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20" r:id="rId2"/>
    <p:sldMasterId id="2147483735" r:id="rId3"/>
  </p:sldMasterIdLst>
  <p:notesMasterIdLst>
    <p:notesMasterId r:id="rId77"/>
  </p:notesMasterIdLst>
  <p:sldIdLst>
    <p:sldId id="256" r:id="rId4"/>
    <p:sldId id="412" r:id="rId5"/>
    <p:sldId id="358" r:id="rId6"/>
    <p:sldId id="359" r:id="rId7"/>
    <p:sldId id="360" r:id="rId8"/>
    <p:sldId id="389" r:id="rId9"/>
    <p:sldId id="361" r:id="rId10"/>
    <p:sldId id="363" r:id="rId11"/>
    <p:sldId id="364" r:id="rId12"/>
    <p:sldId id="365" r:id="rId13"/>
    <p:sldId id="366" r:id="rId14"/>
    <p:sldId id="367" r:id="rId15"/>
    <p:sldId id="368" r:id="rId16"/>
    <p:sldId id="462" r:id="rId17"/>
    <p:sldId id="463" r:id="rId18"/>
    <p:sldId id="390" r:id="rId19"/>
    <p:sldId id="394" r:id="rId20"/>
    <p:sldId id="395" r:id="rId21"/>
    <p:sldId id="396" r:id="rId22"/>
    <p:sldId id="413" r:id="rId23"/>
    <p:sldId id="414" r:id="rId24"/>
    <p:sldId id="415" r:id="rId25"/>
    <p:sldId id="416" r:id="rId26"/>
    <p:sldId id="417" r:id="rId27"/>
    <p:sldId id="419" r:id="rId28"/>
    <p:sldId id="397" r:id="rId29"/>
    <p:sldId id="420" r:id="rId30"/>
    <p:sldId id="421" r:id="rId31"/>
    <p:sldId id="422" r:id="rId32"/>
    <p:sldId id="423" r:id="rId33"/>
    <p:sldId id="424" r:id="rId34"/>
    <p:sldId id="425" r:id="rId35"/>
    <p:sldId id="426" r:id="rId36"/>
    <p:sldId id="427" r:id="rId37"/>
    <p:sldId id="428" r:id="rId38"/>
    <p:sldId id="429" r:id="rId39"/>
    <p:sldId id="430" r:id="rId40"/>
    <p:sldId id="431" r:id="rId41"/>
    <p:sldId id="432" r:id="rId42"/>
    <p:sldId id="433" r:id="rId43"/>
    <p:sldId id="434" r:id="rId44"/>
    <p:sldId id="467" r:id="rId45"/>
    <p:sldId id="468" r:id="rId46"/>
    <p:sldId id="469" r:id="rId47"/>
    <p:sldId id="470" r:id="rId48"/>
    <p:sldId id="435" r:id="rId49"/>
    <p:sldId id="436" r:id="rId50"/>
    <p:sldId id="437" r:id="rId51"/>
    <p:sldId id="438" r:id="rId52"/>
    <p:sldId id="439" r:id="rId53"/>
    <p:sldId id="440" r:id="rId54"/>
    <p:sldId id="441" r:id="rId55"/>
    <p:sldId id="442" r:id="rId56"/>
    <p:sldId id="443" r:id="rId57"/>
    <p:sldId id="444" r:id="rId58"/>
    <p:sldId id="445" r:id="rId59"/>
    <p:sldId id="446" r:id="rId60"/>
    <p:sldId id="447" r:id="rId61"/>
    <p:sldId id="451" r:id="rId62"/>
    <p:sldId id="452" r:id="rId63"/>
    <p:sldId id="453" r:id="rId64"/>
    <p:sldId id="454" r:id="rId65"/>
    <p:sldId id="455" r:id="rId66"/>
    <p:sldId id="464" r:id="rId67"/>
    <p:sldId id="465" r:id="rId68"/>
    <p:sldId id="466" r:id="rId69"/>
    <p:sldId id="456" r:id="rId70"/>
    <p:sldId id="457" r:id="rId71"/>
    <p:sldId id="458" r:id="rId72"/>
    <p:sldId id="459" r:id="rId73"/>
    <p:sldId id="460" r:id="rId74"/>
    <p:sldId id="461" r:id="rId75"/>
    <p:sldId id="307" r:id="rId76"/>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82" userDrawn="1">
          <p15:clr>
            <a:srgbClr val="A4A3A4"/>
          </p15:clr>
        </p15:guide>
        <p15:guide id="3"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F42"/>
    <a:srgbClr val="009647"/>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7" autoAdjust="0"/>
    <p:restoredTop sz="69110" autoAdjust="0"/>
  </p:normalViewPr>
  <p:slideViewPr>
    <p:cSldViewPr>
      <p:cViewPr varScale="1">
        <p:scale>
          <a:sx n="44" d="100"/>
          <a:sy n="44" d="100"/>
        </p:scale>
        <p:origin x="190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2448" y="84"/>
      </p:cViewPr>
      <p:guideLst>
        <p:guide orient="horz" pos="3127"/>
        <p:guide pos="2182"/>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1DDFA4F-4367-41DA-B581-34E742977A73}" type="datetimeFigureOut">
              <a:rPr lang="de-DE"/>
              <a:pPr>
                <a:defRPr/>
              </a:pPr>
              <a:t>10.12.2019</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768" y="4715155"/>
            <a:ext cx="5438140" cy="4466987"/>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7E78E27-F622-4273-9335-4EB9D50945C5}" type="slidenum">
              <a:rPr lang="de-DE"/>
              <a:pPr>
                <a:defRPr/>
              </a:pPr>
              <a:t>‹Nr.›</a:t>
            </a:fld>
            <a:endParaRPr lang="de-DE"/>
          </a:p>
        </p:txBody>
      </p:sp>
    </p:spTree>
    <p:extLst>
      <p:ext uri="{BB962C8B-B14F-4D97-AF65-F5344CB8AC3E}">
        <p14:creationId xmlns:p14="http://schemas.microsoft.com/office/powerpoint/2010/main" val="1710559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endParaRPr lang="de-DE" sz="1400" dirty="0"/>
          </a:p>
        </p:txBody>
      </p:sp>
      <p:sp>
        <p:nvSpPr>
          <p:cNvPr id="4" name="Foliennummernplatzhalter 3"/>
          <p:cNvSpPr>
            <a:spLocks noGrp="1"/>
          </p:cNvSpPr>
          <p:nvPr>
            <p:ph type="sldNum" sz="quarter" idx="10"/>
          </p:nvPr>
        </p:nvSpPr>
        <p:spPr/>
        <p:txBody>
          <a:bodyPr/>
          <a:lstStyle/>
          <a:p>
            <a:pPr>
              <a:defRPr/>
            </a:pPr>
            <a:fld id="{07E78E27-F622-4273-9335-4EB9D50945C5}" type="slidenum">
              <a:rPr lang="de-DE" smtClean="0"/>
              <a:pPr>
                <a:defRPr/>
              </a:pPr>
              <a:t>1</a:t>
            </a:fld>
            <a:endParaRPr lang="de-DE"/>
          </a:p>
        </p:txBody>
      </p:sp>
    </p:spTree>
    <p:extLst>
      <p:ext uri="{BB962C8B-B14F-4D97-AF65-F5344CB8AC3E}">
        <p14:creationId xmlns:p14="http://schemas.microsoft.com/office/powerpoint/2010/main" val="1971609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Wingdings"/>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PROBLEM: „Übergangsfälle“</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194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r>
              <a:rPr lang="de-DE" sz="1400" b="1" dirty="0" smtClean="0"/>
              <a:t>Art. 2 Abs. 3</a:t>
            </a:r>
            <a:r>
              <a:rPr lang="de-DE" sz="1400" b="1" baseline="0" dirty="0" smtClean="0"/>
              <a:t> S. 2:</a:t>
            </a:r>
          </a:p>
          <a:p>
            <a:r>
              <a:rPr lang="de-DE" sz="1400" baseline="0" dirty="0" smtClean="0"/>
              <a:t>„Die Mitgliedstaaten </a:t>
            </a:r>
            <a:r>
              <a:rPr lang="de-DE" sz="1400" u="sng" baseline="0" dirty="0" smtClean="0"/>
              <a:t>können</a:t>
            </a:r>
            <a:r>
              <a:rPr lang="de-DE" sz="1400" baseline="0" dirty="0" smtClean="0"/>
              <a:t> beschließen, diese Richtlinie nicht anzuwenden, wenn die betroffene Person das 21. Lebensjahr vollendet hat.“</a:t>
            </a:r>
            <a:endParaRPr lang="de-DE" sz="14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EG / Erwägungsgründe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so etwas wie die vorangestellte Gesetzesbegründung („soft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law</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Auslegungshilfe</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Artikel</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als der „harte“ Teil der RL</a:t>
            </a:r>
          </a:p>
          <a:p>
            <a:endParaRPr lang="de-DE" sz="1400" b="1" dirty="0" smtClean="0"/>
          </a:p>
          <a:p>
            <a:r>
              <a:rPr lang="de-DE" sz="1400" b="1" dirty="0" smtClean="0"/>
              <a:t>EG (12) </a:t>
            </a:r>
          </a:p>
          <a:p>
            <a:r>
              <a:rPr lang="de-DE" sz="1400" dirty="0" smtClean="0"/>
              <a:t>„Den Mitgliedstaaten wird nahegelegt, in Fällen, in denen eine Person zu dem Zeitpunkt, zu dem sie einer Straftat verdächtigt oder beschuldigt wird, das 18. Lebensjahr bereits vollendet hat, die </a:t>
            </a:r>
            <a:r>
              <a:rPr lang="de-DE" sz="1400" b="1" dirty="0" smtClean="0"/>
              <a:t>Straftat jedoch begangen worden war, als die Person ein Kind war</a:t>
            </a:r>
            <a:r>
              <a:rPr lang="de-DE" sz="1400" dirty="0" smtClean="0"/>
              <a:t>, die in dieser Richtlinie vorgesehenen Verfahrensgarantien anzuwenden, bis die betreffende Person das 21. Lebensjahr vollendet hat, zumindest für Straftaten, die derselbe Verdächtige oder dieselbe beschuldigte Person begangen hat und die gemeinsam untersucht und strafrechtlich verfolgt werden, da sie untrennbar mit Strafverfahren verknüpft sind, die gegen die betreffende Person eingeleitet wurden, bevor diese das 18. Lebensjahr vollendet hatte.“</a:t>
            </a:r>
          </a:p>
          <a:p>
            <a:endParaRPr lang="de-DE" sz="1400" b="1" dirty="0" smtClean="0"/>
          </a:p>
          <a:p>
            <a:r>
              <a:rPr lang="de-DE" sz="1400" b="1" dirty="0" smtClean="0"/>
              <a:t>EG (13)</a:t>
            </a:r>
            <a:r>
              <a:rPr lang="de-DE" sz="1400" dirty="0" smtClean="0"/>
              <a:t>: medizinische Untersuchung „als letztes Mittel“ zur Altersfeststellung</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2306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RL macht keine zwingenden Vorgaben für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(TZ-) „Heranwachsende“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Zentrale Verfahrensvorschriften gelten im dt. Jugendstrafrecht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de lege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lata</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aber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idR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auch für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Hw</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 109 I JGG).</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Im wesentlichen eine Frage der Gleichstellung / Gleichbehandlung.</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Daher Erweiterung des § 109 I JGG (Vorschriften unabhängig von § 105) um einzelne neue Verfahrensvorschriften.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schemeClr val="tx1"/>
                </a:solidFill>
                <a:effectLst/>
                <a:uLnTx/>
                <a:uFillTx/>
                <a:latin typeface="+mn-lt"/>
                <a:ea typeface="+mn-ea"/>
                <a:cs typeface="+mn-cs"/>
              </a:rPr>
              <a:t>einerseits</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Vorgabe „eins zu eins“ – Umsetzung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schemeClr val="tx1"/>
                </a:solidFill>
                <a:effectLst/>
                <a:uLnTx/>
                <a:uFillTx/>
                <a:latin typeface="+mn-lt"/>
                <a:ea typeface="+mn-ea"/>
                <a:cs typeface="+mn-cs"/>
              </a:rPr>
              <a:t>andererseits</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Systemkonforme Umsetzung (Systembruch?)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schemeClr val="tx1"/>
                </a:solidFill>
                <a:effectLst/>
                <a:uLnTx/>
                <a:uFillTx/>
                <a:latin typeface="+mn-lt"/>
                <a:ea typeface="+mn-ea"/>
                <a:cs typeface="+mn-cs"/>
              </a:rPr>
              <a:t>kein „Flickenteppich“</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schemeClr val="tx1"/>
                </a:solidFill>
                <a:effectLst/>
                <a:uLnTx/>
                <a:uFillTx/>
                <a:latin typeface="+mn-lt"/>
                <a:ea typeface="+mn-ea"/>
                <a:cs typeface="+mn-cs"/>
              </a:rPr>
              <a:t>politisch zuletzt nicht mehr streitig</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schemeClr val="tx1"/>
                </a:solidFill>
                <a:effectLst/>
                <a:uLnTx/>
                <a:uFillTx/>
                <a:latin typeface="+mn-lt"/>
                <a:ea typeface="+mn-ea"/>
                <a:cs typeface="+mn-cs"/>
              </a:rPr>
              <a:t>Art. 2 Abs. 3: Fortgeltung sogar über 21. Lebensjahr hinaus möglich</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1" i="0" u="none" strike="noStrike" kern="1200" cap="none" spc="0" normalizeH="0" baseline="0" noProof="0" dirty="0" smtClean="0">
                <a:ln>
                  <a:noFill/>
                </a:ln>
                <a:solidFill>
                  <a:schemeClr val="tx1"/>
                </a:solidFill>
                <a:effectLst/>
                <a:uLnTx/>
                <a:uFillTx/>
                <a:latin typeface="+mn-lt"/>
                <a:ea typeface="+mn-ea"/>
                <a:cs typeface="+mn-cs"/>
              </a:rPr>
              <a:t>EG 12</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der allerdings </a:t>
            </a:r>
            <a:r>
              <a:rPr kumimoji="0" lang="de-DE" sz="1400" b="0" i="0" u="none" strike="noStrike" kern="1200" cap="none" spc="0" normalizeH="0" baseline="0" noProof="0" dirty="0" err="1" smtClean="0">
                <a:ln>
                  <a:noFill/>
                </a:ln>
                <a:solidFill>
                  <a:schemeClr val="tx1"/>
                </a:solidFill>
                <a:effectLst/>
                <a:uLnTx/>
                <a:uFillTx/>
                <a:latin typeface="+mn-lt"/>
                <a:ea typeface="+mn-ea"/>
                <a:cs typeface="+mn-cs"/>
              </a:rPr>
              <a:t>grsl</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nur für zur TZ unter 18-jährige gilt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schemeClr val="tx1"/>
                </a:solidFill>
                <a:effectLst/>
                <a:uLnTx/>
                <a:uFillTx/>
                <a:latin typeface="+mn-lt"/>
                <a:ea typeface="+mn-ea"/>
                <a:cs typeface="+mn-cs"/>
              </a:rPr>
              <a:t>§ 109 I 1, 2 JGG-neu-</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Erweiterung des Katalogs der (unabhängig von § 105 JGG) auf </a:t>
            </a:r>
            <a:r>
              <a:rPr kumimoji="0" lang="de-DE" sz="1400" b="0" i="0" u="none" strike="noStrike" kern="1200" cap="none" spc="0" normalizeH="0" baseline="0" noProof="0" dirty="0" err="1" smtClean="0">
                <a:ln>
                  <a:noFill/>
                </a:ln>
                <a:solidFill>
                  <a:schemeClr val="tx1"/>
                </a:solidFill>
                <a:effectLst/>
                <a:uLnTx/>
                <a:uFillTx/>
                <a:latin typeface="+mn-lt"/>
                <a:ea typeface="+mn-ea"/>
                <a:cs typeface="+mn-cs"/>
              </a:rPr>
              <a:t>Hw</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anwendbaren Verfahrensvorschriften um die neuen Bestimmungen, soweit der Sache nach auf Volljährige anwendbar</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1601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4805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400" b="0" i="0" u="none" strike="noStrike" kern="1200" cap="none" spc="0" normalizeH="0" baseline="0" noProof="0" dirty="0" smtClean="0">
                <a:ln>
                  <a:noFill/>
                </a:ln>
                <a:solidFill>
                  <a:schemeClr val="tx1"/>
                </a:solidFill>
                <a:effectLst/>
                <a:uLnTx/>
                <a:uFillTx/>
                <a:latin typeface="+mn-lt"/>
                <a:ea typeface="+mn-ea"/>
                <a:cs typeface="+mn-cs"/>
              </a:rPr>
              <a:t>BGH: Revision = „wirksamer Rechtsbehelf nach nationalem Recht“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400" b="0" i="0" u="none" strike="noStrike" kern="1200" cap="none" spc="0" normalizeH="0" baseline="0" noProof="0" dirty="0" smtClean="0">
                <a:ln>
                  <a:noFill/>
                </a:ln>
                <a:solidFill>
                  <a:schemeClr val="tx1"/>
                </a:solidFill>
                <a:effectLst/>
                <a:uLnTx/>
                <a:uFillTx/>
                <a:latin typeface="+mn-lt"/>
                <a:ea typeface="+mn-ea"/>
                <a:cs typeface="+mn-cs"/>
              </a:rPr>
              <a:t>laut BGH fraglich, ob spezielle Rechtsbehelfe durch die RL  2016/1919 geboten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400" b="0" i="0" u="none" strike="noStrike" kern="1200" cap="none" spc="0" normalizeH="0" baseline="0" noProof="0" dirty="0" smtClean="0">
                <a:ln>
                  <a:noFill/>
                </a:ln>
                <a:solidFill>
                  <a:schemeClr val="tx1"/>
                </a:solidFill>
                <a:effectLst/>
                <a:uLnTx/>
                <a:uFillTx/>
                <a:latin typeface="+mn-lt"/>
                <a:ea typeface="+mn-ea"/>
                <a:cs typeface="+mn-cs"/>
              </a:rPr>
              <a:t>der Hinweis auf die Revision trägt allerdings nicht in den Verfahren, die ohne Urteil abgeschlossen werden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e-DE" sz="14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400" b="0" i="0" u="none" strike="noStrike" kern="1200" cap="none" spc="0" normalizeH="0" baseline="0" noProof="0" dirty="0" smtClean="0">
                <a:ln>
                  <a:noFill/>
                </a:ln>
                <a:solidFill>
                  <a:schemeClr val="tx1"/>
                </a:solidFill>
                <a:effectLst/>
                <a:uLnTx/>
                <a:uFillTx/>
                <a:latin typeface="+mn-lt"/>
                <a:ea typeface="+mn-ea"/>
                <a:cs typeface="+mn-cs"/>
              </a:rPr>
              <a:t>Im Falle der Revision fraglich: Beweisverwertungsverbot?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2795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1" i="0" u="none" strike="noStrike" kern="1200" cap="none" spc="0" normalizeH="0" baseline="0" noProof="0" dirty="0" smtClean="0">
                <a:ln>
                  <a:noFill/>
                </a:ln>
                <a:solidFill>
                  <a:schemeClr val="tx1"/>
                </a:solidFill>
                <a:effectLst/>
                <a:uLnTx/>
                <a:uFillTx/>
                <a:latin typeface="+mn-lt"/>
                <a:ea typeface="+mn-ea"/>
                <a:cs typeface="+mn-cs"/>
              </a:rPr>
              <a:t>BT-</a:t>
            </a:r>
            <a:r>
              <a:rPr kumimoji="0" lang="de-DE" sz="1200" b="1" i="0" u="none" strike="noStrike" kern="1200" cap="none" spc="0" normalizeH="0" baseline="0" noProof="0" dirty="0" err="1" smtClean="0">
                <a:ln>
                  <a:noFill/>
                </a:ln>
                <a:solidFill>
                  <a:schemeClr val="tx1"/>
                </a:solidFill>
                <a:effectLst/>
                <a:uLnTx/>
                <a:uFillTx/>
                <a:latin typeface="+mn-lt"/>
                <a:ea typeface="+mn-ea"/>
                <a:cs typeface="+mn-cs"/>
              </a:rPr>
              <a:t>Drs</a:t>
            </a:r>
            <a:r>
              <a:rPr kumimoji="0" lang="de-DE" sz="1200" b="1" i="0" u="none" strike="noStrike" kern="1200" cap="none" spc="0" normalizeH="0" baseline="0" noProof="0" dirty="0" smtClean="0">
                <a:ln>
                  <a:noFill/>
                </a:ln>
                <a:solidFill>
                  <a:schemeClr val="tx1"/>
                </a:solidFill>
                <a:effectLst/>
                <a:uLnTx/>
                <a:uFillTx/>
                <a:latin typeface="+mn-lt"/>
                <a:ea typeface="+mn-ea"/>
                <a:cs typeface="+mn-cs"/>
              </a:rPr>
              <a:t>. 19/13837 (</a:t>
            </a:r>
            <a:r>
              <a:rPr kumimoji="0" lang="de-DE" sz="1200" b="1" i="0" u="none" strike="noStrike" kern="1200" cap="none" spc="0" normalizeH="0" baseline="0" noProof="0" dirty="0" err="1" smtClean="0">
                <a:ln>
                  <a:noFill/>
                </a:ln>
                <a:solidFill>
                  <a:schemeClr val="tx1"/>
                </a:solidFill>
                <a:effectLst/>
                <a:uLnTx/>
                <a:uFillTx/>
                <a:latin typeface="+mn-lt"/>
                <a:ea typeface="+mn-ea"/>
                <a:cs typeface="+mn-cs"/>
              </a:rPr>
              <a:t>RegE</a:t>
            </a:r>
            <a:r>
              <a:rPr kumimoji="0" lang="de-DE" sz="1200" b="1" i="0" u="none" strike="noStrike" kern="1200" cap="none" spc="0" normalizeH="0" baseline="0" noProof="0" dirty="0" smtClean="0">
                <a:ln>
                  <a:noFill/>
                </a:ln>
                <a:solidFill>
                  <a:schemeClr val="tx1"/>
                </a:solidFill>
                <a:effectLst/>
                <a:uLnTx/>
                <a:uFillTx/>
                <a:latin typeface="+mn-lt"/>
                <a:ea typeface="+mn-ea"/>
                <a:cs typeface="+mn-cs"/>
              </a:rPr>
              <a:t> JGG), S. 61: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0" i="1" u="none" strike="noStrike" kern="1200" cap="none" spc="0" normalizeH="0" baseline="0" noProof="0" dirty="0" smtClean="0">
                <a:ln>
                  <a:noFill/>
                </a:ln>
                <a:solidFill>
                  <a:schemeClr val="tx1"/>
                </a:solidFill>
                <a:effectLst/>
                <a:uLnTx/>
                <a:uFillTx/>
                <a:latin typeface="+mn-lt"/>
                <a:ea typeface="+mn-ea"/>
                <a:cs typeface="+mn-cs"/>
              </a:rPr>
              <a:t>„Ein Verstoß gegen die Vorschriften, die die Vernehmung in Fällen notwendiger Verteidigung nur in den eng begrenzten Ausnahmefällen des § 68a Absatz 2 JGG-E </a:t>
            </a:r>
            <a:r>
              <a:rPr kumimoji="0" lang="de-DE" sz="1200" b="0" i="0" u="none" strike="noStrike" kern="1200" cap="none" spc="0" normalizeH="0" baseline="0" noProof="0" dirty="0" smtClean="0">
                <a:ln>
                  <a:noFill/>
                </a:ln>
                <a:solidFill>
                  <a:schemeClr val="tx1"/>
                </a:solidFill>
                <a:effectLst/>
                <a:uLnTx/>
                <a:uFillTx/>
                <a:latin typeface="+mn-lt"/>
                <a:ea typeface="+mn-ea"/>
                <a:cs typeface="+mn-cs"/>
              </a:rPr>
              <a:t>[Redaktionsversehen, gemeint: § 68b JGG-E] </a:t>
            </a:r>
            <a:r>
              <a:rPr kumimoji="0" lang="de-DE" sz="1200" b="0" i="1" u="none" strike="noStrike" kern="1200" cap="none" spc="0" normalizeH="0" baseline="0" noProof="0" dirty="0" smtClean="0">
                <a:ln>
                  <a:noFill/>
                </a:ln>
                <a:solidFill>
                  <a:schemeClr val="tx1"/>
                </a:solidFill>
                <a:effectLst/>
                <a:uLnTx/>
                <a:uFillTx/>
                <a:latin typeface="+mn-lt"/>
                <a:ea typeface="+mn-ea"/>
                <a:cs typeface="+mn-cs"/>
              </a:rPr>
              <a:t>vor der Bestellung eines Verteidigers zulassen, soll nicht automatisch zu einem Verwertungsverbot führen. Wie auch im Entwurf eines Gesetzes zur Neuregelung des Rechts der notwendigen Verteidigung klargestellt, </a:t>
            </a:r>
            <a:r>
              <a:rPr kumimoji="0" lang="de-DE" sz="1200" b="1" i="1" u="none" strike="noStrike" kern="1200" cap="none" spc="0" normalizeH="0" baseline="0" noProof="0" dirty="0" smtClean="0">
                <a:ln>
                  <a:noFill/>
                </a:ln>
                <a:solidFill>
                  <a:schemeClr val="tx1"/>
                </a:solidFill>
                <a:effectLst/>
                <a:uLnTx/>
                <a:uFillTx/>
                <a:latin typeface="+mn-lt"/>
                <a:ea typeface="+mn-ea"/>
                <a:cs typeface="+mn-cs"/>
              </a:rPr>
              <a:t>sollen die allgemeinen Grundsätze zur Anwendung gelangen</a:t>
            </a:r>
            <a:r>
              <a:rPr kumimoji="0" lang="de-DE" sz="1200" b="0" i="1"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1" i="0" u="none" strike="noStrike" kern="1200" cap="none" spc="0" normalizeH="0" baseline="0" noProof="0" dirty="0" smtClean="0">
                <a:ln>
                  <a:noFill/>
                </a:ln>
                <a:solidFill>
                  <a:schemeClr val="tx1"/>
                </a:solidFill>
                <a:effectLst/>
                <a:uLnTx/>
                <a:uFillTx/>
                <a:latin typeface="+mn-lt"/>
                <a:ea typeface="+mn-ea"/>
                <a:cs typeface="+mn-cs"/>
              </a:rPr>
              <a:t>BT-</a:t>
            </a:r>
            <a:r>
              <a:rPr kumimoji="0" lang="de-DE" sz="1200" b="1" i="0" u="none" strike="noStrike" kern="1200" cap="none" spc="0" normalizeH="0" baseline="0" noProof="0" dirty="0" err="1" smtClean="0">
                <a:ln>
                  <a:noFill/>
                </a:ln>
                <a:solidFill>
                  <a:schemeClr val="tx1"/>
                </a:solidFill>
                <a:effectLst/>
                <a:uLnTx/>
                <a:uFillTx/>
                <a:latin typeface="+mn-lt"/>
                <a:ea typeface="+mn-ea"/>
                <a:cs typeface="+mn-cs"/>
              </a:rPr>
              <a:t>Drs</a:t>
            </a:r>
            <a:r>
              <a:rPr kumimoji="0" lang="de-DE" sz="1200" b="1" i="0" u="none" strike="noStrike" kern="1200" cap="none" spc="0" normalizeH="0" baseline="0" noProof="0" dirty="0" smtClean="0">
                <a:ln>
                  <a:noFill/>
                </a:ln>
                <a:solidFill>
                  <a:schemeClr val="tx1"/>
                </a:solidFill>
                <a:effectLst/>
                <a:uLnTx/>
                <a:uFillTx/>
                <a:latin typeface="+mn-lt"/>
                <a:ea typeface="+mn-ea"/>
                <a:cs typeface="+mn-cs"/>
              </a:rPr>
              <a:t>. 19/13829 (</a:t>
            </a:r>
            <a:r>
              <a:rPr kumimoji="0" lang="de-DE" sz="1200" b="1" i="0" u="none" strike="noStrike" kern="1200" cap="none" spc="0" normalizeH="0" baseline="0" noProof="0" dirty="0" err="1" smtClean="0">
                <a:ln>
                  <a:noFill/>
                </a:ln>
                <a:solidFill>
                  <a:schemeClr val="tx1"/>
                </a:solidFill>
                <a:effectLst/>
                <a:uLnTx/>
                <a:uFillTx/>
                <a:latin typeface="+mn-lt"/>
                <a:ea typeface="+mn-ea"/>
                <a:cs typeface="+mn-cs"/>
              </a:rPr>
              <a:t>RegE</a:t>
            </a:r>
            <a:r>
              <a:rPr kumimoji="0" lang="de-DE" sz="1200" b="1" i="0" u="none" strike="noStrike" kern="1200" cap="none" spc="0" normalizeH="0" baseline="0" noProof="0" dirty="0" smtClean="0">
                <a:ln>
                  <a:noFill/>
                </a:ln>
                <a:solidFill>
                  <a:schemeClr val="tx1"/>
                </a:solidFill>
                <a:effectLst/>
                <a:uLnTx/>
                <a:uFillTx/>
                <a:latin typeface="+mn-lt"/>
                <a:ea typeface="+mn-ea"/>
                <a:cs typeface="+mn-cs"/>
              </a:rPr>
              <a:t> StPO), S. 38/39</a:t>
            </a:r>
            <a:r>
              <a:rPr kumimoji="0" lang="de-DE" sz="1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0" i="1" u="none" strike="noStrike" kern="1200" cap="none" spc="0" normalizeH="0" baseline="0" noProof="0" dirty="0" smtClean="0">
                <a:ln>
                  <a:noFill/>
                </a:ln>
                <a:solidFill>
                  <a:schemeClr val="tx1"/>
                </a:solidFill>
                <a:effectLst/>
                <a:uLnTx/>
                <a:uFillTx/>
                <a:latin typeface="+mn-lt"/>
                <a:ea typeface="+mn-ea"/>
                <a:cs typeface="+mn-cs"/>
              </a:rPr>
              <a:t>„Ein Verstoß gegen die Vorschriften, wonach die Vernehmung in Fällen notwendiger Verteidigung nur in den eng begrenzten Ausnahmefällen des § 141a StPO-E vor der Bestellung eines Verteidigers durchgeführt werden darf, soll nicht automatisch zu einem Verwertungsverbot führen. Vielmehr sollen – wie auch in sonstigen Fällen – die allgemeinen Grundsätze zur Anwendung gelangen. Danach führen nach </a:t>
            </a:r>
            <a:r>
              <a:rPr kumimoji="0" lang="de-DE" sz="1200" b="1" i="1" u="none" strike="noStrike" kern="1200" cap="none" spc="0" normalizeH="0" baseline="0" noProof="0" dirty="0" smtClean="0">
                <a:ln>
                  <a:noFill/>
                </a:ln>
                <a:solidFill>
                  <a:schemeClr val="tx1"/>
                </a:solidFill>
                <a:effectLst/>
                <a:uLnTx/>
                <a:uFillTx/>
                <a:latin typeface="+mn-lt"/>
                <a:ea typeface="+mn-ea"/>
                <a:cs typeface="+mn-cs"/>
              </a:rPr>
              <a:t>ständiger Rechtsprechung des Bundesverfassungsgerichts und des Bundesgerichtshofs </a:t>
            </a:r>
            <a:r>
              <a:rPr kumimoji="0" lang="de-DE" sz="1200" b="0" i="1" u="none" strike="noStrike" kern="1200" cap="none" spc="0" normalizeH="0" baseline="0" noProof="0" dirty="0" smtClean="0">
                <a:ln>
                  <a:noFill/>
                </a:ln>
                <a:solidFill>
                  <a:schemeClr val="tx1"/>
                </a:solidFill>
                <a:effectLst/>
                <a:uLnTx/>
                <a:uFillTx/>
                <a:latin typeface="+mn-lt"/>
                <a:ea typeface="+mn-ea"/>
                <a:cs typeface="+mn-cs"/>
              </a:rPr>
              <a:t>Rechtsverstöße bei der Beweiserhebung nicht in jedem Fall zur Unverwertbarkeit der dadurch erlangten Erkenntnisse. Vielmehr ist je nach den Umständen des Einzelfalls unter Abwägung aller maßgeblichen Gesichtspunkte und der widerstreitenden Interessen zu entscheiden (sog </a:t>
            </a:r>
            <a:r>
              <a:rPr kumimoji="0" lang="de-DE" sz="1200" b="1" i="1" u="none" strike="noStrike" kern="1200" cap="none" spc="0" normalizeH="0" baseline="0" noProof="0" dirty="0" smtClean="0">
                <a:ln>
                  <a:noFill/>
                </a:ln>
                <a:solidFill>
                  <a:schemeClr val="tx1"/>
                </a:solidFill>
                <a:effectLst/>
                <a:uLnTx/>
                <a:uFillTx/>
                <a:latin typeface="+mn-lt"/>
                <a:ea typeface="+mn-ea"/>
                <a:cs typeface="+mn-cs"/>
              </a:rPr>
              <a:t>Abwägungslehre</a:t>
            </a:r>
            <a:r>
              <a:rPr kumimoji="0" lang="de-DE" sz="1200" b="0" i="1" u="none" strike="noStrike" kern="1200" cap="none" spc="0" normalizeH="0" baseline="0" noProof="0" dirty="0" smtClean="0">
                <a:ln>
                  <a:noFill/>
                </a:ln>
                <a:solidFill>
                  <a:schemeClr val="tx1"/>
                </a:solidFill>
                <a:effectLst/>
                <a:uLnTx/>
                <a:uFillTx/>
                <a:latin typeface="+mn-lt"/>
                <a:ea typeface="+mn-ea"/>
                <a:cs typeface="+mn-cs"/>
              </a:rPr>
              <a:t>). Deshalb kann sich </a:t>
            </a:r>
            <a:r>
              <a:rPr kumimoji="0" lang="de-DE" sz="1200" b="1" i="1" u="none" strike="noStrike" kern="1200" cap="none" spc="0" normalizeH="0" baseline="0" noProof="0" dirty="0" smtClean="0">
                <a:ln>
                  <a:noFill/>
                </a:ln>
                <a:solidFill>
                  <a:schemeClr val="tx1"/>
                </a:solidFill>
                <a:effectLst/>
                <a:uLnTx/>
                <a:uFillTx/>
                <a:latin typeface="+mn-lt"/>
                <a:ea typeface="+mn-ea"/>
                <a:cs typeface="+mn-cs"/>
              </a:rPr>
              <a:t>nur bei schwerwiegenden, bewussten oder objektiv willkürlichen Rechtsverstößen</a:t>
            </a:r>
            <a:r>
              <a:rPr kumimoji="0" lang="de-DE" sz="1200" b="0" i="1" u="none" strike="noStrike" kern="1200" cap="none" spc="0" normalizeH="0" baseline="0" noProof="0" dirty="0" smtClean="0">
                <a:ln>
                  <a:noFill/>
                </a:ln>
                <a:solidFill>
                  <a:schemeClr val="tx1"/>
                </a:solidFill>
                <a:effectLst/>
                <a:uLnTx/>
                <a:uFillTx/>
                <a:latin typeface="+mn-lt"/>
                <a:ea typeface="+mn-ea"/>
                <a:cs typeface="+mn-cs"/>
              </a:rPr>
              <a:t>, bei denen grundrechtliche Sicherungen planmäßig oder systematisch außer Acht gelassen worden sind, von </a:t>
            </a:r>
            <a:r>
              <a:rPr kumimoji="0" lang="de-DE" sz="1200" b="0" i="1" u="none" strike="noStrike" kern="1200" cap="none" spc="0" normalizeH="0" baseline="0" noProof="0" dirty="0" err="1" smtClean="0">
                <a:ln>
                  <a:noFill/>
                </a:ln>
                <a:solidFill>
                  <a:schemeClr val="tx1"/>
                </a:solidFill>
                <a:effectLst/>
                <a:uLnTx/>
                <a:uFillTx/>
                <a:latin typeface="+mn-lt"/>
                <a:ea typeface="+mn-ea"/>
                <a:cs typeface="+mn-cs"/>
              </a:rPr>
              <a:t>Verfassungs</a:t>
            </a:r>
            <a:r>
              <a:rPr kumimoji="0" lang="de-DE" sz="1200" b="0" i="1" u="none" strike="noStrike" kern="1200" cap="none" spc="0" normalizeH="0" baseline="0" noProof="0" dirty="0" smtClean="0">
                <a:ln>
                  <a:noFill/>
                </a:ln>
                <a:solidFill>
                  <a:schemeClr val="tx1"/>
                </a:solidFill>
                <a:effectLst/>
                <a:uLnTx/>
                <a:uFillTx/>
                <a:latin typeface="+mn-lt"/>
                <a:ea typeface="+mn-ea"/>
                <a:cs typeface="+mn-cs"/>
              </a:rPr>
              <a:t> wegen ein Verwertungsverbot ergeben.“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0" i="0" u="none" strike="noStrike" kern="1200" cap="none" spc="0" normalizeH="0" baseline="0" noProof="0" dirty="0" smtClean="0">
                <a:ln>
                  <a:noFill/>
                </a:ln>
                <a:solidFill>
                  <a:schemeClr val="tx1"/>
                </a:solidFill>
                <a:effectLst/>
                <a:uLnTx/>
                <a:uFillTx/>
                <a:latin typeface="+mn-lt"/>
                <a:ea typeface="+mn-ea"/>
                <a:cs typeface="+mn-cs"/>
              </a:rPr>
              <a:t>FRAGEN / ANMERKUNGEN zum Anwendungsbereich? --------- weiter mit Art. 4</a:t>
            </a:r>
            <a:endParaRPr kumimoji="0" lang="de-DE"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0537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DREI ARTIKEL EN BLOC, da inhaltlich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zT</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aufeinander bezogen bzw. parallel konzipiert</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Artikel 4 im Wortlaut</a:t>
            </a:r>
          </a:p>
          <a:p>
            <a:pPr marL="342900" marR="0" lvl="0" indent="-342900" algn="l" defTabSz="914400" rtl="0" eaLnBrk="0" fontAlgn="base" latinLnBrk="0" hangingPunct="0">
              <a:lnSpc>
                <a:spcPct val="100000"/>
              </a:lnSpc>
              <a:spcBef>
                <a:spcPct val="30000"/>
              </a:spcBef>
              <a:spcAft>
                <a:spcPct val="0"/>
              </a:spcAft>
              <a:buClrTx/>
              <a:buSzTx/>
              <a:buFontTx/>
              <a:buAutoNum type="arabi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Die Mitgliedstaaten stellen sicher, dass Kinder im Einklang mit der Richtlinie 2012/13/EU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umgehend über ihre Rechte und über allgemeine Aspekte der Durchführung des Verfahrens unterrichtet werden, wenn sie davon in Kenntnis gesetzt werden, dass sie Verdächtige oder beschuldigte Personen in einem Strafverfahren sind</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Die Mitgliedstaaten stellen außerdem sicher, dass Kinder über die in dieser Richtlinie festgelegten Rechte unterrichtet werden. Dies erfolgt wie folgt: </a:t>
            </a:r>
          </a:p>
          <a:p>
            <a:pPr marL="342900" marR="0" lvl="0" indent="-342900" algn="l" defTabSz="914400" rtl="0" eaLnBrk="0" fontAlgn="base" latinLnBrk="0" hangingPunct="0">
              <a:lnSpc>
                <a:spcPct val="100000"/>
              </a:lnSpc>
              <a:spcBef>
                <a:spcPct val="30000"/>
              </a:spcBef>
              <a:spcAft>
                <a:spcPct val="0"/>
              </a:spcAft>
              <a:buClrTx/>
              <a:buSzTx/>
              <a:buFontTx/>
              <a:buAutoNum type="arabi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[abgestuft]</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Information / Belehrung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unverzichtbar</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UA 1: Rechte / Verfahren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allgemein</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str.</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waren der Zeitpunkt und der Umfang der Information / Belehrung</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1156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Artikel 4 Abs. 1 UA 2 – zeitliche Staffelung (Kompromiss)</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„außerdem“: Rechte speziell dieser Richtlinie („drei Stufen“)</a:t>
            </a: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umgehend</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wenn Kinder davon in Kenntnis gesetzt werden, dass sie Verdächtige oder beschuldigt Personen sind, in Bezug auf:</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Unterrichtung der / Begleitung durch Träger d.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elterl</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Verantwortung (Art. 5 und Art. 15)</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Unterstützung Rechtsbeistand (Art. 6 und Art. 18)</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Nichtöffentlichkeit der Verfahrens (Art. 14)</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b)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in der frühestmöglichen geeigneten Phase des Verfahrens</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in Bezug auf:</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den „Rest“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c)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bei Freiheitsentzug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in Bezug auf das Recht auf besondere Behandlung während des Freiheitsentzugs gemäß Artikel 12.</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329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ART UND WEISE / FORM der Belehrung</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70a JGG-neu- </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spiegelt die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abgestuften Zeitpunkte</a:t>
            </a: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Im Falle der schriftlichen Information gilt ergänzend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Absatz 3</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(3) Wird Kindern eine schriftliche Erklärung der Rechte gemäß der Richtlinie 2012/13/EU ausgehändigt, stellen die Mitgliedstaaten sicher, dass diese Erklärung einen Hinweis auf die in dieser Richtlinie vorgesehenen Rechte enthält.</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PROBLEM: Abgrenzung „Belehrung“ (§ 70b –neu- = § 70a –alt-) versus „Unterrichtung“ (§ 70a –neu-, respektive „Information“, „Mitteilung“)</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 insbesondere § 70a Abs. 7 JGG-neu-: „sonstige Informations- oder Belehrungsrechte“</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BMJV sagte Prüfung zu (Gegenäußerung der Bundesregierung zu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StN</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des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BRats</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jedoch unverändert Gesetz geworden)</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Entwurfsbegründung verwendet die Begriffe ebenfalls synonym, ohne Abgrenzungen erkennen zu lassen</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0006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Art. 5 erstreckt das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InfoR</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des Art. 4 auf die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TdEV</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korrespondierend</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mit dem Informationsrecht des Kindes aus Art. 4</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WICHTIG: Überschrift „Recht des Kindes auf ...“ –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kein Recht der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ErzBer</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gesV</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letztlich dem Anwendungsbereich der RL (Rechte des Kindes) geschuldet</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Träger der elterlichen Verantwortung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nach dt. Rechtsverständnis die Erziehungsberechtigten und gesetzlichen Vertreter (§ 67 JGG)</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 stellen sicher, dass ... mitgeteilt werden“</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zwingend, nicht zur Disposition des Kindes (= unverzichtbar)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200" b="0" i="0" u="none" strike="noStrike" kern="1200" cap="none" spc="0" normalizeH="0" baseline="0" noProof="0" dirty="0">
              <a:ln>
                <a:noFill/>
              </a:ln>
              <a:solidFill>
                <a:srgbClr val="003064"/>
              </a:solidFill>
              <a:effectLst/>
              <a:uLnTx/>
              <a:uFillTx/>
              <a:latin typeface="Arial"/>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014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Vorstellung (MJEVG, DVJJ)</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je nach TN-Zahl: kurze Vorstellungsrunde insgesamt?</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Planung der Veranstaltung im Frühsommer, mit Abschluss Gesetzgebungsvorhaben zur RL-Umsetzung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vor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der Veranstaltung nicht mehr gerechnet</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letzte Änderungen durch RV-Ausschuss 1 Tag vor Bundestags-Gesetzesbeschlüssen am 14.11.2019</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Auditorium: </a:t>
            </a: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RL teils bekannt / teils noch nicht</a:t>
            </a: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Praktiker interessiert sich weniger für EU-Vorgaben als für die Umsetzung ins nationale Recht</a:t>
            </a: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„Entscheidend ist, was hinten rauskommt.“</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Darstellung: Mittelweg</a:t>
            </a:r>
            <a:b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b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(1) Überblick über die Vorgaben der Richtlinie, </a:t>
            </a:r>
            <a:b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b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(2) Vorstellung der Schwerpunkte (Pflichtverteidigung, Audiovisuelle Aufzeichnung, Mitwirkung der JGH und Elternbeteiligung) und </a:t>
            </a:r>
            <a:b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b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(3) Darstellung ausgehend von RL-Vorgaben (Strukturierung, besseres Verständnis)</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Zeitfenster: kaum mehr als ein erster Aus- und Überblick auf und über die kommende Gesetzeslage</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Ziel: Anstöße für künftige Verfahrensgestaltung und Zusammenarbeit mit den anderen Professionen</a:t>
            </a: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Aufbau des Vortrags:</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 Hintergrund + Überblick</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„BT“ = vier  Schwerpunkte der RL</a:t>
            </a: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DVJJ Fortbildungen zur RL-Umsetzung, regionale Angebote seit dem 1. Quartal 2019 (HH, BE, MÜN, FFM)</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HH 2. Dezember 2020 im Technischen Rathaus Altona</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an alle Professionen gerichtet (Justiz, JGH, Polizei)</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Bedarf nach weiteren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Inhouse</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-Schulungen möglichst weiträumig anmelden</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Materialien: Konsolidierte Gesetzesfassung + Artikel-Teil der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RLen</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in Tagungsmappe, Folien im Nachgang, nebst RL-Text (vollständig) und Gesetzesmaterialien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RegEe</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 Beschlussempfehlungen RV, verlinkt) und Literatur-Hinweisen</a:t>
            </a: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ABLAUF:</a:t>
            </a: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Fragen / Anmerkungen direkt anbringen, Raum für Fragen und Diskussionen am Ende der drei Blöcke geplant</a:t>
            </a: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WERBEBLOCK</a:t>
            </a:r>
          </a:p>
          <a:p>
            <a:pPr marL="285750" marR="0" lvl="0" indent="-285750" algn="l" defTabSz="914400" rtl="0" eaLnBrk="0" fontAlgn="base" latinLnBrk="0" hangingPunct="0">
              <a:lnSpc>
                <a:spcPct val="100000"/>
              </a:lnSpc>
              <a:spcBef>
                <a:spcPts val="0"/>
              </a:spcBef>
              <a:spcAft>
                <a:spcPct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DVJJ als einziger bundesweiter Fachverband für die am Jugendstrafrecht beteiligten Professionen</a:t>
            </a:r>
          </a:p>
          <a:p>
            <a:pPr marL="285750" marR="0" lvl="0" indent="-285750" algn="l" defTabSz="914400" rtl="0" eaLnBrk="0" fontAlgn="base" latinLnBrk="0" hangingPunct="0">
              <a:lnSpc>
                <a:spcPct val="100000"/>
              </a:lnSpc>
              <a:spcBef>
                <a:spcPts val="0"/>
              </a:spcBef>
              <a:spcAft>
                <a:spcPct val="0"/>
              </a:spcAft>
              <a:buClrTx/>
              <a:buSzTx/>
              <a:buFontTx/>
              <a:buChar char="-"/>
              <a:tabLst/>
              <a:defRPr/>
            </a:pP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zB</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Online-Petition im RL-Setzungsverfahren eingebracht</a:t>
            </a:r>
          </a:p>
          <a:p>
            <a:pPr marL="285750" marR="0" lvl="0" indent="-285750" algn="l" defTabSz="914400" rtl="0" eaLnBrk="0" fontAlgn="base" latinLnBrk="0" hangingPunct="0">
              <a:lnSpc>
                <a:spcPct val="100000"/>
              </a:lnSpc>
              <a:spcBef>
                <a:spcPts val="0"/>
              </a:spcBef>
              <a:spcAft>
                <a:spcPct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70 EUR Jahresbeitrag, incl. 4 Ausgaben Zeitschrift für Jugendkriminalrecht und Jugendhilfe (ZJJ)</a:t>
            </a:r>
          </a:p>
          <a:p>
            <a:pPr marL="285750" marR="0" lvl="0" indent="-285750" algn="l" defTabSz="914400" rtl="0" eaLnBrk="0" fontAlgn="base" latinLnBrk="0" hangingPunct="0">
              <a:lnSpc>
                <a:spcPct val="100000"/>
              </a:lnSpc>
              <a:spcBef>
                <a:spcPts val="0"/>
              </a:spcBef>
              <a:spcAft>
                <a:spcPct val="0"/>
              </a:spcAft>
              <a:buClrTx/>
              <a:buSzTx/>
              <a:buFontTx/>
              <a:buChar char="-"/>
              <a:tabLst/>
              <a:defRPr/>
            </a:pP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Mgl</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-Antragsformulare in der Tagungsmappe / Homepage DVJJ</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288066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Abs. 2: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abschließende,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alternative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Gründe</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NICHT: Wunsch des Kindes als solcher – ein solcher Wunsch wird Anlass zu sorgfältiger Prüfung etwaiger Gründe geben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(insbes. Kindeswohlgefährdung)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Absatz 2 UA 1:</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(a) „einem anderen geeigneten Erwachsenen, der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von dem Kind benannt und von der zuständigen Behörde als solcher akzeptiert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wird“</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Absatz 2 UA 2: (Nichtbenennung oder Nichteignung)</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(b)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bestellt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die zuständige Behörde unter Berücksichtigung des Kindeswohls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eine andere geeignete Person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und übermittelt ihr diese Informationen“</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auch: Vertreter/in einer „für den Schutz oder das Wohlergehen von Kindern verantwortlichen Einrichtung“</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14846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UMSETZUNG: § 67a JGG-neu-</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Abs. 4 S. 2: „soll“ Gelegenheit zur Bezeichnung erhalten</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Abs. 4 S. 3: hier allgemeine Info und Aufklärung als Ausdruck der allgemeinen Betreuungsfunktion der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JuHi</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 § 52 SGB VIII</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 51 Abs. 6 / 7 JGG-neu-: Begleitung / Beistand bei Vernehmungen anstelle der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TdEV</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/ges</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zeitweilig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 § 67a Abs. 5 JGG: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Nachholung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der Unterrichtung nach Wegfall der Gründe</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Unterrichtung / Belehrung, ggf. Nachholung der Unterrichtung sind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NICHT Aufgaben der JGH /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JuHi</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sondern der Strafverfolgungsbehörde</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Zäsur: Schließlich das R auf Begleitung, Art 15.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55799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ALLG: Keine Regelung zur Verzichtbarkeit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Waiver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durch das Kind? Aber: Art. 82 Abs. 2 UA 2 Buchst. b AEUV gibt vor, dass durch Richtlinien Mindestvorschriften festlegen werden dürfen, die u.a. die Rechte des Einzelnen im Strafverfahren betreffen. Rechte ist damit ein übergeordneter Begriff. In D ist zudem das Regressionsverbot zu berücksichtigen. Die Anwesenheit nach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67 Abs. 1 JGG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sah keine Verzichtsmöglichkeit des Jugendlichen vor, dessen Einführung im Zuge der RL-Umsetzung wäre damit ein Verstoß gegen Art. 23. (Lesart der KOM/des EP: Mangels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Waiver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“-Bestimmung nicht verzichtbar!).</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ABER: m. E. „verzichtbar“ ist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die (faktische) Begleitung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 es besteht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keine Pflicht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sich begleiten zu lassen (≠ „Recht auf Unterstützung“, Artikel 6)</a:t>
            </a:r>
          </a:p>
          <a:p>
            <a:pPr marL="285750" marR="0" lvl="0" indent="-285750" algn="l" defTabSz="914400" rtl="0" eaLnBrk="0" fontAlgn="base" latinLnBrk="0" hangingPunct="0">
              <a:lnSpc>
                <a:spcPct val="100000"/>
              </a:lnSpc>
              <a:spcBef>
                <a:spcPct val="30000"/>
              </a:spcBef>
              <a:spcAft>
                <a:spcPct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„Recht ... sich begleiten zu lassen“= Recht auf Zulassung der Anwesenheit der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ges</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Vertreter / Begleitperson = Recht, dass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TdEV</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nicht ausgeschlossen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werden</a:t>
            </a:r>
          </a:p>
          <a:p>
            <a:pPr marL="285750" marR="0" lvl="0" indent="-285750" algn="l" defTabSz="914400" rtl="0" eaLnBrk="0" fontAlgn="base" latinLnBrk="0" hangingPunct="0">
              <a:lnSpc>
                <a:spcPct val="100000"/>
              </a:lnSpc>
              <a:spcBef>
                <a:spcPct val="30000"/>
              </a:spcBef>
              <a:spcAft>
                <a:spcPct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keine – mittelbare – Pflicht der ges. Vertreter zur Anwesenheit!</a:t>
            </a:r>
          </a:p>
          <a:p>
            <a:pPr marL="285750" marR="0" lvl="0" indent="-285750" algn="l" defTabSz="914400" rtl="0" eaLnBrk="0" fontAlgn="base" latinLnBrk="0" hangingPunct="0">
              <a:lnSpc>
                <a:spcPct val="100000"/>
              </a:lnSpc>
              <a:spcBef>
                <a:spcPct val="30000"/>
              </a:spcBef>
              <a:spcAft>
                <a:spcPct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Recht darauf, dass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TdEV</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die Teilnahme nicht verwehrt wird</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134094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1" i="0" u="none" strike="noStrike" kern="1200" cap="none" spc="0" normalizeH="0" baseline="0" noProof="0" dirty="0" smtClean="0">
                <a:ln>
                  <a:noFill/>
                </a:ln>
                <a:solidFill>
                  <a:prstClr val="black"/>
                </a:solidFill>
                <a:effectLst/>
                <a:uLnTx/>
                <a:uFillTx/>
                <a:latin typeface="Arial"/>
                <a:ea typeface="+mn-ea"/>
                <a:cs typeface="+mn-cs"/>
              </a:rPr>
              <a:t>BT-</a:t>
            </a:r>
            <a:r>
              <a:rPr kumimoji="0" lang="de-DE" sz="1200" b="1" i="0" u="none" strike="noStrike" kern="1200" cap="none" spc="0" normalizeH="0" baseline="0" noProof="0" dirty="0" err="1" smtClean="0">
                <a:ln>
                  <a:noFill/>
                </a:ln>
                <a:solidFill>
                  <a:prstClr val="black"/>
                </a:solidFill>
                <a:effectLst/>
                <a:uLnTx/>
                <a:uFillTx/>
                <a:latin typeface="Arial"/>
                <a:ea typeface="+mn-ea"/>
                <a:cs typeface="+mn-cs"/>
              </a:rPr>
              <a:t>Drs</a:t>
            </a:r>
            <a:r>
              <a:rPr kumimoji="0" lang="de-DE" sz="1200" b="1" i="0" u="none" strike="noStrike" kern="1200" cap="none" spc="0" normalizeH="0" baseline="0" noProof="0" dirty="0" smtClean="0">
                <a:ln>
                  <a:noFill/>
                </a:ln>
                <a:solidFill>
                  <a:prstClr val="black"/>
                </a:solidFill>
                <a:effectLst/>
                <a:uLnTx/>
                <a:uFillTx/>
                <a:latin typeface="Arial"/>
                <a:ea typeface="+mn-ea"/>
                <a:cs typeface="+mn-cs"/>
              </a:rPr>
              <a:t>. 19/13837, S. 53</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„Wann eine Person ein „geeigneter Erwachsener“ ist, wird in der Richtlinie nicht ausdrücklich festgelegt. Als Auslegungshilfe kann insoweit aber auf </a:t>
            </a:r>
            <a:r>
              <a:rPr kumimoji="0" lang="de-DE" sz="1200" b="1" i="0" u="none" strike="noStrike" kern="1200" cap="none" spc="0" normalizeH="0" baseline="0" noProof="0" dirty="0" smtClean="0">
                <a:ln>
                  <a:noFill/>
                </a:ln>
                <a:solidFill>
                  <a:prstClr val="black"/>
                </a:solidFill>
                <a:effectLst/>
                <a:uLnTx/>
                <a:uFillTx/>
                <a:latin typeface="Arial"/>
                <a:ea typeface="+mn-ea"/>
                <a:cs typeface="+mn-cs"/>
              </a:rPr>
              <a:t>Erwägungsgrund 55 der Richtlinie 2013/48/EU</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zurückgegriffen werden, in dem als Zielrichtung der dort geregelten Informationspflicht der Schutz der Interessen und des Wohlergehens der betroffenen Jugendlichen deutlich wird.“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200" b="0" i="0" u="none" strike="noStrike" kern="1200" cap="none" spc="0" normalizeH="0" baseline="0" noProof="0" dirty="0" smtClean="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1" i="0" u="none" strike="noStrike" kern="1200" cap="none" spc="0" normalizeH="0" baseline="0" noProof="0" dirty="0" smtClean="0">
                <a:ln>
                  <a:noFill/>
                </a:ln>
                <a:solidFill>
                  <a:prstClr val="black"/>
                </a:solidFill>
                <a:effectLst/>
                <a:uLnTx/>
                <a:uFillTx/>
                <a:latin typeface="Arial"/>
                <a:ea typeface="+mn-ea"/>
                <a:cs typeface="+mn-cs"/>
              </a:rPr>
              <a:t>RL 2013/48, EG 55</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a:t>
            </a:r>
            <a:r>
              <a:rPr kumimoji="0" lang="de-DE" sz="1200" b="0" i="1" u="none" strike="noStrike" kern="1200" cap="none" spc="0" normalizeH="0" baseline="0" noProof="0" dirty="0" smtClean="0">
                <a:ln>
                  <a:noFill/>
                </a:ln>
                <a:solidFill>
                  <a:prstClr val="black"/>
                </a:solidFill>
                <a:effectLst/>
                <a:uLnTx/>
                <a:uFillTx/>
                <a:latin typeface="Arial"/>
                <a:ea typeface="+mn-ea"/>
                <a:cs typeface="+mn-cs"/>
              </a:rPr>
              <a:t>„(...). Wäre die Information des Inhabers der elterlichen Verantwortung dem Wohl des Kindes abträglich, sollte stattdessen ein anderer geeigneter Erwachsener, wie etwa ein Angehöriger, informiert werden. Nationale Rechtsvorschriften, nach denen bestimmte, insbesondere für den Schutz oder das Wohlergehen von Kindern zuständige Behörden, Einrichtungen oder Einzelpersonen darüber zu informieren sind, dass einem Kind die Freiheit entzogen wurde, sollten hiervon unberührt bleiben.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200" b="0" i="0" u="none" strike="noStrike" kern="1200" cap="none" spc="0" normalizeH="0" baseline="0" noProof="0" dirty="0" smtClean="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1" i="0" u="none" strike="noStrike" kern="1200" cap="none" spc="0" normalizeH="0" baseline="0" noProof="0" dirty="0" smtClean="0">
                <a:ln>
                  <a:noFill/>
                </a:ln>
                <a:solidFill>
                  <a:prstClr val="black"/>
                </a:solidFill>
                <a:effectLst/>
                <a:uLnTx/>
                <a:uFillTx/>
                <a:latin typeface="Arial"/>
                <a:ea typeface="+mn-ea"/>
                <a:cs typeface="+mn-cs"/>
              </a:rPr>
              <a:t>Äußerungsrecht in der HV </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51 Abs. 6 S. 3 JGG-neu-), ansonsten keine Rechte der ges. Vertreter / </a:t>
            </a:r>
            <a:r>
              <a:rPr kumimoji="0" lang="de-DE" sz="1200" b="0" i="0" u="none" strike="noStrike" kern="1200" cap="none" spc="0" normalizeH="0" baseline="0" noProof="0" dirty="0" err="1" smtClean="0">
                <a:ln>
                  <a:noFill/>
                </a:ln>
                <a:solidFill>
                  <a:prstClr val="black"/>
                </a:solidFill>
                <a:effectLst/>
                <a:uLnTx/>
                <a:uFillTx/>
                <a:latin typeface="Arial"/>
                <a:ea typeface="+mn-ea"/>
                <a:cs typeface="+mn-cs"/>
              </a:rPr>
              <a:t>Erz.Ber</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insbesondere kein Antragsrecht, auch nicht Aufgaben/Rechte eines Verteidigers oder Beistands (s. BT-</a:t>
            </a:r>
            <a:r>
              <a:rPr kumimoji="0" lang="de-DE" sz="1200" b="0" i="0" u="none" strike="noStrike" kern="1200" cap="none" spc="0" normalizeH="0" baseline="0" noProof="0" dirty="0" err="1" smtClean="0">
                <a:ln>
                  <a:noFill/>
                </a:ln>
                <a:solidFill>
                  <a:prstClr val="black"/>
                </a:solidFill>
                <a:effectLst/>
                <a:uLnTx/>
                <a:uFillTx/>
                <a:latin typeface="Arial"/>
                <a:ea typeface="+mn-ea"/>
                <a:cs typeface="+mn-cs"/>
              </a:rPr>
              <a:t>Drs</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19/13837, S. 53/54).</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200" b="0" i="0" u="none" strike="noStrike" kern="1200" cap="none" spc="0" normalizeH="0" baseline="0" noProof="0" dirty="0" smtClean="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1" i="0" u="none" strike="noStrike" kern="1200" cap="none" spc="0" normalizeH="0" baseline="0" noProof="0" dirty="0" smtClean="0">
                <a:ln>
                  <a:noFill/>
                </a:ln>
                <a:solidFill>
                  <a:prstClr val="black"/>
                </a:solidFill>
                <a:effectLst/>
                <a:uLnTx/>
                <a:uFillTx/>
                <a:latin typeface="Arial"/>
                <a:ea typeface="+mn-ea"/>
                <a:cs typeface="+mn-cs"/>
              </a:rPr>
              <a:t>§ 51 Abs. 6 S. 4 JGG-neu-</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„Wird keiner sonstigen anderen Person nach Satz 1 die Anwesenheit gestattet [</a:t>
            </a:r>
            <a:r>
              <a:rPr kumimoji="0" lang="de-DE" sz="1200" b="0" i="0" u="sng" strike="noStrike" kern="1200" cap="none" spc="0" normalizeH="0" baseline="0" noProof="0" dirty="0" smtClean="0">
                <a:ln>
                  <a:noFill/>
                </a:ln>
                <a:solidFill>
                  <a:prstClr val="black"/>
                </a:solidFill>
                <a:effectLst/>
                <a:uLnTx/>
                <a:uFillTx/>
                <a:latin typeface="Arial"/>
                <a:ea typeface="+mn-ea"/>
                <a:cs typeface="+mn-cs"/>
              </a:rPr>
              <a:t>nicht:</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freiwillige Abwesenheit], muss ein für die Betreuung des Jugendlichen in dem Jugendstrafverfahren zuständiger </a:t>
            </a:r>
            <a:r>
              <a:rPr kumimoji="0" lang="de-DE" sz="1200" b="1" i="0" u="none" strike="noStrike" kern="1200" cap="none" spc="0" normalizeH="0" baseline="0" noProof="0" dirty="0" smtClean="0">
                <a:ln>
                  <a:noFill/>
                </a:ln>
                <a:solidFill>
                  <a:prstClr val="black"/>
                </a:solidFill>
                <a:effectLst/>
                <a:uLnTx/>
                <a:uFillTx/>
                <a:latin typeface="Arial"/>
                <a:ea typeface="+mn-ea"/>
                <a:cs typeface="+mn-cs"/>
              </a:rPr>
              <a:t>Vertreter der Jugendhilfe </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[in der HV] anwesend sein.“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200" b="0" i="0" u="none" strike="noStrike" kern="1200" cap="none" spc="0" normalizeH="0" baseline="0" noProof="0" dirty="0" smtClean="0">
                <a:ln>
                  <a:noFill/>
                </a:ln>
                <a:solidFill>
                  <a:prstClr val="black"/>
                </a:solidFill>
                <a:effectLst/>
                <a:uLnTx/>
                <a:uFillTx/>
                <a:latin typeface="Arial"/>
                <a:ea typeface="+mn-ea"/>
                <a:cs typeface="+mn-cs"/>
                <a:sym typeface="Wingdings" panose="05000000000000000000" pitchFamily="2" charset="2"/>
              </a:rPr>
              <a:t>dann Verzicht nach § 38 Abs. 7 JGG ausgeschlossen!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200" b="0" i="0" u="none" strike="noStrike" kern="1200" cap="none" spc="0" normalizeH="0" baseline="0" noProof="0" dirty="0" smtClean="0">
                <a:ln>
                  <a:noFill/>
                </a:ln>
                <a:solidFill>
                  <a:prstClr val="black"/>
                </a:solidFill>
                <a:effectLst/>
                <a:uLnTx/>
                <a:uFillTx/>
                <a:latin typeface="Arial"/>
                <a:ea typeface="+mn-ea"/>
                <a:cs typeface="+mn-cs"/>
                <a:sym typeface="Wingdings" panose="05000000000000000000" pitchFamily="2" charset="2"/>
              </a:rPr>
              <a:t>s. o.: </a:t>
            </a:r>
            <a:r>
              <a:rPr kumimoji="0" lang="de-DE" sz="1200" b="0" i="0" u="none" strike="noStrike" kern="1200" cap="none" spc="0" normalizeH="0" baseline="0" noProof="0" dirty="0" err="1" smtClean="0">
                <a:ln>
                  <a:noFill/>
                </a:ln>
                <a:solidFill>
                  <a:prstClr val="black"/>
                </a:solidFill>
                <a:effectLst/>
                <a:uLnTx/>
                <a:uFillTx/>
                <a:latin typeface="Arial"/>
                <a:ea typeface="+mn-ea"/>
                <a:cs typeface="+mn-cs"/>
                <a:sym typeface="Wingdings" panose="05000000000000000000" pitchFamily="2" charset="2"/>
              </a:rPr>
              <a:t>wg</a:t>
            </a:r>
            <a:r>
              <a:rPr kumimoji="0" lang="de-DE" sz="1200" b="0" i="0" u="none" strike="noStrike" kern="1200" cap="none" spc="0" normalizeH="0" baseline="0" noProof="0" dirty="0" smtClean="0">
                <a:ln>
                  <a:noFill/>
                </a:ln>
                <a:solidFill>
                  <a:prstClr val="black"/>
                </a:solidFill>
                <a:effectLst/>
                <a:uLnTx/>
                <a:uFillTx/>
                <a:latin typeface="Arial"/>
                <a:ea typeface="+mn-ea"/>
                <a:cs typeface="+mn-cs"/>
                <a:sym typeface="Wingdings" panose="05000000000000000000" pitchFamily="2" charset="2"/>
              </a:rPr>
              <a:t> Rollenkonflikt (</a:t>
            </a:r>
            <a:r>
              <a:rPr kumimoji="0" lang="de-DE" sz="1200" b="0" i="0" u="none" strike="noStrike" kern="1200" cap="none" spc="0" normalizeH="0" baseline="0" noProof="0" dirty="0" err="1" smtClean="0">
                <a:ln>
                  <a:noFill/>
                </a:ln>
                <a:solidFill>
                  <a:prstClr val="black"/>
                </a:solidFill>
                <a:effectLst/>
                <a:uLnTx/>
                <a:uFillTx/>
                <a:latin typeface="Arial"/>
                <a:ea typeface="+mn-ea"/>
                <a:cs typeface="+mn-cs"/>
                <a:sym typeface="Wingdings" panose="05000000000000000000" pitchFamily="2" charset="2"/>
              </a:rPr>
              <a:t>Sanktionenvorschlag</a:t>
            </a:r>
            <a:r>
              <a:rPr kumimoji="0" lang="de-DE" sz="1200" b="0" i="0" u="none" strike="noStrike" kern="1200" cap="none" spc="0" normalizeH="0" baseline="0" noProof="0" dirty="0" smtClean="0">
                <a:ln>
                  <a:noFill/>
                </a:ln>
                <a:solidFill>
                  <a:prstClr val="black"/>
                </a:solidFill>
                <a:effectLst/>
                <a:uLnTx/>
                <a:uFillTx/>
                <a:latin typeface="Arial"/>
                <a:ea typeface="+mn-ea"/>
                <a:cs typeface="+mn-cs"/>
                <a:sym typeface="Wingdings" panose="05000000000000000000" pitchFamily="2" charset="2"/>
              </a:rPr>
              <a:t>) </a:t>
            </a:r>
            <a:r>
              <a:rPr kumimoji="0" lang="de-DE" sz="1200" b="0" i="0" u="sng" strike="noStrike" kern="1200" cap="none" spc="0" normalizeH="0" baseline="0" noProof="0" dirty="0" smtClean="0">
                <a:ln>
                  <a:noFill/>
                </a:ln>
                <a:solidFill>
                  <a:prstClr val="black"/>
                </a:solidFill>
                <a:effectLst/>
                <a:uLnTx/>
                <a:uFillTx/>
                <a:latin typeface="Arial"/>
                <a:ea typeface="+mn-ea"/>
                <a:cs typeface="+mn-cs"/>
                <a:sym typeface="Wingdings" panose="05000000000000000000" pitchFamily="2" charset="2"/>
              </a:rPr>
              <a:t>kann</a:t>
            </a:r>
            <a:r>
              <a:rPr kumimoji="0" lang="de-DE" sz="1200" b="0" i="0" u="none" strike="noStrike" kern="1200" cap="none" spc="0" normalizeH="0" baseline="0" noProof="0" dirty="0" smtClean="0">
                <a:ln>
                  <a:noFill/>
                </a:ln>
                <a:solidFill>
                  <a:prstClr val="black"/>
                </a:solidFill>
                <a:effectLst/>
                <a:uLnTx/>
                <a:uFillTx/>
                <a:latin typeface="Arial"/>
                <a:ea typeface="+mn-ea"/>
                <a:cs typeface="+mn-cs"/>
                <a:sym typeface="Wingdings" panose="05000000000000000000" pitchFamily="2" charset="2"/>
              </a:rPr>
              <a:t> auch sonstiger Vertreter der </a:t>
            </a:r>
            <a:r>
              <a:rPr kumimoji="0" lang="de-DE" sz="1200" b="0" i="0" u="none" strike="noStrike" kern="1200" cap="none" spc="0" normalizeH="0" baseline="0" noProof="0" dirty="0" err="1" smtClean="0">
                <a:ln>
                  <a:noFill/>
                </a:ln>
                <a:solidFill>
                  <a:prstClr val="black"/>
                </a:solidFill>
                <a:effectLst/>
                <a:uLnTx/>
                <a:uFillTx/>
                <a:latin typeface="Arial"/>
                <a:ea typeface="+mn-ea"/>
                <a:cs typeface="+mn-cs"/>
                <a:sym typeface="Wingdings" panose="05000000000000000000" pitchFamily="2" charset="2"/>
              </a:rPr>
              <a:t>JuHi</a:t>
            </a:r>
            <a:r>
              <a:rPr kumimoji="0" lang="de-DE" sz="1200" b="0" i="0" u="none" strike="noStrike" kern="1200" cap="none" spc="0" normalizeH="0" baseline="0" noProof="0" dirty="0" smtClean="0">
                <a:ln>
                  <a:noFill/>
                </a:ln>
                <a:solidFill>
                  <a:prstClr val="black"/>
                </a:solidFill>
                <a:effectLst/>
                <a:uLnTx/>
                <a:uFillTx/>
                <a:latin typeface="Arial"/>
                <a:ea typeface="+mn-ea"/>
                <a:cs typeface="+mn-cs"/>
                <a:sym typeface="Wingdings" panose="05000000000000000000" pitchFamily="2" charset="2"/>
              </a:rPr>
              <a:t> anwesend sein</a:t>
            </a:r>
            <a:endParaRPr kumimoji="0" lang="de-DE" sz="1200" b="0" i="0" u="none" strike="noStrike" kern="1200" cap="none" spc="0" normalizeH="0" baseline="0" noProof="0" dirty="0" smtClean="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200" b="0" i="0" u="none" strike="noStrike" kern="1200" cap="none" spc="0" normalizeH="0" baseline="0" noProof="0" dirty="0" smtClean="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1" i="0" u="none" strike="noStrike" kern="1200" cap="none" spc="0" normalizeH="0" baseline="0" noProof="0" dirty="0" smtClean="0">
                <a:ln>
                  <a:noFill/>
                </a:ln>
                <a:solidFill>
                  <a:prstClr val="black"/>
                </a:solidFill>
                <a:effectLst/>
                <a:uLnTx/>
                <a:uFillTx/>
                <a:latin typeface="Arial"/>
                <a:ea typeface="+mn-ea"/>
                <a:cs typeface="+mn-cs"/>
              </a:rPr>
              <a:t>§ 51 Abs. 7 JGG-neu-</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„Sind in der Hauptverhandlung keine Erziehungsberechtigten und keine gesetzlichen Vertreter anwesend, weil sie binnen angemessener Frist nicht erreicht werden konnten (≠ weil sie nicht teilnehmen möchten), so gilt Absatz 6 entsprechend.“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200" b="0" i="0" u="none" strike="noStrike" kern="1200" cap="none" spc="0" normalizeH="0" baseline="0" noProof="0" dirty="0" smtClean="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1" i="0" u="none" strike="noStrike" kern="1200" cap="none" spc="0" normalizeH="0" baseline="0" noProof="0" dirty="0" smtClean="0">
                <a:ln>
                  <a:noFill/>
                </a:ln>
                <a:solidFill>
                  <a:prstClr val="black"/>
                </a:solidFill>
                <a:effectLst/>
                <a:uLnTx/>
                <a:uFillTx/>
                <a:latin typeface="Arial"/>
                <a:ea typeface="+mn-ea"/>
                <a:cs typeface="+mn-cs"/>
              </a:rPr>
              <a:t>BT-</a:t>
            </a:r>
            <a:r>
              <a:rPr kumimoji="0" lang="de-DE" sz="1200" b="1" i="0" u="none" strike="noStrike" kern="1200" cap="none" spc="0" normalizeH="0" baseline="0" noProof="0" dirty="0" err="1" smtClean="0">
                <a:ln>
                  <a:noFill/>
                </a:ln>
                <a:solidFill>
                  <a:prstClr val="black"/>
                </a:solidFill>
                <a:effectLst/>
                <a:uLnTx/>
                <a:uFillTx/>
                <a:latin typeface="Arial"/>
                <a:ea typeface="+mn-ea"/>
                <a:cs typeface="+mn-cs"/>
              </a:rPr>
              <a:t>Drs</a:t>
            </a:r>
            <a:r>
              <a:rPr kumimoji="0" lang="de-DE" sz="1200" b="1" i="0" u="none" strike="noStrike" kern="1200" cap="none" spc="0" normalizeH="0" baseline="0" noProof="0" dirty="0" smtClean="0">
                <a:ln>
                  <a:noFill/>
                </a:ln>
                <a:solidFill>
                  <a:prstClr val="black"/>
                </a:solidFill>
                <a:effectLst/>
                <a:uLnTx/>
                <a:uFillTx/>
                <a:latin typeface="Arial"/>
                <a:ea typeface="+mn-ea"/>
                <a:cs typeface="+mn-cs"/>
              </a:rPr>
              <a:t>. 19/13837, S. 54</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zu § 51 Abs. 6 u 7 JGG-neu-:</a:t>
            </a:r>
            <a:br>
              <a:rPr kumimoji="0" lang="de-DE" sz="1200" b="0" i="0" u="none" strike="noStrike" kern="1200" cap="none" spc="0" normalizeH="0" baseline="0" noProof="0" dirty="0" smtClean="0">
                <a:ln>
                  <a:noFill/>
                </a:ln>
                <a:solidFill>
                  <a:prstClr val="black"/>
                </a:solidFill>
                <a:effectLst/>
                <a:uLnTx/>
                <a:uFillTx/>
                <a:latin typeface="Arial"/>
                <a:ea typeface="+mn-ea"/>
                <a:cs typeface="+mn-cs"/>
              </a:rPr>
            </a:br>
            <a:r>
              <a:rPr kumimoji="0" lang="de-DE" sz="1200" b="0" i="1" u="none" strike="noStrike" kern="1200" cap="none" spc="0" normalizeH="0" baseline="0" noProof="0" dirty="0" smtClean="0">
                <a:ln>
                  <a:noFill/>
                </a:ln>
                <a:solidFill>
                  <a:prstClr val="black"/>
                </a:solidFill>
                <a:effectLst/>
                <a:uLnTx/>
                <a:uFillTx/>
                <a:latin typeface="Arial"/>
                <a:ea typeface="+mn-ea"/>
                <a:cs typeface="+mn-cs"/>
              </a:rPr>
              <a:t>„Zwar soll eine Teilnahme des Vertreters der Jugendgerichtshilfe an der Hauptverhandlung nach der Neuregelung in § 38 Absatz 4 JGG-E grundsätzlich obligatorisch sein. Unter den Voraussetzungen von § 38 Absatz 7 JGG-E kann aber von deren Teilnahme an der Hauptverhandlung abgesehen werden. Durch § 51 Absatz 6 Satz 4 JGG-E soll deshalb klargestellt werden, dass ein Verzicht auf die Erfüllung der Anforderungen des § 38 Absatz 4 JGG-E dann nicht in Betracht kommt, wenn keiner sonstigen anderen volljährigen Person nach § 51 Absatz 6 Satz 1 JGG-E die Anwesenheit gestattet wird</a:t>
            </a:r>
            <a:r>
              <a:rPr kumimoji="0" lang="de-DE" sz="1200" b="0" i="1" u="none" strike="noStrike" kern="1200" cap="none" spc="0" normalizeH="0" baseline="0" noProof="0" dirty="0" smtClean="0">
                <a:ln>
                  <a:noFill/>
                </a:ln>
                <a:solidFill>
                  <a:prstClr val="black"/>
                </a:solidFill>
                <a:effectLst/>
                <a:uLnTx/>
                <a:uFillTx/>
                <a:latin typeface="Arial"/>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200" b="0" i="0" u="none" strike="noStrike" kern="1200" cap="none" spc="0" normalizeH="0" baseline="0" noProof="0" dirty="0" smtClean="0">
                <a:ln>
                  <a:noFill/>
                </a:ln>
                <a:solidFill>
                  <a:prstClr val="black"/>
                </a:solidFill>
                <a:effectLst/>
                <a:uLnTx/>
                <a:uFillTx/>
                <a:latin typeface="Arial"/>
                <a:ea typeface="+mn-ea"/>
                <a:cs typeface="+mn-cs"/>
              </a:rPr>
              <a:t>[nicht ganz konsistent, da § 51 Abs. 6 S. 4 JGG –neu- ausdrücklich die Anwesenheit eines Vertreters der „Jugendhilfe“ – nicht: ...</a:t>
            </a:r>
            <a:r>
              <a:rPr kumimoji="0" lang="de-DE" sz="1200" b="0" i="0" u="sng" strike="noStrike" kern="1200" cap="none" spc="0" normalizeH="0" baseline="0" noProof="0" dirty="0" err="1" smtClean="0">
                <a:ln>
                  <a:noFill/>
                </a:ln>
                <a:solidFill>
                  <a:prstClr val="black"/>
                </a:solidFill>
                <a:effectLst/>
                <a:uLnTx/>
                <a:uFillTx/>
                <a:latin typeface="Arial"/>
                <a:ea typeface="+mn-ea"/>
                <a:cs typeface="+mn-cs"/>
              </a:rPr>
              <a:t>gerichts</a:t>
            </a:r>
            <a:r>
              <a:rPr kumimoji="0" lang="de-DE" sz="1200" b="0" i="0" u="none" strike="noStrike" kern="1200" cap="none" spc="0" normalizeH="0" baseline="0" noProof="0" dirty="0" err="1" smtClean="0">
                <a:ln>
                  <a:noFill/>
                </a:ln>
                <a:solidFill>
                  <a:prstClr val="black"/>
                </a:solidFill>
                <a:effectLst/>
                <a:uLnTx/>
                <a:uFillTx/>
                <a:latin typeface="Arial"/>
                <a:ea typeface="+mn-ea"/>
                <a:cs typeface="+mn-cs"/>
              </a:rPr>
              <a:t>hilfe</a:t>
            </a:r>
            <a:r>
              <a:rPr kumimoji="0" lang="de-DE" sz="1200" b="0" i="0" u="none" strike="noStrike" kern="1200" cap="none" spc="0" normalizeH="0" baseline="0" noProof="0" dirty="0" smtClean="0">
                <a:ln>
                  <a:noFill/>
                </a:ln>
                <a:solidFill>
                  <a:prstClr val="black"/>
                </a:solidFill>
                <a:effectLst/>
                <a:uLnTx/>
                <a:uFillTx/>
                <a:latin typeface="Arial"/>
                <a:ea typeface="+mn-ea"/>
                <a:cs typeface="+mn-cs"/>
              </a:rPr>
              <a:t> – fordert.]</a:t>
            </a:r>
            <a:endParaRPr kumimoji="0" lang="de-DE" sz="1200" b="0" i="0" u="none" strike="noStrike" kern="1200" cap="none" spc="0" normalizeH="0" baseline="0" noProof="0" dirty="0" smtClean="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30123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Abs. 4 erstreckt die Regelung auf „andere Phasen“ als die HV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bisher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hM</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gegen</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Anwendung § 51 JGG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str.</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20888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zu Satz 3: </a:t>
            </a:r>
          </a:p>
          <a:p>
            <a:pPr marL="285750"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Muss-Gestattung ist NICHT Muss-Anwesenheit; auch die andere geeignete Person entscheidet grundsätzlich autonom. Allerdings dürfte eine von vornherein fehlende Bereitschaft zur Begleitung (gegen den ausdrücklichen Wunsch des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Jug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Zweifel an der „Eignung“ der Person begründen.</a:t>
            </a:r>
          </a:p>
          <a:p>
            <a:pPr marL="285750" marR="0" lvl="0"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Eine Aufgabe der JGH /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JuHi</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ist in diesem Kontext (≠ in der HV, § 51 Abs. 6 S. 4 JGG-neu-) NICHT vorgesehen.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FRAGEN / ANMERKUNGEN?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ZÄSUR: nächster Schwerpunkt Art 6 – Unterstützung durch einen Rechtsbeistand = Pflichtverteidigung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641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Die umstrittenste und – mindestens aus Sicht der Justiz - auch wichtigste Vorgabe.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Nach dt. Recht: Notwendige Verteidigung / Pflichtverteidigung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Um die letztlich beschlossene Fassung besser einordnen zu können, muss man sich die Entstehungsgeschichte ansehen!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Art. 6 </a:t>
            </a:r>
            <a:r>
              <a:rPr kumimoji="0" lang="de-DE" sz="1400" b="1" i="1"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 KOM-Fassung!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Unabdingbares Recht auf Zugang zu einem Rechtsbeistand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(1) Die Mitgliedstaaten stellen sicher, dass Kinder im Einklang mit der Richtlinie 2013/48/EU während des gesamten Strafverfahrens von einem Rechtsbeistand unterstützt werden. Auf das Recht auf Zugang/[</a:t>
            </a:r>
            <a:r>
              <a:rPr kumimoji="0" lang="de-DE" sz="1400" b="0"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rPr>
              <a:t>Unterstützung]</a:t>
            </a:r>
            <a:r>
              <a:rPr kumimoji="0" lang="de-DE" sz="14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 zu einem Rechtsbeistand kann nicht verzichtet werden.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(2) Das Recht auf Zugang/[</a:t>
            </a:r>
            <a:r>
              <a:rPr kumimoji="0" lang="de-DE" sz="1400" b="0"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rPr>
              <a:t>Unterstützung]</a:t>
            </a:r>
            <a:r>
              <a:rPr kumimoji="0" lang="de-DE" sz="14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 zu einem Rechtsbeistand gilt auch für Strafverfahren, die vom Staatsanwalt endgültig eingestellt werden können, nachdem das Kind bestimmte Bedingungen erfüllt 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Kompromissvorschlag RAT:</a:t>
            </a:r>
          </a:p>
          <a:p>
            <a:pPr marL="285750" marR="0" lvl="0" indent="-285750" algn="l" defTabSz="914400" rtl="0" eaLnBrk="1" fontAlgn="t"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konsequente Unterscheidung zwischen dem Recht auf </a:t>
            </a:r>
            <a:r>
              <a:rPr kumimoji="0" lang="de-DE" sz="1400" b="1"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Zugang zu </a:t>
            </a: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einem und einem Recht auf </a:t>
            </a:r>
            <a:r>
              <a:rPr kumimoji="0" lang="de-DE" sz="1400" b="1"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Unterstützung durch </a:t>
            </a: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einen Rechtsbeistand</a:t>
            </a:r>
          </a:p>
          <a:p>
            <a:pPr marL="285750" marR="0" lvl="0" indent="-285750" algn="l" defTabSz="914400" rtl="0" eaLnBrk="1" fontAlgn="t"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1"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moderater Ausbau </a:t>
            </a: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der Pflichtverteidigung durch Gewährung eines neuen Rechts auf Unterstützung durch einen Rechtsbeistand (Bestellung eines Rechtsbeistands)</a:t>
            </a:r>
          </a:p>
          <a:p>
            <a:pPr marL="285750" marR="0" lvl="0" indent="-285750" algn="l" defTabSz="914400" rtl="0" eaLnBrk="1" fontAlgn="t"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Vorverlagerung des Bestellungszeitpunkts (Verteidigung der ersten Stunde)</a:t>
            </a:r>
            <a:b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br>
            <a:endParaRPr kumimoji="0" lang="de-DE" sz="14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endParaRPr>
          </a:p>
          <a:p>
            <a:pPr marL="285750" marR="0" lvl="0" indent="-285750" algn="l" defTabSz="914400" rtl="0" eaLnBrk="0" fontAlgn="base" latinLnBrk="0" hangingPunct="0">
              <a:lnSpc>
                <a:spcPct val="100000"/>
              </a:lnSpc>
              <a:spcBef>
                <a:spcPct val="30000"/>
              </a:spcBef>
              <a:spcAft>
                <a:spcPct val="0"/>
              </a:spcAft>
              <a:buClrTx/>
              <a:buSzTx/>
              <a:buFont typeface="Wingdings"/>
              <a:buChar char="à"/>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Online-Petition der DVJJ</a:t>
            </a:r>
          </a:p>
          <a:p>
            <a:pPr marL="285750" marR="0" lvl="0" indent="-285750" algn="l" defTabSz="914400" rtl="0" eaLnBrk="0" fontAlgn="base" latinLnBrk="0" hangingPunct="0">
              <a:lnSpc>
                <a:spcPct val="100000"/>
              </a:lnSpc>
              <a:spcBef>
                <a:spcPct val="30000"/>
              </a:spcBef>
              <a:spcAft>
                <a:spcPct val="0"/>
              </a:spcAft>
              <a:buClrTx/>
              <a:buSzTx/>
              <a:buFont typeface="Wingdings"/>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ursprüngliche Vorschläge wichtig, um Kompromisscharakter der Endfassung einzuordnen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Artikel 6 RL unterscheidet: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Recht auf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Zugang zu</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einem Rechtsbeistand entsprechend der Richtlinie 2013/48/EU (Absatz 1) und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Recht auf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Unterstützung durch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einen Rechtsbeistand (Absätze 1a bis 8).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Entscheidende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Ausnahme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Artikel 6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Absatz 6</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RL: Möglichkeit, von dem Recht auf Unterstützung durch einen Rechtsbeistand aus Gründen der Verhältnismäßigkeit abzusehen.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Rückausnahme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von der Ausnahme“: Ausgenommen davon sind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Haftvorführungen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Haftsituationen / Freiheitsentziehungen (in anderer Sache)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WESENTLICH: Freiheitsentzug darf nicht „als Strafe verhängt“ werden, wenn das Kind nicht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mindestens während der Hauptverhandlung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von einem Rechtsbeistand unterstützt worden ist.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Kompromiss bewegt sich auf der Linie der RATS-Fassung und trägt den deutschen Bedenken Rechnung.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Weitere Einschränkungen / Ausnahmen in Erwägungsgrund 28: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bestimmte, unter Umständen mit einem (in der Regel kurzen) Freiheitsentzug verbundene (strafprozessuale) Maßnahmen sind von der Pflicht zur Gewährleistung des Rechts auf Unterstützung durch einen Rechtsbeistand ausgenommen.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Zur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Umsetzung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und den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praktischen Auswirkungen auf die Sachbearbeitung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näheres sogleich</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p:txBody>
      </p:sp>
      <p:sp>
        <p:nvSpPr>
          <p:cNvPr id="4" name="Foliennummernplatzhalter 3"/>
          <p:cNvSpPr>
            <a:spLocks noGrp="1"/>
          </p:cNvSpPr>
          <p:nvPr>
            <p:ph type="sldNum" sz="quarter" idx="10"/>
          </p:nvPr>
        </p:nvSpPr>
        <p:spPr/>
        <p:txBody>
          <a:bodyPr/>
          <a:lstStyle/>
          <a:p>
            <a:pPr>
              <a:defRPr/>
            </a:pPr>
            <a:fld id="{07E78E27-F622-4273-9335-4EB9D50945C5}" type="slidenum">
              <a:rPr lang="de-DE" smtClean="0">
                <a:solidFill>
                  <a:prstClr val="black"/>
                </a:solidFill>
              </a:rPr>
              <a:pPr>
                <a:defRPr/>
              </a:pPr>
              <a:t>26</a:t>
            </a:fld>
            <a:endParaRPr lang="de-DE">
              <a:solidFill>
                <a:prstClr val="black"/>
              </a:solidFill>
            </a:endParaRPr>
          </a:p>
        </p:txBody>
      </p:sp>
    </p:spTree>
    <p:extLst>
      <p:ext uri="{BB962C8B-B14F-4D97-AF65-F5344CB8AC3E}">
        <p14:creationId xmlns:p14="http://schemas.microsoft.com/office/powerpoint/2010/main" val="3787872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Samsons Goldene drei Regeln fürs 1. Examen...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Abs. 1</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Verweis auf RL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Zugang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Rechtsbeistand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Grundsatz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Abs. 2</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„Die MS stellen sicher, dass Kinder gem. diesem Artikel durch einen Rechtsbeistand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unterstützt werden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damit sie die Verteidigungsrechte wirksam wahrnehmen können.“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Abs. 3</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Grundsatz </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unverzügliche Unterstützung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 Zugang) ab Bekanntgabe der Beschuldigten-Eigenschaft, in jedem Fall ab (S. 2 a-d) Befragung usw.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Abs. 4 und 5</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Anforderungen an „Unterstützung“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vertrauliche Kommunikation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effektive TN des Verteidigers an der Befragung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Neustrukturierung:</a:t>
            </a: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68 JGG-neu- = Fälle der notwendigen Verteidigung (materielle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Vssen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68a, 68b JGG-neu- = Bestellungszeitpunkt</a:t>
            </a:r>
          </a:p>
          <a:p>
            <a:pPr marL="0" marR="0" lvl="0" indent="0" algn="l" defTabSz="914400" rtl="0" eaLnBrk="0" fontAlgn="base" latinLnBrk="0" hangingPunct="0">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analog im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RefE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zur Neuregelung des Rechts der notwendigen Verteidigung (ergänzend nach § 2 Abs. 2 JGG!)</a:t>
            </a: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140 StPO-neu- = Fälle der notwendigen Verteidigung (materielle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Vssen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141, 141a StPO-neu-= Bestellungszeitpunkt</a:t>
            </a:r>
          </a:p>
          <a:p>
            <a:pPr marL="0" marR="0" lvl="0" indent="0" algn="l" defTabSz="914400" rtl="0" eaLnBrk="0" fontAlgn="base" latinLnBrk="0" hangingPunct="0">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Bestellungsverfahren: §§ 142, 143, 143a, 144 StPO-neu- (§ 2 Abs. 2 JGG)</a:t>
            </a:r>
          </a:p>
          <a:p>
            <a:pPr marL="285750" marR="0" lvl="0" indent="-285750" algn="l" defTabSz="914400" rtl="0" eaLnBrk="0" fontAlgn="base" latinLnBrk="0" hangingPunct="0">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insgesamt im allgemeinen Recht, obgleich auch dort z. T. Vorgaben des Art. 6 JGG-RL umgesetzt; Grund: Überschneidungen mit den Vorgaben der PKH-RL</a:t>
            </a:r>
          </a:p>
          <a:p>
            <a:pPr marL="285750" marR="0" lvl="0" indent="-285750" algn="l" defTabSz="914400" rtl="0" eaLnBrk="0" fontAlgn="base" latinLnBrk="0" hangingPunct="0">
              <a:lnSpc>
                <a:spcPct val="100000"/>
              </a:lnSpc>
              <a:spcBef>
                <a:spcPts val="0"/>
              </a:spcBef>
              <a:spcAft>
                <a:spcPts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04346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Abs. 6 Satz 1: Wichtige Ausnahmen vom Grundsatz, Abweichen wg. Verhältnismäßigkeit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Satz 1: „Schranke“ – Verhältnismäßigkeit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Sätze 2 u 3: „Schranken-Schranke“ – Mindest-Mindeststandards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absolutes Minimum</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der Unterstützung)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Abs. 7 und 8</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ergänzen die Absätze 3 und 4 (Zeitpunkt und Inhalt der Unterstützung)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Abs. 8 korrespondiert mit der Ausnahmeregelung zum Recht auf Zugang zu einem RB in Art. 3 Abs. 6 RL 2013/48</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06830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Abs. 6 Satz 1: Entscheidende Ausnahmen vom Grundsatz, Abweichen wg. Verhältnismäßigkeit, wobei</a:t>
            </a:r>
          </a:p>
          <a:p>
            <a:pPr marL="176213" marR="0" lvl="0" indent="-176213"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der „Schwere der mutmaßlichen Straftat“</a:t>
            </a:r>
          </a:p>
          <a:p>
            <a:pPr marL="176213" marR="0" lvl="0" indent="-176213"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der „Komplexität des Falles“ und </a:t>
            </a:r>
          </a:p>
          <a:p>
            <a:pPr marL="176213" marR="0" lvl="0" indent="-176213"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der „Maßnahmen, die in Bezug auf eine solche Straftat ergriffen werden können“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„Rechnung zu tragen ist“</a:t>
            </a:r>
          </a:p>
          <a:p>
            <a:pPr marL="176213" marR="0" lvl="0" indent="-176213"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Gesichtspunkte, die nach § 68 JGG und § 140 StPO heute bereits maßgeblich sind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 B E R: Sätze 2 und 3 mit wichtigen Rück-Ausnahmen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S. 2</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immer bei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Haftsituation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(Vorführung oder Haft in anderer Sache)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S. 3</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immer bei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drohendem „Freiheitsentzug als Strafe“</a:t>
            </a:r>
          </a:p>
          <a:p>
            <a:pPr marL="285750" marR="0" lvl="0" indent="-285750"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Jugendarrest = „Strafe“? </a:t>
            </a:r>
            <a:b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b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BMJV</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stationäres soziales Training, § 13 Abs. 3 JGG: „Zuchtmittel haben nicht die Rechtswirkungen einer Strafe.“</a:t>
            </a:r>
            <a:b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b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ähnl</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bei § 15 Abs. 1 Satz 1 Nr. 3 JGG – Arbeitsauflage als Arbeitszwang bzw. Zwangsarbeit i.S.v. Art. 12 Absätze 2 und 3 Grundgesetz?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hM</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verneint wegen erzieherischer Ausrichtung;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str.</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a:r>
          </a:p>
          <a:p>
            <a:pPr marL="285750" marR="0" lvl="0" indent="-285750"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ABER: auch freiheitsentziehende Maßregeln nach §§ 63, 64 StGB nach Meinung des Gesetzgebers erfasst (§ 68 Abs. 1 Nr. 5 JGG-neu-), wobei zumindest § 64 StGB ansonsten kein Fall der notw.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Vert</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wäre</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hier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Überschneidungen mit der PKH-RL</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weshalb einige der Vorgaben in dem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RefE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„Gesetz zur Neuregelung des Rechts der notwendigen Verteidigung“ umgesetzt sind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5142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Ausgangspunkt: sog.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roadmap</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(Fahrplan) mit fünf Maßnahmen zu Verfahrensrechten in Strafverfahren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Europäischer Rat begrüßt den Fahrplan und machte ihn zum Bestandteil des „Stockholmer Programms“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(„Ein offenes und sicheres Europa im Dienste und zum Schutz der Bürger“ – Nummer 2.4;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ABl.</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C 115 v. 4.5.2010, S. 1).</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Der Europäische Rat betonte, dass der Fahrplan nicht abschließend sein soll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Ersuchen an die Kommission, weitere Elemente von Mindestverfahrensrechten für Verdächtige und beschuldigte Personen zu prüfen und zu bewerten, ob andere Themen wie beispielsweise die Unschuldsvermutung angegangen werden müssen, um eine bessere Zusammenarbeit auf diesem Gebiet zu fördern.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Inzwischen sind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alle fünf Maßnahmen zu Verfahrensrechten in Strafverfahren gemäß dem Fahrplan erlassen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worden, und zwar die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Richtlinie 2010/64/EU vom 20. Oktober 2010 über das Recht auf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Dolmetscherleistungen und Übersetzungen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in Strafverfahren,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Richtlinie 2012/13/EU vom 22. Mai 2012 über das Recht auf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Belehrung und Unterrichtung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in Strafverfahren,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Richtlinie 2013/48/EU vom 22. Oktober 2013 über das Recht auf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Zugang zu einem Rechtsbeistand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in Strafverfahren und in Verfahren zur Vollstreckung des Europäischen Haftbefehls sowie über das Recht auf Benachrichtigung eines Dritten bei Freiheitsentzug und das Recht auf Kommunikation mit Dritten und mit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Konsularbehörden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während des Freiheitsentzugs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Richtlinie 2016/800/EU vom 11. Mai 2016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über Verfahrensgarantien in Strafverfahren für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Kinder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die Verdächtige oder beschuldigte Personen in Strafverfahren sind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Richtlinie 2016/1919 vom 26. Oktober 2016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über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Prozesskostenhilfe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für Verdächtige und beschuldigte Personen in Strafverfahren sowie für gesuchte Personen in Verfahren zur Vollstreckung eines Europäischen Haftbefehls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Eigentliches RL-Setzungsverfahren dauerte 3 Jahre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Werde an einigen Stellen auf die Entwurfsfassungen zu sprechen kommen, deshalb hier als Hintergrund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RL-Vorschlag der Kommission (KOM-Fassung)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November 2013</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Rat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prüft KOM-Fassung auf Arbeitsgruppen-Ebene</a:t>
            </a:r>
            <a:br>
              <a:rPr kumimoji="0" lang="de-DE" sz="1400" b="0" i="0" u="none" strike="noStrike" kern="1200" cap="none" spc="0" normalizeH="0" baseline="0" noProof="0" dirty="0" smtClean="0">
                <a:ln>
                  <a:noFill/>
                </a:ln>
                <a:solidFill>
                  <a:prstClr val="black"/>
                </a:solidFill>
                <a:effectLst/>
                <a:uLnTx/>
                <a:uFillTx/>
                <a:latin typeface="+mn-lt"/>
                <a:ea typeface="+mn-ea"/>
                <a:cs typeface="+mn-cs"/>
              </a:rPr>
            </a:br>
            <a:r>
              <a:rPr kumimoji="0" lang="de-DE" sz="1400" b="0" i="0" u="none" strike="noStrike" kern="1200" cap="none" spc="0" normalizeH="0" baseline="0" noProof="0" dirty="0" smtClean="0">
                <a:ln>
                  <a:noFill/>
                </a:ln>
                <a:solidFill>
                  <a:prstClr val="black"/>
                </a:solidFill>
                <a:effectLst/>
                <a:uLnTx/>
                <a:uFillTx/>
                <a:latin typeface="+mn-lt"/>
                <a:ea typeface="+mn-ea"/>
                <a:cs typeface="+mn-cs"/>
              </a:rPr>
              <a:t>Ergebnis: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zT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wesentlich zu weit gehend </a:t>
            </a:r>
            <a:br>
              <a:rPr kumimoji="0" lang="de-DE" sz="1400" b="0" i="0" u="none" strike="noStrike" kern="1200" cap="none" spc="0" normalizeH="0" baseline="0" noProof="0" dirty="0" smtClean="0">
                <a:ln>
                  <a:noFill/>
                </a:ln>
                <a:solidFill>
                  <a:prstClr val="black"/>
                </a:solidFill>
                <a:effectLst/>
                <a:uLnTx/>
                <a:uFillTx/>
                <a:latin typeface="+mn-lt"/>
                <a:ea typeface="+mn-ea"/>
                <a:cs typeface="+mn-cs"/>
              </a:rPr>
            </a:br>
            <a:r>
              <a:rPr kumimoji="0" lang="de-DE" sz="1400" b="0" i="0" u="none" strike="noStrike" kern="1200" cap="none" spc="0" normalizeH="0" baseline="0" noProof="0" dirty="0" smtClean="0">
                <a:ln>
                  <a:noFill/>
                </a:ln>
                <a:solidFill>
                  <a:prstClr val="black"/>
                </a:solidFill>
                <a:effectLst/>
                <a:uLnTx/>
                <a:uFillTx/>
                <a:latin typeface="+mn-lt"/>
                <a:ea typeface="+mn-ea"/>
                <a:cs typeface="+mn-cs"/>
              </a:rPr>
              <a:t>politische Einigung im Juni 2014 auf der Grundlage der Arbeitsgruppen-Ergebnisse,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sog. „allgemeine Ausrichtung“ = „Rats-Fassung“</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EP: LIBE-Bericht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greift die Einschränkungen der Rats-Fassung überwiegend nicht auf, geht in Teilen sogar noch über die KOM-Fassung hinaus</a:t>
            </a:r>
            <a:br>
              <a:rPr kumimoji="0" lang="de-DE" sz="1400" b="0" i="0" u="none" strike="noStrike" kern="1200" cap="none" spc="0" normalizeH="0" baseline="0" noProof="0" dirty="0" smtClean="0">
                <a:ln>
                  <a:noFill/>
                </a:ln>
                <a:solidFill>
                  <a:prstClr val="black"/>
                </a:solidFill>
                <a:effectLst/>
                <a:uLnTx/>
                <a:uFillTx/>
                <a:latin typeface="+mn-lt"/>
                <a:ea typeface="+mn-ea"/>
                <a:cs typeface="+mn-cs"/>
              </a:rPr>
            </a:br>
            <a:r>
              <a:rPr kumimoji="0" lang="de-DE" sz="1400" b="0" i="0" u="none" strike="noStrike" kern="1200" cap="none" spc="0" normalizeH="0" baseline="0" noProof="0" dirty="0" smtClean="0">
                <a:ln>
                  <a:noFill/>
                </a:ln>
                <a:solidFill>
                  <a:prstClr val="black"/>
                </a:solidFill>
                <a:effectLst/>
                <a:uLnTx/>
                <a:uFillTx/>
                <a:latin typeface="+mn-lt"/>
                <a:ea typeface="+mn-ea"/>
                <a:cs typeface="+mn-cs"/>
              </a:rPr>
              <a:t>LIBE ist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nicht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Justizausschuss, nur 1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Mgl</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(BE) Juristin!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Trilog</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-Verfahren 03-12/2015</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informelles Einigungsverfahren zwischen den drei am Gesetzgebungsprozess der EU beteiligten Institutionen (KOM – EP – RAT)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„Friss oder stirb“-Fassung des Rats wurde angenommen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nächster Schritt: sprachjuristische Abstimmung</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5879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Art. 1 Abs. 2: „ergänzt die Richtlinien 2013/48/EU [Zugang Rechtsbeistand] und (EU) 2016/800 [Kinder]“</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Umsetzungsfrist: 5. Mai 2019</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Wichtig: </a:t>
            </a:r>
            <a:r>
              <a:rPr kumimoji="0" lang="de-DE" sz="1400" b="0" i="0" u="sng"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immer</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wenn ein Fall notwendiger Verteidigung vorliegt (also auch nach RL 2016/800 und §§ 68 JGG, 140 StPO </a:t>
            </a:r>
            <a:r>
              <a:rPr kumimoji="0" lang="de-DE" sz="1400" b="0" i="0" u="sng"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geltender Fassung</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t>
            </a:r>
          </a:p>
          <a:p>
            <a:pPr marL="176213" marR="0" lvl="0" indent="-176213"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ab Beginn der Beschuldigteneigenschaft od. Festnahme (Art. 2 Abs. 3)</a:t>
            </a:r>
          </a:p>
          <a:p>
            <a:pPr marL="176213" marR="0" lvl="0" indent="-176213" algn="l" defTabSz="914400" rtl="0" eaLnBrk="1" fontAlgn="auto" latinLnBrk="0" hangingPunct="1">
              <a:lnSpc>
                <a:spcPct val="100000"/>
              </a:lnSpc>
              <a:spcBef>
                <a:spcPts val="0"/>
              </a:spcBef>
              <a:spcAft>
                <a:spcPts val="0"/>
              </a:spcAft>
              <a:buClrTx/>
              <a:buSzTx/>
              <a:buFont typeface="Wingdings"/>
              <a:buChar char="à"/>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bei „</a:t>
            </a: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geringfügigen Zuwiderhandlungen</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rPr>
              <a:t>OWis</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nur (erst) im </a:t>
            </a:r>
            <a:r>
              <a:rPr kumimoji="0" lang="de-DE" sz="1400" b="0" i="0" u="sng"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gerichtlichen</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Verfahren und bei Freiheitsentziehung (Art. 2 Abs. 4)</a:t>
            </a:r>
            <a:b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b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wie RL 2016/800, Art. 2 Abs. 6</a:t>
            </a: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Wichtig zu wissen: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MS können wählen zw. (1) PKH und (2) materiellen Voraussetzungen (wie D.: § 140 StPO / § 68 JGG) und (3) Kombination aus (1) + (2)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Materielle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rPr>
              <a:t>Kritierien</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sind – genau wie bei Art. 6 Abs. 6 RL 2016/800: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„Schwere der (mutmaßlichen) Straftat“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„Komplexität des Falles“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„Schwere der zu erwartenden Strafe“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Maßstäbe, wie sie schon heute den §§ 140 StPO und 68 JGG zugrunde liegen</a:t>
            </a:r>
          </a:p>
          <a:p>
            <a:pPr marL="176213" marR="0" lvl="0" indent="-176213"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kein Systemwechsel erforderlich, </a:t>
            </a:r>
            <a:r>
              <a:rPr kumimoji="0" lang="de-DE" sz="1400" b="1" i="0" u="sng"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aber</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Länder fordern PKH-Modell im Vorverfahren, um Verzichtsmöglichkeit zu erhalten</a:t>
            </a:r>
          </a:p>
          <a:p>
            <a:pPr marL="176213" marR="0" lvl="0" indent="-176213"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wesentlich früherer Zeitpunkt der „Unterstützung“ = Beiordnungsnotwendigkeit</a:t>
            </a:r>
          </a:p>
          <a:p>
            <a:pPr marL="176213" marR="0" lvl="0" indent="-176213"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kein „Mindestsanktionsniveau“ wie bei Art. 6 Abs. 6 S. 3 JGG-RL (Freiheitsentziehung als Strafe)</a:t>
            </a:r>
          </a:p>
          <a:p>
            <a:pPr marL="0" marR="0" lvl="0" indent="0" algn="l" defTabSz="914400" rtl="0" eaLnBrk="1" fontAlgn="auto" latinLnBrk="0" hangingPunct="1">
              <a:lnSpc>
                <a:spcPct val="100000"/>
              </a:lnSpc>
              <a:spcBef>
                <a:spcPts val="0"/>
              </a:spcBef>
              <a:spcAft>
                <a:spcPts val="0"/>
              </a:spcAft>
              <a:buClrTx/>
              <a:buSzTx/>
              <a:buFont typeface="Wingdings"/>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 typeface="Wingdings"/>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PROBLEM: Der Gesetzgeber hat sich </a:t>
            </a:r>
            <a:r>
              <a:rPr kumimoji="0" lang="de-DE" sz="1400" b="0" i="0" u="sng"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gegen</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„echte“ notwendige Verteidigung im Vorverfahren entschieden, statt dessen</a:t>
            </a:r>
          </a:p>
          <a:p>
            <a:pPr marL="0" marR="0" lvl="0" indent="0" algn="l" defTabSz="914400" rtl="0" eaLnBrk="1" fontAlgn="auto" latinLnBrk="0" hangingPunct="1">
              <a:lnSpc>
                <a:spcPct val="100000"/>
              </a:lnSpc>
              <a:spcBef>
                <a:spcPts val="0"/>
              </a:spcBef>
              <a:spcAft>
                <a:spcPts val="0"/>
              </a:spcAft>
              <a:buClrTx/>
              <a:buSzTx/>
              <a:buFont typeface="Wingdings"/>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(1) einerseits kein Systemwechsel i.S. „echter“ PKH,</a:t>
            </a:r>
          </a:p>
          <a:p>
            <a:pPr marL="0" marR="0" lvl="0" indent="0" algn="l" defTabSz="914400" rtl="0" eaLnBrk="1" fontAlgn="auto" latinLnBrk="0" hangingPunct="1">
              <a:lnSpc>
                <a:spcPct val="100000"/>
              </a:lnSpc>
              <a:spcBef>
                <a:spcPts val="0"/>
              </a:spcBef>
              <a:spcAft>
                <a:spcPts val="0"/>
              </a:spcAft>
              <a:buClrTx/>
              <a:buSzTx/>
              <a:buFont typeface="Wingdings"/>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(2) andererseits „Antragsmodell“ (§ 141 Abs. 1 StPO-neu-)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BeiO</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immer, „wenn nach Belehrung ausdrücklich beantragt“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BeiO</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v.A.w</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grsl</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nur</a:t>
            </a:r>
            <a:b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b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bei Haft/-vorführung</a:t>
            </a:r>
            <a:b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b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ansonsten ab § 201 StPO</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im Vorverfahren (Streitpunkt!) nur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v.A.w</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„wenn ersichtlich ist“, dass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Besch</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sich nicht selbst verteidigen kann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angeblich Verzicht des Beschuldigten durch Absehen von Antrag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PROBLEM: Schwieriges Ineinandergreifen von JGG- und StPO-Vorschriften, da nach Art. 6 JGG-RL Verzicht jedenfalls nicht möglich und auch kein Antrag vorgesehen</a:t>
            </a:r>
          </a:p>
          <a:p>
            <a:pPr marL="176213" marR="0" lvl="0" indent="-176213" algn="l" defTabSz="914400" rtl="0" eaLnBrk="1" fontAlgn="auto" latinLnBrk="0" hangingPunct="1">
              <a:lnSpc>
                <a:spcPct val="100000"/>
              </a:lnSpc>
              <a:spcBef>
                <a:spcPts val="0"/>
              </a:spcBef>
              <a:spcAft>
                <a:spcPts val="0"/>
              </a:spcAft>
              <a:buClrTx/>
              <a:buSzTx/>
              <a:buFont typeface="Wingdings"/>
              <a:buChar char="à"/>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176213" marR="0" lvl="0" indent="-176213"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nun zu den Vorgaben und dem Umsetzungsbedarf von Artikel 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02403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„drohende Jugendstrafe“:  auch § 27 JGG (so BMJV im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RefE</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 68 Nr. 5 JGG-E)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27 JGG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zT</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bezweifelt, aber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wg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Schuldfeststellung wesentlicher Teil der Verhandlung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zT</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KOM: auch Jugendarrest! (vgl. Sicherungsverwahrung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P: falls auch JA: Weisungen / Auflagen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iVm</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Beugearrest?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Maßregeln: nur für § 64 StGB echte Abweichung zum allg. Recht, da im Unterschied zu § 63 StGB auch durch den Einzelrichter möglich (BT-</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Drs</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19/13837, S. ___)</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22174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 51a JGG (Neubeginn der HV) – Problem: Wie geht Berufungsinstanz mit einem Verstoß gegen § 51a in erster Instanz um? Zurückverweisung?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04023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Haft in anderer Sache, § 68 Nr. 5 JGG geltender Fassung: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„Der Vorsitzende bestellt dem Beschuldigten einen Verteidiger, wenn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5. gegen einen unter 18-Jährigen („ihn“) Untersuchungshaft oder einstweilige Unterbringung (…) vollstreckt wird; der Verteidiger wird unverzüglich bestellt.“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bisher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hM</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str.</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nur bei U-Haft in dem betreffenden Verfahren, nicht in Parallelverfahren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Umgesetzt im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allgemeinen Recht </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141 Abs. 1 Nr. 5 StPO-neu-, da parallele Vorgabe aus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PKH-RL</a:t>
            </a: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35447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WICHTIGE EINSCHRÄNKUNG für Untersuchungshandlungen, die mit kurzfristiger Freiheitsentziehung verbunden sein können: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Erwägungsgrund 28: (wichtige Einschränkungen für kurzfristige Freiheitsentziehungen)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Sofern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dies mit dem Recht auf ein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faires Verfahren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vereinbar ist, umfasst die Verpflichtung der Mitgliedstaaten, Kindern, die Verdächtige oder beschuldigte Personen sind, Unterstützung durch einen Rechtsbeistand gemäß dieser Richtlinie zu gewähren,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folgende Situationen </a:t>
            </a:r>
            <a:r>
              <a:rPr kumimoji="0" lang="de-DE" sz="1400" b="1" i="0" u="sng" strike="noStrike" kern="1200" cap="none" spc="0" normalizeH="0" baseline="0" noProof="0" dirty="0" smtClean="0">
                <a:ln>
                  <a:noFill/>
                </a:ln>
                <a:solidFill>
                  <a:prstClr val="black"/>
                </a:solidFill>
                <a:effectLst/>
                <a:uLnTx/>
                <a:uFillTx/>
                <a:latin typeface="+mn-lt"/>
                <a:ea typeface="+mn-ea"/>
                <a:cs typeface="+mn-cs"/>
              </a:rPr>
              <a:t>nicht</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br>
              <a:rPr kumimoji="0" lang="de-DE" sz="1400" b="1" i="0" u="none" strike="noStrike" kern="1200" cap="none" spc="0" normalizeH="0" baseline="0" noProof="0" dirty="0" smtClean="0">
                <a:ln>
                  <a:noFill/>
                </a:ln>
                <a:solidFill>
                  <a:prstClr val="black"/>
                </a:solidFill>
                <a:effectLst/>
                <a:uLnTx/>
                <a:uFillTx/>
                <a:latin typeface="+mn-lt"/>
                <a:ea typeface="+mn-ea"/>
                <a:cs typeface="+mn-cs"/>
              </a:rPr>
            </a:br>
            <a:r>
              <a:rPr kumimoji="0" lang="de-DE" sz="1400" b="1" i="0" u="none" strike="noStrike" kern="1200" cap="none" spc="0" normalizeH="0" baseline="0" noProof="0" dirty="0" smtClean="0">
                <a:ln>
                  <a:noFill/>
                </a:ln>
                <a:solidFill>
                  <a:prstClr val="black"/>
                </a:solidFill>
                <a:effectLst/>
                <a:uLnTx/>
                <a:uFillTx/>
                <a:latin typeface="+mn-lt"/>
                <a:ea typeface="+mn-ea"/>
                <a:cs typeface="+mn-cs"/>
              </a:rPr>
              <a:t>[1]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Identifizierung des Kindes;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[2]</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Feststellung, ob Ermittlungen eingeleitet werden sollten;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[3]</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Feststellungen, um den Besitz von Waffen festzustellen oder ähnliche Sicherheitsfragen zu klären;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[4]</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Durchführung anderer als in dieser Richtlinie ausdrücklich genannter Ermittlungs- oder Beweiserhebungshandlungen wie Körperkontrollen, körperliche Untersuchungen, Blut-, Alkohol- oder ähnliche Tests oder die Aufnahme von Fotografien oder Fingerabdrücken;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[5]</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oder die Vorführung des Kindes vor einer zuständigen Behörde oder die Zuführung von Kindern an den Träger der elterlichen Verantwortung oder einen anderen geeigneten Erwachsenen gemäß dem nationalen Recht.“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230 Abs. 2 StPO: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(2) Ist das Ausbleiben des Angeklagten nicht genügend entschuldigt, so ist die </a:t>
            </a:r>
            <a:r>
              <a:rPr kumimoji="0" lang="de-DE" sz="1400" b="0" i="1" u="sng" strike="noStrike" kern="1200" cap="none" spc="0" normalizeH="0" baseline="0" noProof="0" dirty="0" smtClean="0">
                <a:ln>
                  <a:noFill/>
                </a:ln>
                <a:solidFill>
                  <a:prstClr val="black"/>
                </a:solidFill>
                <a:effectLst/>
                <a:uLnTx/>
                <a:uFillTx/>
                <a:latin typeface="+mn-lt"/>
                <a:ea typeface="+mn-ea"/>
                <a:cs typeface="+mn-cs"/>
              </a:rPr>
              <a:t>Vorführung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anzuordnen </a:t>
            </a:r>
            <a:r>
              <a:rPr kumimoji="0" lang="de-DE" sz="1400" b="0" i="1" u="sng" strike="noStrike" kern="1200" cap="none" spc="0" normalizeH="0" baseline="0" noProof="0" dirty="0" smtClean="0">
                <a:ln>
                  <a:noFill/>
                </a:ln>
                <a:solidFill>
                  <a:prstClr val="black"/>
                </a:solidFill>
                <a:effectLst/>
                <a:uLnTx/>
                <a:uFillTx/>
                <a:latin typeface="+mn-lt"/>
                <a:ea typeface="+mn-ea"/>
                <a:cs typeface="+mn-cs"/>
              </a:rPr>
              <a:t>oder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ein Haftbefehl zu erlassen, soweit dies zur Durchführung der Hauptverhandlung geboten ist.</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da von der RL erfasst, stellte sich die Frage nach der Fortdauer der Beiordnung im Falle der Haftentlassung</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„Ersitzen“ eines Verteidigers? Nein - § 68 Nr. 1 JGG-neu-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i.V.m</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 140 Abs. 1 Nr. 5 StPO-neu-, § 143 Abs. 2 S. 3 StPO-neu- (§ 2 Abs. 2 JGG)!</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402952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de lege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lata</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grundsl</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erst nach Anklageerhebung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141 Abs. 1 StPO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„In den Fällen des § 140 Abs. 1 Nr. 1 bis 3, 5 bis 9 und Abs. 2 wird dem Angeschuldigten, der noch keinen Verteidiger hat, ein Verteidiger bestellt,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sobald er gemäß § 201 zur Erklärung über die Anklageschrift aufgefordert worden ist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im Vorverfahren nur</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auf Antrag der StA</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ab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Vollstreckung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von U-Haft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141 Abs. 3 Sätze 1, 2 und 4 StPO: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„Der Verteidiger kann auch schon während des Vorverfahrens bestellt werden. Die Staatsanwaltschaft beantragt dies, wenn nach ihrer Auffassung in dem gerichtlichen Verfahren die Mitwirkung eines Verteidigers nach § 140 Abs. 1 oder 2 notwendig sein wird. (…) Im Falle des § 140 Abs. 2 Nr. 4 wird der Verteidiger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unverzüglich nach Beginn der Vollstreckung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bestellt.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unzureichend</a:t>
            </a:r>
            <a:endParaRPr kumimoji="0" lang="de-DE" sz="1400" b="1" i="0" u="sng"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RL 2016/800: Grundsatz der Verteidigung der „ersten Stunde“ (unverzüglich)</a:t>
            </a:r>
          </a:p>
          <a:p>
            <a:pPr marL="285750" marR="0" lvl="0" indent="-285750"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immer</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wenn ein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mat</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Beiordnungsgrund Fall = der notw. Verteidigung besteht</a:t>
            </a:r>
          </a:p>
          <a:p>
            <a:pPr marL="285750" marR="0" lvl="0" indent="-285750"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insbes. wenn Prognose</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drohender „Freiheitsentzug als Strafe“ = Jugendstrafe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schädl</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Neigungen/Schwere der Schuld), z.B. bei einbeziehungsfähigem Urteil (§ 31 II JGG)</a:t>
            </a:r>
          </a:p>
          <a:p>
            <a:pPr marL="285750" marR="0" lvl="0" indent="-285750"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im Übrigen</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 140 StPO, z. B. Verbrechenstatbestand!</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408369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Komplexes Ineinandergreifen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von Sonderregelung (§ 68a JGG) und subsidiärer allgemeiner Regelung (§ 141 StPO).</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JGG: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amtswegige</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Beiordnung „spätestens“ vor Vernehmung oder Gegenüberstellung.</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StPO</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sowohl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amtswegige</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(r) als auch ggf. antragsgebundene(r)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Beiordnung(</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szeitpunkt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p>
          <a:p>
            <a:pPr marL="342900" marR="0" lvl="0" indent="-342900" algn="l" defTabSz="914400" rtl="0" eaLnBrk="0" fontAlgn="base" latinLnBrk="0" hangingPunct="0">
              <a:lnSpc>
                <a:spcPct val="100000"/>
              </a:lnSpc>
              <a:spcBef>
                <a:spcPct val="30000"/>
              </a:spcBef>
              <a:spcAft>
                <a:spcPct val="0"/>
              </a:spcAft>
              <a:buClrTx/>
              <a:buSzTx/>
              <a:buFontTx/>
              <a:buAutoNum type="arabi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Beiordnung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auf Antrag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des Beschuldigten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unverzüglich</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 2 Abs. 2 JGG!), sofern Tatvorwurf bereits eröffnet</a:t>
            </a:r>
          </a:p>
          <a:p>
            <a:pPr marL="342900" marR="0" lvl="0" indent="-342900" algn="l" defTabSz="914400" rtl="0" eaLnBrk="0" fontAlgn="base" latinLnBrk="0" hangingPunct="0">
              <a:lnSpc>
                <a:spcPct val="100000"/>
              </a:lnSpc>
              <a:spcBef>
                <a:spcPct val="30000"/>
              </a:spcBef>
              <a:spcAft>
                <a:spcPct val="0"/>
              </a:spcAft>
              <a:buClrTx/>
              <a:buSzTx/>
              <a:buFontTx/>
              <a:buAutoNum type="arabi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Beiordnung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unabhängig von einem Antrag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v.A.w</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zu den dort genannten Zeitpunkten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ergänzt § 68a JGG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indem dort einzelne Zeitpunkte (auch) entsprechend Art. 6 Abs. 6 JGG-RL kodifiziert sind ( vgl. § 68a Abs. 2 JGG-neu-)</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141 Abs. 1 StPO-neu- (Antrags-Beiordnung)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an sich überflüssig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im JGG, da zu denselben Zeitpunkten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stets bereits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v.A.w</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beizuordnen ist (§ 68a Abs. 1 S. 1 JGG-neu-)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ABER ggf</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von eigenständiger Bedeutung auch im JGG</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s. o.: § 68a Abs. 1 S. 2 JGG-neu-</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68b JGG-neu- im Verhältnis zu §§ 141 Abs. 1, 141a StPO-neu-?</a:t>
            </a:r>
          </a:p>
          <a:p>
            <a:pPr marL="342900" marR="0" lvl="0" indent="-342900" algn="l" defTabSz="914400" rtl="0" eaLnBrk="1" fontAlgn="auto" latinLnBrk="0" hangingPunct="1">
              <a:lnSpc>
                <a:spcPct val="100000"/>
              </a:lnSpc>
              <a:spcBef>
                <a:spcPts val="0"/>
              </a:spcBef>
              <a:spcAft>
                <a:spcPts val="0"/>
              </a:spcAft>
              <a:buClrTx/>
              <a:buSzTx/>
              <a:buFontTx/>
              <a:buAutoNum type="arabicParenBoth"/>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Rechtsbehelf gegen gerichtliche Entscheidung über den Antrag (§ 142 Abs. 7 StPO-neu-) und gegen „Eil“-Entscheidung der StA (§ 142 Abs. 4 S. 3 StPO-neu-)</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PROBLEM: </a:t>
            </a:r>
            <a:r>
              <a:rPr kumimoji="0" lang="pt-BR" sz="1400" b="0" i="0" u="none" strike="noStrike" kern="1200" cap="none" spc="0" normalizeH="0" baseline="0" noProof="0" dirty="0" smtClean="0">
                <a:ln>
                  <a:noFill/>
                </a:ln>
                <a:solidFill>
                  <a:prstClr val="black"/>
                </a:solidFill>
                <a:effectLst/>
                <a:uLnTx/>
                <a:uFillTx/>
                <a:latin typeface="+mn-lt"/>
                <a:ea typeface="+mn-ea"/>
                <a:cs typeface="+mn-cs"/>
              </a:rPr>
              <a:t>§ 68a Abs. 1 S. 2 JGG-neu- wirkt als Ausnahme nur für das Gebot amtswegiger Beiordnung nach Satz 1 der Vorschrift. Unberührt bleibt auch unter den Voraussetzungen des § 68a Abs. 1 S. 2 JGG-neu- das Antragsrecht des Beschudigten nach § 141 Abs. 1 StPO-neu- (§ 2 Abs. 2 JGG i.V.m. § 68a Abs. 2 JGG-neu-).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400" b="0" i="0" u="none" strike="noStrike" kern="1200" cap="none" spc="0" normalizeH="0" baseline="0" noProof="0" dirty="0" smtClean="0">
                <a:ln>
                  <a:noFill/>
                </a:ln>
                <a:solidFill>
                  <a:prstClr val="black"/>
                </a:solidFill>
                <a:effectLst/>
                <a:uLnTx/>
                <a:uFillTx/>
                <a:latin typeface="+mn-lt"/>
                <a:ea typeface="+mn-ea"/>
                <a:cs typeface="+mn-cs"/>
              </a:rPr>
              <a:t>Keine Anhaltspunkte in den Entwurfsbegründungen, dass diese Systematik / Konsequenz im Gesetzgebungsverfahren gesehen worden 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400" b="0" i="0" u="none" strike="noStrike" kern="1200" cap="none" spc="0" normalizeH="0" baseline="0" noProof="0" dirty="0" smtClean="0">
                <a:ln>
                  <a:noFill/>
                </a:ln>
                <a:solidFill>
                  <a:prstClr val="black"/>
                </a:solidFill>
                <a:effectLst/>
                <a:uLnTx/>
                <a:uFillTx/>
                <a:latin typeface="+mn-lt"/>
                <a:ea typeface="+mn-ea"/>
                <a:cs typeface="+mn-cs"/>
              </a:rPr>
              <a:t>m. E. muss wegen Art. 2 Abs. 1 1 lit. b PKH-RL (Anwendung, wenn nach nat. Recht ein Fall der notw. Verteidigung) das Antragsrecht unberührt </a:t>
            </a:r>
            <a:r>
              <a:rPr kumimoji="0" lang="pt-BR" sz="1400" b="0" i="0" u="none" strike="noStrike" kern="1200" cap="none" spc="0" normalizeH="0" baseline="0" noProof="0" dirty="0" smtClean="0">
                <a:ln>
                  <a:noFill/>
                </a:ln>
                <a:solidFill>
                  <a:prstClr val="black"/>
                </a:solidFill>
                <a:effectLst/>
                <a:uLnTx/>
                <a:uFillTx/>
                <a:latin typeface="+mn-lt"/>
                <a:ea typeface="+mn-ea"/>
                <a:cs typeface="+mn-cs"/>
              </a:rPr>
              <a:t>bleiben. Auch ergäbe sich eine Schlechterstellung von Jug./Hw. gegenüber Erwachsenen in vergleichbarer Verfahrenslage, da Jug./Hw. die amtswegige Entscheidung (ggf. Nichtbeiordnung) vorläufig hinzunehmen hätten und “nur” mit der Revision rügen könnten, während Erwachsene qua Antrag und sofortiger Beschwerde bereits vor der Befragung ggf. ein Rechtsmittelgericht einschalten können. </a:t>
            </a:r>
            <a:endParaRPr kumimoji="0" lang="pt-BR"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Gegenäußerung der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BReg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problematisiert die spätere Verwertbarkeit eines Geständnisses bei „Scheitern“ der Diversion sowie die Folge des EZR-Eintrags, nicht jedoch die angesprochene Systematik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36434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1962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661127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68b JGG-neu- regelt zulässige Ausnahmen von der ansonsten gebotenen Unterstützung durch einen RB </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beruht auf</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Art. 6 Abs. 8 RL, der wiederum „akzessorisch“ ist zu Artikel 3 Abs. 6 der RL 2013/48 (Recht auf Zugang zu einem RB)</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sehr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enge Voraussetzungen</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(Magnus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Gäfgen</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Opfer in Lebensgefahr; gefährlicher Mittäter auf der Flucht)</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1"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nicht:</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„Gefahr“, dass der Beschuldigte nach Beratung mit seinem Verteidiger von seinem Aussageverweigerungsrecht Gebrauch macht</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Siehe die Parallelvorschrift im allg. Recht, § 141a StPO</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Problem: das allgemeine Recht erlaubt die Ausnahme im Falle eines Beiordnungsantrags des Beschuldigten (§ 141 Abs. 1 StPO) nur, „wenn der Beschuldigten hiermit ausdrücklich einverstanden ist“ (§ 141a S. 1 StPO).</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r>
              <a:rPr kumimoji="0" lang="de-DE" sz="1400" b="1"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Begr</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BT-</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Drs</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19/13829, S. 38</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a: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„Die in § 141a StPO-E enthaltene Ausnahmeregelung kommt daher vorrangig in den Fällen des § 141 Absatz 2 StPO-E in Betracht, in denen der Beschuldigte selbst keinen Antrag auf Beiordnung eines Pflichtverteidigers gestellt hat. Hat der Beschuldigte dagegen selbst die Bestellung eines Pflichtverteidigers beantragt,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so ist grundsätzlich davon auszugehen, dass er damit zugleich sein Recht auf Zugang zu seinem Rechtsbeistand ausüben möchte. Deshalb sieht Satz 1 in diesen Fällen vor, dass eine Vernehmung oder Gegenüberstellung vor der Entscheidung über einen Antrag des Beschuldigten nur mit dessen ausdrücklichem Einverständnis erfolgen darf</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Das Einverständnis ist bei gerichtlichen Untersuchungshandlungen gemäß § 168a Absatz 1 StPO als wesentliche Förmlichkeit zu protokollieren. Für ermittlungsbehördliche Untersuchungshandlungen schlägt der Entwurf eine Ergänzung der Vorschriften zur Dokumentation in § 168b Absatz 3 Satz 2 StPO-E vor (vgl. hierzu die Begründung zu Artikel 1 Nummer 11).“</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unverständlich</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da nach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Art. 3 Abs. 6 RL 2013/48 (Zugang)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i.V.m</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Art. 2 Abs. 1 RL 2016/1919 (PKH)</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in diesen Fällen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kein</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Anspruch auf PKH besteht, unabhängig davon, ob der Beschuldigte hiermit „einverstanden“ ist oder nicht, siehe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EG 9 der RL 2016/1919</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t>
            </a:r>
            <a:b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br>
            <a:r>
              <a:rPr kumimoji="0" lang="de-DE" sz="1400" b="0" i="1"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„Unbeschadet des Artikels 6 der Richtlinie (EU) 2016/800 </a:t>
            </a:r>
            <a:r>
              <a:rPr kumimoji="0" lang="de-DE" sz="1400" b="0" i="1"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sollte die vorliegende Richtlinie nicht zur Anwendung kommen</a:t>
            </a:r>
            <a:r>
              <a:rPr kumimoji="0" lang="de-DE" sz="1400" b="0" i="1"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wenn Verdächtige oder beschuldigte Personen oder gesuchte Personen auf ihr Recht auf Zugang zu einem Rechtsbeistand gemäß Artikel 9 bzw. Artikel 10 Absatz 3 der Richtlinie 2013/48/EU verzichtet haben und diesen Verzicht nicht widerrufen haben oder </a:t>
            </a:r>
            <a:r>
              <a:rPr kumimoji="0" lang="de-DE" sz="1400" b="0" i="1"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wenn Mitgliedstaaten die vorübergehenden Ausnahmen nach Artikel 3 Absatz 5 oder 6 der Richtlinie 2013/48/EU anwenden, und zwar so lange, wie eine solche Ausnahme besteht</a:t>
            </a:r>
            <a:r>
              <a:rPr kumimoji="0" lang="de-DE" sz="1400" b="0" i="1"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„Fall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Gäfgen</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Zwar besteht, wenn der Beschuldigte mit einer Vernehmung ohne Verteidiger „nicht einverstanden“ ist, er also ohne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Verteidger</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keine Angaben machen möchte, kein Zwang zur Aussage, die Zulässigkeit einer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Vernehmung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läuft somit leer. Das gilt aber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nicht</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für die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Gegenüberstellung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Verfassungsgemäß? Nach RL 2013/48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nicht</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bestehendes Recht auf Verteidigerkonsultation soll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vorrangig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gegenüber Recht auf Leben / körperliche Unversehrtheit Dritter sein?</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303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WICHTIG: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Zwei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rPr>
              <a:t>RLen</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im folgenden abgekürzt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JGG-RL = 2016/800 (Schwerpunkt dieser Veranstaltung)</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PKH-RL = 2016/1919 (Notwendige Verteidigung, ergänzt Art. 6 JGG-RL)</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48456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4617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51161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74203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90463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06906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59013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913430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06739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17292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16394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1" fontAlgn="t"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BMJV avisierte einen (ersten) Entwurf für Herbst 2017, Verzögerung unter Hinweis auf weiteren Entwurf zugleich zur Umsetzung PKH-RL (2016/1919/EU)</a:t>
            </a:r>
          </a:p>
          <a:p>
            <a:pPr marL="0" marR="0" lvl="0" indent="0" algn="l" defTabSz="914400" rtl="0" eaLnBrk="1" fontAlgn="t"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Referenten- und Regierungsentwürfe:</a:t>
            </a:r>
          </a:p>
          <a:p>
            <a:pPr marL="0" marR="0" lvl="0" indent="-285750" algn="l" defTabSz="914400" rtl="0" eaLnBrk="1" fontAlgn="t"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kurze Praxisbeteiligung</a:t>
            </a:r>
          </a:p>
          <a:p>
            <a:pPr marL="0" marR="0" lvl="0" indent="-285750" algn="l" defTabSz="914400" rtl="0" eaLnBrk="1" fontAlgn="t" latinLnBrk="0" hangingPunct="1">
              <a:lnSpc>
                <a:spcPct val="100000"/>
              </a:lnSpc>
              <a:spcBef>
                <a:spcPts val="0"/>
              </a:spcBef>
              <a:spcAft>
                <a:spcPts val="0"/>
              </a:spcAft>
              <a:buClrTx/>
              <a:buSzTx/>
              <a:buFontTx/>
              <a:buChar char="-"/>
              <a:tabLst/>
              <a:defRPr/>
            </a:pP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Problem: PKH-Richtlinie, Verknüpfung der Umsetzung</a:t>
            </a:r>
          </a:p>
          <a:p>
            <a:pPr marL="0" marR="0" lvl="0" indent="0" algn="l" defTabSz="914400" rtl="0" eaLnBrk="1" fontAlgn="t"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3 Jahren Umsetzungsfrist inzwischen verstrichen – unmittelbare inländische Geltung? RL-konforme Gesetzesauslegung und –</a:t>
            </a:r>
            <a:r>
              <a:rPr kumimoji="0" lang="de-DE" sz="1400" b="0" i="0" u="none" strike="noStrike" kern="1200" cap="none" spc="0" normalizeH="0" baseline="0" noProof="0" dirty="0" err="1" smtClean="0">
                <a:ln>
                  <a:noFill/>
                </a:ln>
                <a:solidFill>
                  <a:srgbClr val="000000"/>
                </a:solidFill>
                <a:effectLst/>
                <a:uLnTx/>
                <a:uFillTx/>
                <a:latin typeface="+mn-lt"/>
                <a:ea typeface="+mn-ea"/>
                <a:cs typeface="Arial" panose="020B0604020202020204" pitchFamily="34" charset="0"/>
              </a:rPr>
              <a:t>anwendung</a:t>
            </a:r>
            <a:r>
              <a:rPr kumimoji="0" lang="de-DE" sz="1400" b="0" i="0" u="none" strike="noStrike" kern="1200" cap="none" spc="0" normalizeH="0" baseline="0" noProof="0" dirty="0" smtClean="0">
                <a:ln>
                  <a:noFill/>
                </a:ln>
                <a:solidFill>
                  <a:srgbClr val="000000"/>
                </a:solidFill>
                <a:effectLst/>
                <a:uLnTx/>
                <a:uFillTx/>
                <a:latin typeface="+mn-lt"/>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rgbClr val="000000"/>
              </a:solidFill>
              <a:effectLst/>
              <a:uLnTx/>
              <a:uFillTx/>
              <a:latin typeface="+mn-lt"/>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srgbClr val="000000"/>
                </a:solidFill>
                <a:effectLst/>
                <a:uLnTx/>
                <a:uFillTx/>
                <a:latin typeface="+mn-lt"/>
                <a:ea typeface="+mn-ea"/>
                <a:cs typeface="Calibri" panose="020F0502020204030204" pitchFamily="34" charset="0"/>
              </a:rPr>
              <a:t>Bis vor wenigen Wochen war dies der aktuelle Stand.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rgbClr val="000000"/>
              </a:solidFill>
              <a:effectLst/>
              <a:uLnTx/>
              <a:uFillTx/>
              <a:latin typeface="+mn-lt"/>
              <a:ea typeface="+mn-ea"/>
              <a:cs typeface="Calibri" panose="020F0502020204030204" pitchFamily="34" charset="0"/>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57921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Grundsatz: unverzichtbares Recht auf Unterstützung,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idR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bedeutet dies die TN des Rechtsbeistands = Verteidigers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6312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284043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Weiterer Streit- und Schwerpunkt der RL: Beteiligung der JGH /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JuHiS</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„Individuelle Begutachtung“ = nach dt. Verständnis Berichterstattung der JGH /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JuHi</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im Strafverfahren,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nicht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SV-Gutachten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ieS</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Strittig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war insbesondere der Zeitpunkt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 h. ob eine „individuelle Begutachtung“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in jedem Fall zum frühestmöglichen geeigneten Zeitpunkt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stattfinden müsse – unabhängig von der zu erwartenden Erledigungsform des Verfahrens (so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KOM/LIBE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oder ob Einschränkungen insbes. für absehbare Erledigung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ohne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gerichtliches Verfahren (Einstellung/Diversion)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Richtlinienfassung entspricht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Kompromissvorschlag RAT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Zu den Vorgaben und dem daraus resultierenden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Umsetzungsbedarf im JGG / SGB VIII</a:t>
            </a: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726786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GEGENSTAND der „Begutachtung“ = JGH-Berichterstattung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iSv</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 38, 50, 72a JGG, § 52 SGB VIII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Wortlaut Abs. 2 + EG 36</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(entspricht mit geringfügigen Ergänzungen dem Wortlaut von Art. 7 Abs. 2 RL)</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Bei der individuellen Begutachtung sollte insbesondere der Persönlichkeit und des Reifegrads des Kindes, dem wirtschaftlichen, sozialen und familiären Hintergrund des Kindes, einschließlich des Lebensumfelds, sowie einer etwaigen spezifischen Schutzbedürftigkeit des Kindes, wie Lern- und Kommunikationsschwierigkeiten, Rechnung getragen werden.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Zu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Umfang / Qualität der Begutachtung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siehe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Art. 7 Abs. 3</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RL sowie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38 Abs. 3 S. 1 JGG-neu-: „über das Ergebnis der Nachforschungen ...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Auskunft gegeben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werden“</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50 Abs. 3 S. 3 JGG-neu-: „kann ein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schriftlicher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Bericht der JGH in der HV verlesen werden“</a:t>
            </a:r>
            <a:br>
              <a:rPr kumimoji="0" lang="de-DE" sz="1400" b="0" i="0" u="none" strike="noStrike" kern="1200" cap="none" spc="0" normalizeH="0" baseline="0" noProof="0" dirty="0" smtClean="0">
                <a:ln>
                  <a:noFill/>
                </a:ln>
                <a:solidFill>
                  <a:prstClr val="black"/>
                </a:solidFill>
                <a:effectLst/>
                <a:uLnTx/>
                <a:uFillTx/>
                <a:latin typeface="+mn-lt"/>
                <a:ea typeface="+mn-ea"/>
                <a:cs typeface="+mn-cs"/>
              </a:rPr>
            </a:b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64380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59187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QUALITATIVE ANFORDERUNGEN an die „Begutachtung“</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größter Streitpunkt zwischen KOM/LIBE und RAT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nicht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von Seiten D.)</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„multidisziplinäres Vorgehen“?</a:t>
            </a:r>
          </a:p>
          <a:p>
            <a:pPr marL="285750" marR="0" lvl="0" indent="-285750" algn="l" defTabSz="914400" rtl="0" eaLnBrk="0" fontAlgn="base" latinLnBrk="0" hangingPunct="0">
              <a:lnSpc>
                <a:spcPct val="100000"/>
              </a:lnSpc>
              <a:spcBef>
                <a:spcPts val="0"/>
              </a:spcBef>
              <a:spcAft>
                <a:spcPct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BMJV: § 72 SGB VIII ausreichend</a:t>
            </a:r>
          </a:p>
          <a:p>
            <a:pPr marL="285750" marR="0" lvl="0" indent="-285750" algn="l" defTabSz="914400" rtl="0" eaLnBrk="0" fontAlgn="base" latinLnBrk="0" hangingPunct="0">
              <a:lnSpc>
                <a:spcPct val="100000"/>
              </a:lnSpc>
              <a:spcBef>
                <a:spcPts val="0"/>
              </a:spcBef>
              <a:spcAft>
                <a:spcPct val="0"/>
              </a:spcAft>
              <a:buClrTx/>
              <a:buSzTx/>
              <a:buFontTx/>
              <a:buChar char="-"/>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v. d. Sozialressorts z. T. anders gesehen</a:t>
            </a:r>
          </a:p>
          <a:p>
            <a:pPr marL="285750" marR="0" lvl="0" indent="-285750" algn="l" defTabSz="914400" rtl="0" eaLnBrk="0" fontAlgn="base" latinLnBrk="0" hangingPunct="0">
              <a:lnSpc>
                <a:spcPct val="100000"/>
              </a:lnSpc>
              <a:spcBef>
                <a:spcPts val="0"/>
              </a:spcBef>
              <a:spcAft>
                <a:spcPct val="0"/>
              </a:spcAft>
              <a:buClrTx/>
              <a:buSzTx/>
              <a:buFontTx/>
              <a:buChar char="-"/>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ALTER STREITPUNKT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Datenerhebung: Rechtsgrundlagen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str.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zwischen Justizseite u. Sozialseite</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Was gilt, wenn der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Jug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sich weigert mitzuwirken?</a:t>
            </a:r>
            <a:b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b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Justiz: dann Datenerhebung bei Dritten zulässig</a:t>
            </a:r>
            <a:b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b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Sozial: Datenerhebung bei Dritten gesperrt</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sng" strike="noStrike" kern="1200" cap="none" spc="0" normalizeH="0" baseline="0" noProof="0" dirty="0" smtClean="0">
                <a:ln>
                  <a:noFill/>
                </a:ln>
                <a:solidFill>
                  <a:prstClr val="black"/>
                </a:solidFill>
                <a:effectLst/>
                <a:uLnTx/>
                <a:uFillTx/>
                <a:latin typeface="+mn-lt"/>
                <a:ea typeface="+mn-ea"/>
                <a:cs typeface="+mn-cs"/>
              </a:rPr>
              <a:t>keine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Vorgaben / Änderungen durch die RL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2698917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Weiterer Streitpunkt: der ZEITPUNKT der „Begutachtung“ / Berichterstattung JGH/</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JuHiS</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vor Anklageerhebung</a:t>
            </a:r>
          </a:p>
          <a:p>
            <a:pPr marL="285750" marR="0" lvl="0"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Ausnahmeklauseln</a:t>
            </a:r>
            <a:b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b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 Kindeswohl, BE jedenfalls zu Beginn der HV (Abs. 6)</a:t>
            </a:r>
            <a:b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b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(b) Abweichen „aufgrund der Umstände des Falles“ (Abs. 9)</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zur Umsetzung im JGG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811011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KEINE neue Aufgabe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i.S.d</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Konnexitätsgrundsatzes</a:t>
            </a: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38 Abs. 3 Satz 1 und 2 JGG geltender Fassung = § 38 Abs. 6 S. 1 und 2 JGG-neu-: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r>
              <a:rPr kumimoji="0" lang="de-DE" sz="1400" b="1" i="0" u="none" strike="noStrike" kern="1200" cap="none" spc="0" normalizeH="0" baseline="30000" noProof="0" dirty="0" smtClean="0">
                <a:ln>
                  <a:noFill/>
                </a:ln>
                <a:solidFill>
                  <a:prstClr val="black"/>
                </a:solidFill>
                <a:effectLst/>
                <a:uLnTx/>
                <a:uFillTx/>
                <a:latin typeface="+mn-lt"/>
                <a:ea typeface="+mn-ea"/>
                <a:cs typeface="+mn-cs"/>
              </a:rPr>
              <a:t>1</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Im gesamten Verfahren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gegen einen Jugendlichen ist die Jugendgerichtshilfe heranzuziehen. </a:t>
            </a:r>
            <a:r>
              <a:rPr kumimoji="0" lang="de-DE" sz="1400" b="0" i="0" u="none" strike="noStrike" kern="1200" cap="none" spc="0" normalizeH="0" baseline="30000" noProof="0" dirty="0" smtClean="0">
                <a:ln>
                  <a:noFill/>
                </a:ln>
                <a:solidFill>
                  <a:prstClr val="black"/>
                </a:solidFill>
                <a:effectLst/>
                <a:uLnTx/>
                <a:uFillTx/>
                <a:latin typeface="+mn-lt"/>
                <a:ea typeface="+mn-ea"/>
                <a:cs typeface="+mn-cs"/>
              </a:rPr>
              <a:t>2</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Dies soll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so früh wie möglich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geschehen.“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52 Abs. 2 SGB VIII:</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frühzeitige Prüfung, ob und ggf. welche Leistungen der Jugendhilfe in Betracht kommen (</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 45 JGG)</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Nr. 32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MiStra</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Mitteilungen an die Jugendgerichtshilfe in Strafsachen gegen Jugendliche und Heranwachsende</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38, 50, 70 Satz 1, §§ 72a, 107, 109 Abs. 1 JGG</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In Strafsachen gegen Jugendliche und Heranwachsende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sind</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der Jugendgerichtshilfe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mitzuteilen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die Einleitung des Verfahrens,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kumimoji="0" lang="de-DE" sz="1200" b="0" i="0" u="none" strike="noStrike" kern="1200" cap="none" spc="0" normalizeH="0" baseline="0" noProof="0" dirty="0" smtClean="0">
                <a:ln>
                  <a:noFill/>
                </a:ln>
                <a:solidFill>
                  <a:prstClr val="black"/>
                </a:solidFill>
                <a:effectLst/>
                <a:uLnTx/>
                <a:uFillTx/>
                <a:latin typeface="+mn-lt"/>
                <a:ea typeface="+mn-ea"/>
                <a:cs typeface="+mn-cs"/>
              </a:rPr>
              <a:t>- 5.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38980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Fassung des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RegE</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Drs</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19/13837</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„so zeitnah wie möglich berichtet (...)“, „jedenfalls so rechtzeitig, dass“ vor Anklageerhebung berücksichtigungsfähig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BT-</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Drs</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19/15162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Begr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der BE des RV-Ausschusses vom 13.11.2019), S. 6/7: „Durch die Formulierungsänderung soll für die Rechtsanwenderinnen und Rechtsanwender in der Praxis auch im gesetzlichen Regelungstext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noch deutlicher gemacht werden, dass vor Anklageerhebung noch nicht generell ein umfassender Bericht verlangt wird</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wie er grundsätzlich für die Hauptverhandlung in schriftlicher oder (gegebenenfalls ergänzend) mündlicher Form zu erwarten ist. Es geht hier um die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Mitteilung der vor Anklageerhebung von der Jugendgerichtshilfe erreichbaren Erkenntnisse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eventuell auch die Unterrichtung über bereits eingeleitete oder geplante Leistungen beziehungsweise Maßnahmen der Jugendhilfe, die entsprechend dem Anliegen der Richtlinie in dem betroffenen Verfahrensstadium für justizielle Weichenstellungen von Bedeutung sein können.“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Die Regelung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korrespondiert mit § 46a JGG-neu-</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Anklage nur ausnahmsweise vor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„Berichterstattung“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der JGH (Wortlaut dort unverändert)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Im Übrigen: Nichts zu Form / Art der „Auskunft“ gesagt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Umkehrschluss aus § 50 Abs. 3 S. 3 JGG-neu- (dort nur „</a:t>
            </a:r>
            <a:r>
              <a:rPr kumimoji="0" lang="de-DE" sz="1400" b="0" i="0" u="sng"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schriftlicher </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Bericht“): auch (fern-) mündlich</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183902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ausdrl</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Vorgabe zur Benachrichtigung</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zu früh?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str.</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„geeigneter Zeitpunkt“?</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„soll“-Mitteilung der Prüfung eines Verzichts wäre wünschenswert gewesen</a:t>
            </a:r>
          </a:p>
          <a:p>
            <a:pPr marL="285750" marR="0" lvl="0" indent="-285750" algn="l" defTabSz="914400" rtl="0" eaLnBrk="0" fontAlgn="base" latinLnBrk="0" hangingPunct="0">
              <a:lnSpc>
                <a:spcPct val="100000"/>
              </a:lnSpc>
              <a:spcBef>
                <a:spcPts val="0"/>
              </a:spcBef>
              <a:spcAft>
                <a:spcPct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ggf. in den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RiJGG</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1415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PROBLEM: Unmittelbare Geltung im Inland nach Fristablauf? GRUNDSATZ: Nein, </a:t>
            </a: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ABER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Demnächst erledigt, ABER: „Übergangsfälle“ seit dem 11. Juni 2019 / 5. Mai 2019</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Empfehlung: Bei Unklarheiten Blick in die Entwurfsbegründungen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BT-Drucksachen, verlinkt auf der letzten PP-Folie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jeweils noch Änderungen durch Beschlussempfehlung des RV-Ausschusses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BTag</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a:t>
            </a: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3720382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Art. 13 Abs. 1:</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„Die Mitgliedstaaten ergreifen alle angemessenen Maßnahmen, um sicherzustellen, dass Strafverfahren, an denen Kinder beteiligt sind, mit Vorrang und mit der gebetenen Sorgfalt bearbeitet werden.“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Erwägungsgrund 39, Satz 3:</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„Dies könnte beispielsweise der Fall sein, wenn ein Kind in Untersuchungshaft ist und das Warten auf die Verfügbarkeit der individuellen Begutachtung das Risiko der unnötigen Verlängerung dieser Haft bedeuten würde.“</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Arial"/>
              </a:rPr>
              <a: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Anklageerhebung nur, wenn dies den Belangen des Jugendlichen dient </a:t>
            </a:r>
            <a:r>
              <a:rPr kumimoji="0" lang="de-DE" sz="1400" b="1" i="0" u="sng" strike="noStrike" kern="1200" cap="none" spc="0" normalizeH="0" baseline="0" noProof="0" dirty="0" smtClean="0">
                <a:ln>
                  <a:noFill/>
                </a:ln>
                <a:solidFill>
                  <a:prstClr val="black"/>
                </a:solidFill>
                <a:effectLst/>
                <a:uLnTx/>
                <a:uFillTx/>
                <a:latin typeface="+mn-lt"/>
                <a:ea typeface="+mn-ea"/>
                <a:cs typeface="+mn-cs"/>
              </a:rPr>
              <a:t>und</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zu erwarten ist, dass der Bericht spätestens zu Beginn der Hauptverhandlung vorliegen oder mitgeteilt werden wird.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muss auf Ausnahmen </a:t>
            </a:r>
            <a:r>
              <a:rPr kumimoji="0" lang="de-DE" sz="1400" b="0" i="0" u="none" strike="noStrike" kern="1200" cap="none" spc="0" normalizeH="0" baseline="0" noProof="0" smtClean="0">
                <a:ln>
                  <a:noFill/>
                </a:ln>
                <a:solidFill>
                  <a:prstClr val="black"/>
                </a:solidFill>
                <a:effectLst/>
                <a:uLnTx/>
                <a:uFillTx/>
                <a:latin typeface="+mn-lt"/>
                <a:ea typeface="+mn-ea"/>
                <a:cs typeface="+mn-cs"/>
                <a:sym typeface="Wingdings" panose="05000000000000000000" pitchFamily="2" charset="2"/>
              </a:rPr>
              <a:t>beschränkt bleiben</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200" b="0" i="0" u="none" strike="noStrike" kern="1200" cap="none" spc="0" normalizeH="0" baseline="0" noProof="0" dirty="0" smtClean="0">
              <a:ln>
                <a:noFill/>
              </a:ln>
              <a:solidFill>
                <a:srgbClr val="00306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7837071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chemeClr val="tx1"/>
                </a:solidFill>
                <a:effectLst/>
                <a:uLnTx/>
                <a:uFillTx/>
                <a:latin typeface="+mn-lt"/>
                <a:ea typeface="+mn-ea"/>
                <a:cs typeface="+mn-cs"/>
              </a:rPr>
              <a:t>„</a:t>
            </a:r>
            <a:r>
              <a:rPr kumimoji="0" lang="de-DE" sz="1400" b="0" i="0" u="none" strike="noStrike" kern="1200" cap="none" spc="0" normalizeH="0" baseline="0" noProof="0" dirty="0" err="1" smtClean="0">
                <a:ln>
                  <a:noFill/>
                </a:ln>
                <a:solidFill>
                  <a:schemeClr val="tx1"/>
                </a:solidFill>
                <a:effectLst/>
                <a:uLnTx/>
                <a:uFillTx/>
                <a:latin typeface="+mn-lt"/>
                <a:ea typeface="+mn-ea"/>
                <a:cs typeface="+mn-cs"/>
              </a:rPr>
              <a:t>Impossibilium</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1400" b="0" i="0" u="none" strike="noStrike" kern="1200" cap="none" spc="0" normalizeH="0" baseline="0" noProof="0" dirty="0" err="1" smtClean="0">
                <a:ln>
                  <a:noFill/>
                </a:ln>
                <a:solidFill>
                  <a:schemeClr val="tx1"/>
                </a:solidFill>
                <a:effectLst/>
                <a:uLnTx/>
                <a:uFillTx/>
                <a:latin typeface="+mn-lt"/>
                <a:ea typeface="+mn-ea"/>
                <a:cs typeface="+mn-cs"/>
              </a:rPr>
              <a:t>nulla</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1400" b="0" i="0" u="none" strike="noStrike" kern="1200" cap="none" spc="0" normalizeH="0" baseline="0" noProof="0" dirty="0" err="1" smtClean="0">
                <a:ln>
                  <a:noFill/>
                </a:ln>
                <a:solidFill>
                  <a:schemeClr val="tx1"/>
                </a:solidFill>
                <a:effectLst/>
                <a:uLnTx/>
                <a:uFillTx/>
                <a:latin typeface="+mn-lt"/>
                <a:ea typeface="+mn-ea"/>
                <a:cs typeface="+mn-cs"/>
              </a:rPr>
              <a:t>est</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1400" b="0" i="0" u="none" strike="noStrike" kern="1200" cap="none" spc="0" normalizeH="0" baseline="0" noProof="0" dirty="0" err="1" smtClean="0">
                <a:ln>
                  <a:noFill/>
                </a:ln>
                <a:solidFill>
                  <a:schemeClr val="tx1"/>
                </a:solidFill>
                <a:effectLst/>
                <a:uLnTx/>
                <a:uFillTx/>
                <a:latin typeface="+mn-lt"/>
                <a:ea typeface="+mn-ea"/>
                <a:cs typeface="+mn-cs"/>
              </a:rPr>
              <a:t>obligatio</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oder auch: „</a:t>
            </a:r>
            <a:r>
              <a:rPr kumimoji="0" lang="de-DE" sz="1400" b="0" i="0" u="none" strike="noStrike" kern="1200" cap="none" spc="0" normalizeH="0" baseline="0" noProof="0" dirty="0" err="1" smtClean="0">
                <a:ln>
                  <a:noFill/>
                </a:ln>
                <a:solidFill>
                  <a:schemeClr val="tx1"/>
                </a:solidFill>
                <a:effectLst/>
                <a:uLnTx/>
                <a:uFillTx/>
                <a:latin typeface="+mn-lt"/>
                <a:ea typeface="+mn-ea"/>
                <a:cs typeface="+mn-cs"/>
              </a:rPr>
              <a:t>Nemo</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1400" b="0" i="0" u="none" strike="noStrike" kern="1200" cap="none" spc="0" normalizeH="0" baseline="0" noProof="0" dirty="0" err="1" smtClean="0">
                <a:ln>
                  <a:noFill/>
                </a:ln>
                <a:solidFill>
                  <a:schemeClr val="tx1"/>
                </a:solidFill>
                <a:effectLst/>
                <a:uLnTx/>
                <a:uFillTx/>
                <a:latin typeface="+mn-lt"/>
                <a:ea typeface="+mn-ea"/>
                <a:cs typeface="+mn-cs"/>
              </a:rPr>
              <a:t>dat</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1400" b="0" i="0" u="none" strike="noStrike" kern="1200" cap="none" spc="0" normalizeH="0" baseline="0" noProof="0" dirty="0" err="1" smtClean="0">
                <a:ln>
                  <a:noFill/>
                </a:ln>
                <a:solidFill>
                  <a:schemeClr val="tx1"/>
                </a:solidFill>
                <a:effectLst/>
                <a:uLnTx/>
                <a:uFillTx/>
                <a:latin typeface="+mn-lt"/>
                <a:ea typeface="+mn-ea"/>
                <a:cs typeface="+mn-cs"/>
              </a:rPr>
              <a:t>quod</a:t>
            </a:r>
            <a:r>
              <a:rPr kumimoji="0" lang="de-DE" sz="1400" b="0" i="0" u="none" strike="noStrike" kern="1200" cap="none" spc="0" normalizeH="0" baseline="0" noProof="0" dirty="0" smtClean="0">
                <a:ln>
                  <a:noFill/>
                </a:ln>
                <a:solidFill>
                  <a:schemeClr val="tx1"/>
                </a:solidFill>
                <a:effectLst/>
                <a:uLnTx/>
                <a:uFillTx/>
                <a:latin typeface="+mn-lt"/>
                <a:ea typeface="+mn-ea"/>
                <a:cs typeface="+mn-cs"/>
              </a:rPr>
              <a:t> non 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566905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Zu Satz 1 „in gemessener Frist“: schon heute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hM</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dass § 217 StPO ausreichend. Problem: Die Ladungsfrist (§ 217 StPO) ist bereits als solche eine Mindestladungsfrist. Die T-Mitteilung sollte also jedenfalls nicht später als die Ladung der übrigen Beteiligten erfolgen.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BT-</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Drs</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19/15162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Begr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der BE des RV-Ausschusses vom 13.11.2019), S. 53: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„Die ausdrückliche Eröffnung der Verlesungsmöglichkeit durch § 50 Absatz 3 Satz 3 JGG-E hat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namentlich Fälle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im Blick,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in denen das Jugendgericht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zwar einen Bericht und Empfehlungen der Jugendgerichtshilfe für erforderlich hält, aber – ohne Vernachlässigung des Aktualisierungsaspekts (vgl. Artikel 7 Absatz 8 der Richtlinie (EU) 2016/800 und § 38 Absatz 3 Satz 3 JGG-E) –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deren Teilnahme an der Hauptverhandlung als verzichtbar erachtet</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und auf Grund der Verlesung einen Verzicht nach § 38 Absatz 7 JGG-E bezüglich der Anwesenheit aussprechen kann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[nicht: „ausgesprochen hat“]</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Es wird also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keine freie Verlesbarkeit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vorgesehen, sondern die ersetzende Verlesung nur erlaubt, wenn hinsichtlich des Verzichts auf eine persönliche Anhörung eines oder einer Angehörigen der Jugendgerichtshilfe die Voraussetzungen des § 38 Absatz 7 Satz 1 JGG-E erfüllt sind. Bei der Entscheidung im Rahmen beider „Kann“-Regelungen, bezüglich der Verlesung und bezüglich der Anwesenheitspflicht, sind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übergeordnete Erfordernisse der gerichtlichen Aufklärungspflicht stets zu beachten</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a:t>
            </a:r>
            <a:endParaRPr kumimoji="0" lang="de-DE" sz="1400" b="0" i="1" u="none" strike="noStrike" kern="1200" cap="none" spc="0" normalizeH="0" baseline="0" noProof="0" dirty="0" smtClean="0">
              <a:ln>
                <a:noFill/>
              </a:ln>
              <a:solidFill>
                <a:srgbClr val="003064"/>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srgbClr val="003064"/>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Hier maßgeblich (anders noch: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RefE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ob die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mat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Voraussetzungen eines Verzichts vorliegen. Ob der Verzicht zuvor ausgesprochen worden ist, die JGH also formal „zu Recht“ fernbleibt, ist nicht unmittelbar relevant.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relevant bereits für die </a:t>
            </a: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rechtzeitige Prüfung eines Verzichts auf die TN an der HV</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nach § 38 Abs. 7 JGG-neu-</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696658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Alter Streitpunkt zwischen Justiz und Jugendhilfe/Sozialressorts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50 Abs. 3 JGG</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„Dem Vertreter der Jugendgerichtshilfe sind Ort und Zeit der Hauptverhandlung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mitzuteilem</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Er erhält auf Verlangen das Wort.“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NEU: Anwesenheitspflicht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der Jugendgerichtshilfe, sofern nicht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ausdrücklicher Verzicht auf deren Antrag hin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(als gesetzlich vorgesehene Befreiungsmöglichkeit)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52 Abs. 2 SGB VIII:</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frühzeitige Prüfung, ob und ggf. welche Leistungen der Jugendhilfe in Betracht kommen (=&gt; § 45 JGG)!</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52 Abs. 3 SGB VIII:</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(3) Der Mitarbeiter des Jugendamts oder des anerkannten Trägers der freien Jugendhilfe, der nach § 38 Absatz 2 Satz 2 des Jugendgerichtsgesetzes tätig wird, soll den Jugendlichen oder den jungen Volljährigen während des gesamten Verfahrens betreuen.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rgbClr val="00306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Kostentragung? Kann-Entscheidung (anders noch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RefE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BMJV: Muss)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Begr</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BT-</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Drs</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19/13837, S. 49</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„Prinzip der Gesetzmäßigkeit der Verwaltung“, „an sich hinreichend sichergestellt“,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„Anders als bei nichterschienenen Zeugen und Sachverständigen (vgl. § 51 Absatz 1 und § 77 Absatz 1 StPO) wird hier dem Jugendgericht ein Ermessen eingeräumt. (...) Denkbar ist es, auch anderen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anerkennenswerten Hinderungsgründen</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auf Seiten der Jugendgerichtshilfe Rechnung zu tragen; diese müssen aber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grundsätzlich einzelfallbezogen</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sein und dürfen sich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nicht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in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generellen Organisationsproblemen oder generellen Begrenzungen durch die Personalausstattung der Jugendgerichtshilfe</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erschöpfen. Mit der Schaffung dieses – deswegen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eher theoretischen – Druckmittels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sollten Zweifel an einer ausreichenden Umsetzung der Richtlinie ausgeräumt sein. Die vorgesehene Regelung dürfte zudem Bestrebungen fördern, nicht nur in „Häusern des Jugendrechts“ oder anderen Modellprojekten eine vernünftige Kooperation und Terminabstimmung generell sicherzustellen, wo sie nicht ohnehin bereits in der örtlichen Praxis etabliert ist.“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KOMPENSATION DURCH VERZICHTSMÖGLICHKEITEN</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55847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Umsetzung der Ausnahme durch Einfügen einer Verzichtsmöglichkeit nach § 38 Abs. 7 JGG-neu-, mit differenziertem Regelwerk (deutlich ausdifferenziert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ggüb</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RefE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fontAlgn="auto">
              <a:spcBef>
                <a:spcPts val="0"/>
              </a:spcBef>
              <a:spcAft>
                <a:spcPts val="0"/>
              </a:spcAft>
              <a:defRPr/>
            </a:pPr>
            <a:fld id="{07E78E27-F622-4273-9335-4EB9D50945C5}" type="slidenum">
              <a:rPr lang="de-DE" smtClean="0">
                <a:solidFill>
                  <a:prstClr val="black"/>
                </a:solidFill>
                <a:latin typeface="Calibri"/>
              </a:rPr>
              <a:pPr fontAlgn="auto">
                <a:spcBef>
                  <a:spcPts val="0"/>
                </a:spcBef>
                <a:spcAft>
                  <a:spcPts val="0"/>
                </a:spcAft>
                <a:defRPr/>
              </a:pPr>
              <a:t>64</a:t>
            </a:fld>
            <a:endParaRPr lang="de-DE">
              <a:solidFill>
                <a:prstClr val="black"/>
              </a:solidFill>
              <a:latin typeface="Calibri"/>
            </a:endParaRPr>
          </a:p>
        </p:txBody>
      </p:sp>
    </p:spTree>
    <p:extLst>
      <p:ext uri="{BB962C8B-B14F-4D97-AF65-F5344CB8AC3E}">
        <p14:creationId xmlns:p14="http://schemas.microsoft.com/office/powerpoint/2010/main" val="317412119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46a JGG-neu-</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Anklage nur ausnahmsweise vor Vorliegen des JGH-Berichts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 korrespondiert mit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Verzicht nach § 38 Abs. 7 JGG-neu-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insbesondere bei absehbarer folgenloser Diversion, § 45 Abs. 1 JGG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WICHTIG</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Verzicht macht Benachrichtigung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nicht entbehrlich</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Verzicht möglichst frühzeitig zu prüfen und ggf. mitzuteilen, um die Ressourcen der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JuHi</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/JGH sachgerecht zu konzentrieren (auch durch das Gericht)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setzt Rücksprache Polizei – StA voraus</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Sonderfall: Ein Verzicht auf TN an der HV kommt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im Fall des § 51 Abs. 6 S. 4 JGG-neu-</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1" i="0" u="sng" strike="noStrike" kern="1200" cap="none" spc="0" normalizeH="0" baseline="0" noProof="0" dirty="0" smtClean="0">
                <a:ln>
                  <a:noFill/>
                </a:ln>
                <a:solidFill>
                  <a:prstClr val="black"/>
                </a:solidFill>
                <a:effectLst/>
                <a:uLnTx/>
                <a:uFillTx/>
                <a:latin typeface="+mn-lt"/>
                <a:ea typeface="+mn-ea"/>
                <a:cs typeface="+mn-cs"/>
              </a:rPr>
              <a:t>nicht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in Betracht, wenn keiner anderen geeigneten volljährigen Person die Anwesenheit gestattet wird.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lex</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specialis zu § 38 Abs. 7 JGG-neu-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s. o. unter III. 1. c)</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fontAlgn="auto">
              <a:spcBef>
                <a:spcPts val="0"/>
              </a:spcBef>
              <a:spcAft>
                <a:spcPts val="0"/>
              </a:spcAft>
              <a:defRPr/>
            </a:pPr>
            <a:fld id="{07E78E27-F622-4273-9335-4EB9D50945C5}" type="slidenum">
              <a:rPr lang="de-DE" smtClean="0">
                <a:solidFill>
                  <a:prstClr val="black"/>
                </a:solidFill>
                <a:latin typeface="Calibri"/>
              </a:rPr>
              <a:pPr fontAlgn="auto">
                <a:spcBef>
                  <a:spcPts val="0"/>
                </a:spcBef>
                <a:spcAft>
                  <a:spcPts val="0"/>
                </a:spcAft>
                <a:defRPr/>
              </a:pPr>
              <a:t>65</a:t>
            </a:fld>
            <a:endParaRPr lang="de-DE">
              <a:solidFill>
                <a:prstClr val="black"/>
              </a:solidFill>
              <a:latin typeface="Calibri"/>
            </a:endParaRPr>
          </a:p>
        </p:txBody>
      </p:sp>
    </p:spTree>
    <p:extLst>
      <p:ext uri="{BB962C8B-B14F-4D97-AF65-F5344CB8AC3E}">
        <p14:creationId xmlns:p14="http://schemas.microsoft.com/office/powerpoint/2010/main" val="126882928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Zweckmäßig: Vorschlag / Anregung eines Verzichtsantrags in der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Terminsnachricht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(ggf. unter der Bedingung einer rechtzeitigen schriftlichen Berichterstattung)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FRAGEN / ANMERKUNGEN</a:t>
            </a:r>
          </a:p>
          <a:p>
            <a:pPr marL="0" marR="0" lvl="0" indent="0" algn="l" defTabSz="914400" rtl="0" eaLnBrk="0" fontAlgn="base" latinLnBrk="0" hangingPunct="0">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Letzter Punkt: Audiovisuelle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Aufz</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der Befragung, Art. 9</a:t>
            </a:r>
            <a:endParaRPr kumimoji="0" lang="de-DE" sz="1400" b="0" i="0" u="none" strike="noStrike" kern="1200" cap="none" spc="0" normalizeH="0" baseline="0" noProof="0" dirty="0" smtClean="0">
              <a:ln>
                <a:noFill/>
              </a:ln>
              <a:solidFill>
                <a:srgbClr val="00306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fontAlgn="auto">
              <a:spcBef>
                <a:spcPts val="0"/>
              </a:spcBef>
              <a:spcAft>
                <a:spcPts val="0"/>
              </a:spcAft>
              <a:defRPr/>
            </a:pPr>
            <a:fld id="{07E78E27-F622-4273-9335-4EB9D50945C5}" type="slidenum">
              <a:rPr lang="de-DE" smtClean="0">
                <a:solidFill>
                  <a:prstClr val="black"/>
                </a:solidFill>
                <a:latin typeface="Calibri"/>
              </a:rPr>
              <a:pPr fontAlgn="auto">
                <a:spcBef>
                  <a:spcPts val="0"/>
                </a:spcBef>
                <a:spcAft>
                  <a:spcPts val="0"/>
                </a:spcAft>
                <a:defRPr/>
              </a:pPr>
              <a:t>66</a:t>
            </a:fld>
            <a:endParaRPr lang="de-DE">
              <a:solidFill>
                <a:prstClr val="black"/>
              </a:solidFill>
              <a:latin typeface="Calibri"/>
            </a:endParaRPr>
          </a:p>
        </p:txBody>
      </p:sp>
    </p:spTree>
    <p:extLst>
      <p:ext uri="{BB962C8B-B14F-4D97-AF65-F5344CB8AC3E}">
        <p14:creationId xmlns:p14="http://schemas.microsoft.com/office/powerpoint/2010/main" val="263924403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Schon bisher Kann-Aufzeichnung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i.V.m</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 2 Abs. 2 JGG)</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163a Abs. 1 Satz 2 StPO (Vernehmung des Beschuldigten):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58a Absatz 1 Satz 1, Absatz 2 und 3 sowie § 58b gelten entsprechend.“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58a Abs. 1 Satz 2 StPO: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„Die Vernehmung eines Zeugen kann auf Bild-Ton-Träger aufgezeichnet werden.“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PARALLEL dazu: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58a Abs. 1 Satz 3 –neu- StPO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(Gesetz zur Modernisierung des Strafverfahren):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„Die Vernehmung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muss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nach Würdigung der dafür jeweils maßgeblichen Umstände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aufgezeichnet werden und als richterliche Vernehmung erfolgen, wenn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damit die schutzwürdigen Interessen von Personen, die durch Straftaten gegen die sexuelle Selbstbestimmung (§§ 174 bis 184j des Strafgesetzbuches) verletzt worden sind, besser gewahrt werden können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und</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der Zeuge der Bild-Ton-Aufzeichnung vor der Vernehmung zugestimmt 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255a Abs. 2 StPO-neu-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wird ergänzt um Kann-Einführung in die HV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83745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Artikel 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Audiovisuelle Aufzeichnung der Befragung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(1) Die Mitgliedstaaten stellen sicher, dass von der Polizei oder einer anderen Strafverfolgungsbehörde während des Strafverfahrens durchgeführte Befragungen audiovisuell aufgezeichnet werden, wenn dies unter den Umständen des Falles verhältnismäßig ist, wobei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unter anderem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zu berücksichtigen ist, ob ein Rechtsbeistand zugegen oder dem Kind die Freiheit entzogen ist, sofern das Kindeswohl immer eine vorrangige Erwägung ist.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Nach Artikel 9 Absatz 1 des Kompromisses sind Befragungen von Kindern durch die Polizei oder andere Strafverfolgungsbehörden unabhängig davon, ob dem Kind die Freiheit entzogen ist oder nicht, audio-visuell aufzuzeichnen,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wenn das nach den Umständen des Falles verhältnismäßig ist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Aber auch dann kann bei einer Unterstützung des Kindes durch einen Rechtsbeistand von einer audio-visuellen Aufzeichnung der Befragung abgesehen werden. Die Vorschrift bewegt sich damit auf der Linie der allgemeinen Ausrichtung des Rates.“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22934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(2) Sofern nicht audiovisuell aufgezeichnet wird, wird die Befragung auf andere Art und Weise aufgezeichnet, etwa mit einem schriftlichen Protokoll, das gebührend überprüft wird.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Tonaufzeichnung?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RefE</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BMJV) viel Kritik aus den Ländern</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(3) Dieser Artikel lässt die Möglichkeit, Fragen ausschließlich zum Zwecke der Identifizierung des Kindes zu stellen, ohne dass eine audiovisuelle Aufzeichnung erfolgt, unberührt.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 Art. 6 Abs. 3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iVm</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EG 28</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Festhalten zur ID ist kein „Freiheitsentzug“ = keine notw. Verteidigung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Fazit: Sinnvoller Kompromiss, Eingrenzung auf schmalen Bereich der </a:t>
            </a:r>
            <a:r>
              <a:rPr kumimoji="0" lang="de-DE" sz="1400" b="1" i="0" u="sng" strike="noStrike" kern="1200" cap="none" spc="0" normalizeH="0" baseline="0" noProof="0" dirty="0" smtClean="0">
                <a:ln>
                  <a:noFill/>
                </a:ln>
                <a:solidFill>
                  <a:prstClr val="black"/>
                </a:solidFill>
                <a:effectLst/>
                <a:uLnTx/>
                <a:uFillTx/>
                <a:latin typeface="+mn-lt"/>
                <a:ea typeface="+mn-ea"/>
                <a:cs typeface="+mn-cs"/>
              </a:rPr>
              <a:t>zwingenden</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1" i="0" u="none" strike="noStrike" kern="1200" cap="none" spc="0" normalizeH="0" baseline="0" noProof="0" dirty="0" err="1" smtClean="0">
                <a:ln>
                  <a:noFill/>
                </a:ln>
                <a:solidFill>
                  <a:prstClr val="black"/>
                </a:solidFill>
                <a:effectLst/>
                <a:uLnTx/>
                <a:uFillTx/>
                <a:latin typeface="+mn-lt"/>
                <a:ea typeface="+mn-ea"/>
                <a:cs typeface="+mn-cs"/>
              </a:rPr>
              <a:t>audiovis</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Aufzeichnung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 B E 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2771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nach </a:t>
            </a: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Artikel 288 AEUV </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(Vertrag über die Arbeitsweise der EU) (ex-Artikel 249 EGV) auch nach Fristablauf keine unmittelbare innerstaatliche Geltung (≠ Verordnungen), sondern „qualifiziertes Vertragsverletzungsverfahren“ </a:t>
            </a: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und</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mittelbare Wirkung durch Berücksichtigung vor dem EuGH nach Rechtswegerschöpfung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Art. 288 AEUV</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Für die Ausübung der Zuständigkeiten der Union nehmen die Organe Verordnungen, Richtlinien, Beschlüsse, Empfehlungen und Stellungnahmen an.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Die Verordnung hat allgemeine Geltung. Sie ist in allen ihren Teilen verbindlich und gilt unmittelbar in jedem Mitgliedstaat.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Die Richtlinie ist für jeden Mitgliedstaat, an den sie gerichtet wird, hinsichtlich des zu erreichenden Ziels verbindlich, überlässt jedoch den innerstaatlichen Stellen die Wahl der Form und der Mittel.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ABER </a:t>
            </a:r>
            <a:r>
              <a:rPr kumimoji="0" lang="de-DE" sz="14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rPr>
              <a:t>Rspr</a:t>
            </a: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des EuGH: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1. richtlinienkonforme Auslegung und Anwendung des geltenden Rechts</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(unbestimmte Rechtsbegriffe, Ermessensspielräume)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2. unmittelbare innerstaatliche Geltung,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soweit</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RL-Bestimmungen (a) auch ohne Umsetzung </a:t>
            </a: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hinreichend bestimmt </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erscheinen und (b) den Betroffenen </a:t>
            </a: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individuelle Rechte einräumen</a:t>
            </a: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Beispiel: Verhängung einer Jugendstrafe </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ohne ausreichende vorherige Unterstützung durch einen Verteidiger, zumindest während der Hauptverhandlung (Artikel 6 Absatz 6 Unterabsatz 3 der RL [EU] 2016/800) angesprochen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a:t>
            </a: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dann vorrangig vor ggf. entgegenstehendem nationalen Recht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KONSEQUENZ: nach Fristablauf </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(5. Mai / 11. Juni 2019) müssen Behörden und Gerichte die </a:t>
            </a:r>
            <a:r>
              <a:rPr kumimoji="0" lang="de-DE" sz="14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rPr>
              <a:t>RLen</a:t>
            </a: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in ihre rechtl. Prüfung einbeziehen</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RL-konforme Auslegung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falls nicht möglich: unmittelbare Geltung ja? </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RL</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anzuwenden, ggf. entgegen der Gesetzeslage in D.</a:t>
            </a:r>
            <a:b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b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unmittelbare Geltung nein? übersehen? </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kann mit Rechtsbehelfen gerügt und durch die Rechtsbehelfsinstanz überprüft werden, wie jeder andere Gesetzesverstoß auch</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BGH Beschl. 7.2.2019 – </a:t>
            </a:r>
            <a:r>
              <a:rPr kumimoji="0" lang="de-DE" sz="14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StB</a:t>
            </a: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3/19 = NJW Spezial 7/2019, 217</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a:t>
            </a:r>
            <a:b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b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„Unmittelbar aus der Richtlinie [2016/1919 „PKH“] (...) können Rechte nicht geltend gemacht werden, weil die Umsetzungsfrist erst am 25. Mai 2019 abläuft (vgl. Art. 12 Abs. 1 der Richtlinie). Zudem erlauben die Formulierungen in dem Entwurf ohnehin nicht den Befund, die bisherige Rechtslage sehe keine wirksamen Rechtsbehelfe für Beschuldigte vor. (...) kann eine unterlassene Beiordnung gegebenenfalls mit der Revision einer rechtlichen Überprüfung unterzogen werden; es besteht mithin ein Rechtsbehelf.“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KONSEQUENZ einer fehlerhaften Nichtbeachtung </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unmittelbar geltender RL-Vorgaben?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Korrektur durch die Rechtsmittelinstanz</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ggf. Beweiserhebungs- und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verwertungsverbote</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nach allg. innerstaatlichen Regeln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ggf. Staatshaftung gegenüber dem Betroffenen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für Übergangsfälle weiterhin relevant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BEFASSUNG des EuGH</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Qua Vorlage durch nat. Gerichte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„Vorabentscheidungsverfahren“ nach Art. 267 AEUV</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Artikel 267 AEUV</a:t>
            </a: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(ex-Artikel 234 EGV)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Der Gerichtshof der Europäischen Union entscheidet im Wege der Vorabentscheidung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 über die </a:t>
            </a:r>
            <a:r>
              <a:rPr lang="de-DE" sz="1400" i="1" baseline="0" noProof="0" dirty="0" smtClean="0">
                <a:solidFill>
                  <a:srgbClr val="FF0000"/>
                </a:solidFill>
              </a:rPr>
              <a:t>Auslegung der Verträge</a:t>
            </a: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b) über die Gültigkeit und die </a:t>
            </a:r>
            <a:r>
              <a:rPr kumimoji="0" lang="de-DE" sz="1400" b="0" i="1" u="none" strike="noStrike" kern="1200" cap="none" spc="0" normalizeH="0" baseline="0" noProof="0" dirty="0" smtClean="0">
                <a:ln>
                  <a:noFill/>
                </a:ln>
                <a:solidFill>
                  <a:srgbClr val="FF0000"/>
                </a:solidFill>
                <a:effectLst/>
                <a:uLnTx/>
                <a:uFillTx/>
                <a:latin typeface="Calibri" panose="020F0502020204030204" pitchFamily="34" charset="0"/>
                <a:ea typeface="+mn-ea"/>
                <a:cs typeface="Calibri" panose="020F0502020204030204" pitchFamily="34" charset="0"/>
              </a:rPr>
              <a:t>Auslegung der Handlungen der Organe, Einrichtungen oder sonstigen Stellen der Union</a:t>
            </a: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Wird eine derartige Frage einem </a:t>
            </a:r>
            <a:r>
              <a:rPr kumimoji="0" lang="de-DE" sz="14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Gericht eines Mitgliedstaats </a:t>
            </a: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gestellt und hält dieses Gericht eine Entscheidung darüber zum Erlass seines Urteils für erforderlich, so </a:t>
            </a:r>
            <a:r>
              <a:rPr kumimoji="0" lang="de-DE" sz="14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kann</a:t>
            </a: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es diese Frage dem Gerichtshof zur Entscheidung vorlegen.</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Wird eine derartige Frage in einem schwebenden Verfahren bei einem </a:t>
            </a:r>
            <a:r>
              <a:rPr kumimoji="0" lang="de-DE" sz="14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einzelstaatlichen Gericht </a:t>
            </a: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gestellt, </a:t>
            </a:r>
            <a:r>
              <a:rPr kumimoji="0" lang="de-DE" sz="14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dessen Entscheidungen selbst nicht mehr mit Rechtsmitteln des innerstaatlichen Rechts angefochten werden können</a:t>
            </a: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so ist dieses Gericht zur Anrufung des Gerichtshofs </a:t>
            </a:r>
            <a:r>
              <a:rPr kumimoji="0" lang="de-DE" sz="1400" b="1"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verpflichtet</a:t>
            </a: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de-DE" sz="1400" b="0" i="1"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Wird eine derartige Frage in einem schwebenden Verfahren, das eine inhaftierte Person betrifft, bei einem einzelstaatlichen Gericht gestellt, so entscheidet der Gerichtshof innerhalb kürzester Zeit.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Vorlage an den EuGH </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bei </a:t>
            </a:r>
            <a:r>
              <a:rPr kumimoji="0" lang="de-DE" sz="1400" b="0" i="0" u="sng"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objektiven Zweifeln</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über die Auslegung der RL, wenn es für die Entscheidungsfindung auf die Auslegung </a:t>
            </a:r>
            <a:r>
              <a:rPr kumimoji="0" lang="de-DE" sz="1400" b="0" i="0" u="sng"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ankommt</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a:r>
            <a:b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b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(nicht: bei eindeutiger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RLage</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bei abweichender Auffassung eines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Vf</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-Beteiligten)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jedes Gericht </a:t>
            </a:r>
            <a:r>
              <a:rPr kumimoji="0" lang="de-DE" sz="1400" b="0" i="0" u="sng"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kann</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vorlegen,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letztinstanzliches</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Gericht (nicht erst BVerfG) </a:t>
            </a:r>
            <a:r>
              <a:rPr kumimoji="0" lang="de-DE" sz="1400" b="0" i="0" u="sng"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muss</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 vorlegen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rPr>
              <a:t>Komme auf das Problem bei den Schwerpunkten (III) zurück</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Ob und in welchem Umfang die Vorgaben der JGG-RL und der PKH-RL nach Fristablauf im Rahmen des nationalen Rechts und ggf. durch unmittelbare Geltung im Inland zu beachten sind, müssen letztlich die nationalen Gerichte entscheiden, ggf. unter Vorlage an den EuGH.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Ergänzende Info: AG eingerichtet zwischen </a:t>
            </a:r>
            <a:r>
              <a:rPr kumimoji="0" lang="de-DE"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Calibri" panose="020F0502020204030204" pitchFamily="34" charset="0"/>
              </a:rPr>
              <a:t>GenStA</a:t>
            </a:r>
            <a:r>
              <a:rPr kumimoji="0" lang="de-DE"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LKA, MILI und MJEVG zum Umgang mit den sich stellenden Fragen</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196322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1. PROBLEM: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136 StPO betrifft unmittelbar </a:t>
            </a:r>
            <a:r>
              <a:rPr kumimoji="0" lang="de-DE" sz="1400" b="1" i="0" u="sng" strike="noStrike" kern="1200" cap="none" spc="0" normalizeH="0" baseline="0" noProof="0" dirty="0" smtClean="0">
                <a:ln>
                  <a:noFill/>
                </a:ln>
                <a:solidFill>
                  <a:prstClr val="black"/>
                </a:solidFill>
                <a:effectLst/>
                <a:uLnTx/>
                <a:uFillTx/>
                <a:latin typeface="+mn-lt"/>
                <a:ea typeface="+mn-ea"/>
                <a:cs typeface="+mn-cs"/>
              </a:rPr>
              <a:t>richterliche</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Vernehmungen vor und außerhalb der HV (≠ Art. 9 RL „Strafverfolgungsbehörden“),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entspr</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Anwendung über § 163a Abs. 3 S. 1 StPO auf </a:t>
            </a:r>
            <a:r>
              <a:rPr kumimoji="0" lang="de-DE" sz="1400" b="0" i="0" u="sng" strike="noStrike" kern="1200" cap="none" spc="0" normalizeH="0" baseline="0" noProof="0" dirty="0" err="1" smtClean="0">
                <a:ln>
                  <a:noFill/>
                </a:ln>
                <a:solidFill>
                  <a:prstClr val="black"/>
                </a:solidFill>
                <a:effectLst/>
                <a:uLnTx/>
                <a:uFillTx/>
                <a:latin typeface="+mn-lt"/>
                <a:ea typeface="+mn-ea"/>
                <a:cs typeface="+mn-cs"/>
              </a:rPr>
              <a:t>nichtrichterl</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Vernerhmungen</a:t>
            </a: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2. PROBLEM:</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Voraussetzungen zwingender AV-Aufzeichnung in § 136 Abs. 4 S. 2 Nr. 2 a) StPO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nF</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wesentlich weiter formuliert als in Art. 9 RL, verfolgt zudem auch andere Ziele (Wahrheitsermittlung) als den Schutz des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mj</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Beschuldigten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3. PROBLEM:</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Regressionsverbot? (Art. 23 RL) wohl (-) da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i.d</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Gesetzesbegründung Anpassung an RL-Vorgaben ausdrücklich vorbehalten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Gegenäußerung der Bundesregierung (BT-Drucks. 18/11277):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„Vor diesem Hintergrund ist die im Gesetzentwurf der Bundesregierung vorgeschlagene Formulierung einerseits offener für eine Gesamtabwägung als die nunmehr vom Bundesrat vorgeschlagene Formulierung, andererseits aber auch zielgerichteter, weil sie auf den spezifischen Schutzbedarf der betroffenen Personengruppe und des konkreten Falles abstellt. Für beschuldigte Jugendliche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wird nicht zuletzt bei der anstehenden Umsetzung der Richtlinie 2016/800 (EU) über Verfahrensgarantien in Strafverfahren für verdächtige oder beschuldigte Kinder eine weitere spezifische Präzisierung zu prüfen sein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die unter Berücksichtigung von Verhältnismäßigkeitsaspekten dem korrespondierenden Regelungsgefüge zur Umsetzung der Richtlinie, insbesondere den Vorschriften über die Verteidigermitwirkung oder die Anwesenheit des Verteidigers eingehend Rechnung zu tragen hat (vgl. BR-</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Drs</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796/16, S. 25 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PROBLEM</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anderer Maßstab, erkennbar weiter gefasst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Wegen der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einschränkenden Voraussetzung in § 136 IV 2 StPO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(„wenn [...] die schutzwürdigen Interessen [...] durch die Aufzeichnung besser gewahrt werden können“) wird man sicher nicht mit der Gesamtzahl der Vernehmungen rechnen dürfen. Welcher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Maßstab für die Erforderlichkeit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zugunsten der Interessenwahrnehmung gelten soll, ist offen (absehbare Diversion?).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ZUDEM</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andere / erweiterte Schutzzwecke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Aus der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Gesetzesbegründung zu § 136 IV StPO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(BT-</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Drs</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18/11277, S. 22/23):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„soll in erster Linie der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Verbesserung der Wahrheitsfindung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dienen“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„gibt den Verlauf einer Vernehmung authentisch wieder und ist dem herkömmlichen schriftlichen Inhaltsprotokoll daher überlegen“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„leistet ... einen erheblichen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Beitrag für die Verbesserung der Sachverhaltsaufklärung</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„besteht die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Möglichkeit, dem Beschuldigten seine eigene Aussage anhand einer Videoaufzeichnung ... vorzuhalten</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Dies kann im Einzelfall die Ladung der früheren Vernehmungspersonen entbehrlich machen und somit das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Verfahren beschleunigen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und insbesondere die Vernehmungspersonen entlasten.“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„Daneben dient die Dokumentation dem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Schutz des Beschuldigten vor unsachgemäßen und – im Sinne des § 136a StPO – rechtswidrigen Vernehmungsmethoden</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 Art. 9 RL]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Eine korrekte Vorgehensweise bei der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Einhaltung von Formalitäten</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ist nachträglich überprüfbar, etwa bei der Frage,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ob der Beschuldigte belehrt worden ist</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Der erleichterte Nachweis der Vernehmungsförmlichkeiten ... </a:t>
            </a:r>
            <a:r>
              <a:rPr kumimoji="0" lang="de-DE" sz="1400" b="1" i="1" u="none" strike="noStrike" kern="1200" cap="none" spc="0" normalizeH="0" baseline="0" noProof="0" dirty="0" smtClean="0">
                <a:ln>
                  <a:noFill/>
                </a:ln>
                <a:solidFill>
                  <a:prstClr val="black"/>
                </a:solidFill>
                <a:effectLst/>
                <a:uLnTx/>
                <a:uFillTx/>
                <a:latin typeface="+mn-lt"/>
                <a:ea typeface="+mn-ea"/>
                <a:cs typeface="+mn-cs"/>
              </a:rPr>
              <a:t>schützt auch die Vernehmungspersonen</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vor falschen Anschuldigungen.“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Problem</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Zahl der zu erwartenden Fälle? Qualitative Anforderungen an die Aufzeichnung?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Dass – so dass BMJV - </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„die audiovisuelle Aufzeichnung als solche (...) nicht neu eingeführt wird, sondern bereits heute in der Strafprozessordnung vorgesehen ist“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geht m. E. am Kern der Sache vorbei. Die vom BMJV beispielhaft aufgezählten Vorschriften betreffen, mit Ausnahme des (erst im Zuge der Neufassung des § 136 Abs. 4 StPO entsprechend erweiterten) § 254 StPO, die Aufzeichnung der Vernehmung eines Zeugen. Die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Aufzeichnung einer Zeugenvernehmung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dient jedoch anderen Zwecken als die künftig vorgesehene Aufzeichnung einer Beschuldigtenvernehmung. Sie kann (1) vernehmungsersetzend wirken (§§ 58a Abs. 1 S. 1 Nr. 2, 255a StPO) und dient (2) nicht dem Schutz des Zeugen vor unzulässigen Vernehmungsmethoden i.S.v. § 136a StPO.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8177105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BMJV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RegE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„Zurück“ zu Art. 9 RL!</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 70c Abs. 2 JGG-neu- „ersetzt“ § 136 IV S. 2 Nr. 2. a) StPO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idF</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ab 1.1.2020 – inhaltlich unverändert – in § 70c Abs. 2 JGG-neu-!</a:t>
            </a: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495914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797673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endParaRPr lang="de-DE" sz="1400"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562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400" dirty="0" smtClean="0"/>
              <a:t>Zunächst Überblick über die wesentlichen Regelungsgegenstände,</a:t>
            </a:r>
          </a:p>
          <a:p>
            <a:r>
              <a:rPr lang="de-DE" sz="1400" u="sng" baseline="0" dirty="0" smtClean="0"/>
              <a:t>nicht erschöpfend</a:t>
            </a:r>
            <a:r>
              <a:rPr lang="de-DE" sz="1400" baseline="0" dirty="0" smtClean="0"/>
              <a:t>, aber die </a:t>
            </a:r>
            <a:r>
              <a:rPr lang="de-DE" sz="1400" u="sng" baseline="0" dirty="0" smtClean="0"/>
              <a:t>wichtigsten</a:t>
            </a:r>
            <a:r>
              <a:rPr lang="de-DE" sz="1400" baseline="0" dirty="0" smtClean="0"/>
              <a:t> </a:t>
            </a:r>
            <a:r>
              <a:rPr lang="de-DE" sz="1400" baseline="0" dirty="0" smtClean="0"/>
              <a:t>Regelungsbereiche, in denen die Vorgaben zu Änderungen des JGG bzw. der StPO geführt haben</a:t>
            </a:r>
            <a:endParaRPr lang="de-DE" sz="1400" dirty="0" smtClean="0"/>
          </a:p>
          <a:p>
            <a:endParaRPr lang="de-DE" sz="1400" dirty="0" smtClean="0"/>
          </a:p>
          <a:p>
            <a:r>
              <a:rPr lang="de-DE" sz="1400" dirty="0" smtClean="0"/>
              <a:t>in Abschnitt III anschließend</a:t>
            </a:r>
            <a:r>
              <a:rPr lang="de-DE" sz="1400" baseline="0" dirty="0" smtClean="0"/>
              <a:t> die </a:t>
            </a:r>
            <a:r>
              <a:rPr lang="de-DE" sz="1400" b="1" baseline="0" dirty="0" smtClean="0"/>
              <a:t>fettgedruckten Schwerpunkte</a:t>
            </a:r>
            <a:r>
              <a:rPr lang="de-DE" sz="1400" baseline="0" dirty="0" smtClean="0"/>
              <a:t> und der sich daraus ergebende </a:t>
            </a:r>
            <a:r>
              <a:rPr lang="de-DE" sz="1400" b="1" baseline="0" dirty="0" smtClean="0"/>
              <a:t>Umsetzungsbedarf</a:t>
            </a:r>
            <a:r>
              <a:rPr lang="de-DE" sz="1400" baseline="0" dirty="0" smtClean="0"/>
              <a:t> ausführlicher</a:t>
            </a:r>
          </a:p>
          <a:p>
            <a:endParaRPr lang="de-DE" sz="1400" baseline="0" dirty="0" smtClean="0"/>
          </a:p>
          <a:p>
            <a:r>
              <a:rPr lang="de-DE" sz="1400" baseline="0" dirty="0" smtClean="0"/>
              <a:t>zu Art. 20:</a:t>
            </a:r>
          </a:p>
          <a:p>
            <a:r>
              <a:rPr lang="de-DE" sz="1400" baseline="0" dirty="0" smtClean="0"/>
              <a:t/>
            </a:r>
            <a:br>
              <a:rPr lang="de-DE" sz="1400" baseline="0" dirty="0" smtClean="0"/>
            </a:br>
            <a:r>
              <a:rPr lang="de-DE" sz="1400" baseline="0" dirty="0" smtClean="0"/>
              <a:t>- kein erneuter Anlauf zu § 37 JGG</a:t>
            </a:r>
          </a:p>
          <a:p>
            <a:pPr marL="285750" indent="-285750">
              <a:buFontTx/>
              <a:buChar char="-"/>
            </a:pPr>
            <a:r>
              <a:rPr lang="de-DE" sz="1400" baseline="0" dirty="0" smtClean="0"/>
              <a:t>Art. 20 Abs. 3 macht Vorgaben auch für die Anwaltschaft („geeignete Maßnahmen zur Förderung spezieller Weiterbildungsmaßnahmen“), s. dazu BT-</a:t>
            </a:r>
            <a:r>
              <a:rPr lang="de-DE" sz="1400" baseline="0" dirty="0" err="1" smtClean="0"/>
              <a:t>Drs</a:t>
            </a:r>
            <a:r>
              <a:rPr lang="de-DE" sz="1400" baseline="0" dirty="0" smtClean="0"/>
              <a:t>. 19/13837, S. 41:</a:t>
            </a:r>
            <a:br>
              <a:rPr lang="de-DE" sz="1400" baseline="0" dirty="0" smtClean="0"/>
            </a:br>
            <a:r>
              <a:rPr lang="de-DE" sz="1400" baseline="0" dirty="0" smtClean="0"/>
              <a:t>„Die Förderung der einschlägigen Weiterbildung von Rechtsanwälten, die Artikel 20 Absatz 3 der Richtlinie (EU) 2016/800 verlangt, ist primär Sache der anwaltlichen Selbstorganisation. Von Seiten des Bundesministeriums der Justiz und für Verbraucherschutz und von Seiten der Landesjustizverwaltungen sind die Verbände und Gremien der Anwaltschaft insoweit zu sensibilisieren. Außerdem sollen neue Bestimmungen zur Auswahl der zu bestellenden Pflichtverteidiger, die der Entwurf eines Gesetzes zur Neuregelung des Rechts der notwendigen Verteidigung zur Umsetzung der Richtlinie (EU) 2016/1919 vorsieht (§ 142 Absatz 4 StPO-E), eine stärkere Beachtung der spezifischen anwaltlichen Qualifikation fördern. Im Übrigen sind gesetzgeberische Maßnahmen derzeit nicht angezeigt.“</a:t>
            </a:r>
          </a:p>
          <a:p>
            <a:pPr marL="285750" indent="-285750">
              <a:buFontTx/>
              <a:buChar char="-"/>
            </a:pPr>
            <a:endParaRPr lang="de-DE" sz="1400" baseline="0" dirty="0" smtClean="0"/>
          </a:p>
          <a:p>
            <a:endParaRPr lang="de-DE" sz="1400" baseline="0" dirty="0" smtClean="0"/>
          </a:p>
          <a:p>
            <a:r>
              <a:rPr lang="de-DE" sz="1400" baseline="0" dirty="0" smtClean="0"/>
              <a:t>zunächst der Anwendungsbereich der RL</a:t>
            </a:r>
            <a:endParaRPr lang="de-DE" sz="1400"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461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Immer noch sachgerecht, dies vorab – KNAPP – darzustellen, da es als „Hintergrundwissen“ nützlich ist, um „bösgläubig“ zu machen, wo Änderungen zu erwarten sind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(1)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zeitliche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Reichweite: nur bis Eintritt der Rechtskraft = Erkenntnisverfahren (Art. 2 Abs.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Grund: AEUV, KAPITEL 4 - JUSTIZIELLE ZUSAMMENARBEIT IN STRAFSACHEN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Artikel 82, Art. 2 UA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lit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b: „Rechte des Einzelnen im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Strafverfahren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lit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d: „sonstige spezifische Aspekte des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Strafverfahrens</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a:buChar char="à"/>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nicht Vollstreckung / Vollzug</a:t>
            </a:r>
          </a:p>
          <a:p>
            <a:pPr marL="285750" marR="0" lvl="0" indent="-285750" algn="l" defTabSz="914400" rtl="0" eaLnBrk="1" fontAlgn="auto" latinLnBrk="0" hangingPunct="1">
              <a:lnSpc>
                <a:spcPct val="100000"/>
              </a:lnSpc>
              <a:spcBef>
                <a:spcPts val="0"/>
              </a:spcBef>
              <a:spcAft>
                <a:spcPts val="0"/>
              </a:spcAft>
              <a:buClrTx/>
              <a:buSzTx/>
              <a:buFont typeface="Wingdings"/>
              <a:buChar char="à"/>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Freiheitsentziehung = U-Haft, vorl. Unterbringung (§ 126a StPO), Polizeigewahrsam</a:t>
            </a: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1" u="none" strike="noStrike" kern="1200" cap="none" spc="0" normalizeH="0" baseline="0" noProof="0" dirty="0" smtClean="0">
                <a:ln>
                  <a:noFill/>
                </a:ln>
                <a:solidFill>
                  <a:prstClr val="black"/>
                </a:solidFill>
                <a:effectLst/>
                <a:uLnTx/>
                <a:uFillTx/>
                <a:latin typeface="+mn-lt"/>
                <a:ea typeface="+mn-ea"/>
                <a:cs typeface="+mn-cs"/>
              </a:rPr>
              <a:t>„RECHTSHISTORIE“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smtClean="0">
                <a:ln>
                  <a:noFill/>
                </a:ln>
                <a:solidFill>
                  <a:prstClr val="black"/>
                </a:solidFill>
                <a:effectLst/>
                <a:uLnTx/>
                <a:uFillTx/>
                <a:latin typeface="+mn-lt"/>
                <a:ea typeface="+mn-ea"/>
                <a:cs typeface="+mn-cs"/>
              </a:rPr>
              <a:t>Sehr </a:t>
            </a:r>
            <a:r>
              <a:rPr kumimoji="0" lang="de-DE" sz="1400" b="0" i="1" u="none" strike="noStrike" kern="1200" cap="none" spc="0" normalizeH="0" baseline="0" noProof="0" dirty="0" err="1" smtClean="0">
                <a:ln>
                  <a:noFill/>
                </a:ln>
                <a:solidFill>
                  <a:prstClr val="black"/>
                </a:solidFill>
                <a:effectLst/>
                <a:uLnTx/>
                <a:uFillTx/>
                <a:latin typeface="+mn-lt"/>
                <a:ea typeface="+mn-ea"/>
                <a:cs typeface="+mn-cs"/>
              </a:rPr>
              <a:t>str.</a:t>
            </a:r>
            <a:r>
              <a:rPr kumimoji="0" lang="de-DE" sz="1400" b="0" i="1"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Nach dem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ursprünglichen Vorschlag der Kommission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(Ratsdokument 17633/13) und der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Vorstellung des Ausschusses für bürgerliche Freiheiten, Justiz und Inneres (LIBE)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des Europäischen Parlaments (Plenarsitzungsdokument A8-0020/2015) sollte die Richtlinie „bis zum Abschluss des Strafverfahrens“ gelten (jeweils Artikel 2 Absatz 1). Nach deren in den Verhandlungen wiederholt betontem Verständnis sollte die Phase der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Vollstreckung mitumfasst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sein.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rPr>
              <a:t>(2)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inhaltliche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Reichweite: nicht für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OWis</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Ausnahme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gerichtl</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Verfahren oder Freiheitsentzug (Art. 2 Abs. 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„geringfügige Zuwiderhandlungen“? –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bei Vorgänger-</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rPr>
              <a:t>RLen</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in Deutschland stets als Ordnungswidrigkeiten verstanden, deshalb </a:t>
            </a:r>
            <a:r>
              <a:rPr kumimoji="0" lang="de-DE" sz="1400" b="0" i="0" u="sng" strike="noStrike" kern="1200" cap="none" spc="0" normalizeH="0" baseline="0" noProof="0" dirty="0" smtClean="0">
                <a:ln>
                  <a:noFill/>
                </a:ln>
                <a:solidFill>
                  <a:prstClr val="black"/>
                </a:solidFill>
                <a:effectLst/>
                <a:uLnTx/>
                <a:uFillTx/>
                <a:latin typeface="+mn-lt"/>
                <a:ea typeface="+mn-ea"/>
                <a:cs typeface="+mn-cs"/>
              </a:rPr>
              <a:t>nicht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für Diversion 45/47 JGG einschlägig!</a:t>
            </a: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1" u="none" strike="noStrike" kern="1200" cap="none" spc="0" normalizeH="0" baseline="0" noProof="0" dirty="0" smtClean="0">
                <a:ln>
                  <a:noFill/>
                </a:ln>
                <a:solidFill>
                  <a:prstClr val="black"/>
                </a:solidFill>
                <a:effectLst/>
                <a:uLnTx/>
                <a:uFillTx/>
                <a:latin typeface="+mn-lt"/>
                <a:ea typeface="+mn-ea"/>
                <a:cs typeface="+mn-cs"/>
              </a:rPr>
              <a:t>Entwurfsfassungen: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KOM: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In Bezug auf geringfügige Zuwiderhandlungen anerkannte der Vorschlag der Kommission immerhin eine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Einschränkung betreffend Artikel 6 (Unterstützung durch einen Rechtsbeistand)</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Geltung erst in einem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gerichtlichen Verfahren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(in D.: nach Einspruch).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Im Übrigen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sollte die Richtlinie aber auch bei geringfügigen Zuwiderhandlungen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ohne weitere Ausnahmen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gelten (frühestmögliche Begutachtung, audiovisuelle Aufzeichnung pp.).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Rat</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In der allgemeinen Ausrichtung demgegenüber eine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generelle Ausnahme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für geringfügige Zuwiderhandlungen vorgesehen.</a:t>
            </a:r>
            <a:br>
              <a:rPr kumimoji="0" lang="de-DE" sz="1400" b="0" i="0" u="none" strike="noStrike" kern="1200" cap="none" spc="0" normalizeH="0" baseline="0" noProof="0" dirty="0" smtClean="0">
                <a:ln>
                  <a:noFill/>
                </a:ln>
                <a:solidFill>
                  <a:prstClr val="black"/>
                </a:solidFill>
                <a:effectLst/>
                <a:uLnTx/>
                <a:uFillTx/>
                <a:latin typeface="+mn-lt"/>
                <a:ea typeface="+mn-ea"/>
                <a:cs typeface="+mn-cs"/>
              </a:rPr>
            </a:b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So letztlich im Wesentlichen beschlossen;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OWi</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nach Einspruch</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mn-lt"/>
                <a:ea typeface="+mn-ea"/>
                <a:cs typeface="+mn-cs"/>
              </a:rPr>
              <a:t>LIBE:</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 Nach der Vorstellung des Ausschusses für bürgerliche Freiheiten, Justiz und Inneres des Europäischen Parlaments sollte dagegen sogar </a:t>
            </a:r>
            <a:r>
              <a:rPr kumimoji="0" lang="de-DE" sz="1400" b="1" i="0" u="none" strike="noStrike" kern="1200" cap="none" spc="0" normalizeH="0" baseline="0" noProof="0" dirty="0" smtClean="0">
                <a:ln>
                  <a:noFill/>
                </a:ln>
                <a:solidFill>
                  <a:prstClr val="black"/>
                </a:solidFill>
                <a:effectLst/>
                <a:uLnTx/>
                <a:uFillTx/>
                <a:latin typeface="+mn-lt"/>
                <a:ea typeface="+mn-ea"/>
                <a:cs typeface="+mn-cs"/>
              </a:rPr>
              <a:t>keinerlei Ausnahme für geringfügige Zuwiderhandlungen </a:t>
            </a:r>
            <a:r>
              <a:rPr kumimoji="0" lang="de-DE" sz="1400" b="0" i="0" u="none" strike="noStrike" kern="1200" cap="none" spc="0" normalizeH="0" baseline="0" noProof="0" dirty="0" smtClean="0">
                <a:ln>
                  <a:noFill/>
                </a:ln>
                <a:solidFill>
                  <a:prstClr val="black"/>
                </a:solidFill>
                <a:effectLst/>
                <a:uLnTx/>
                <a:uFillTx/>
                <a:latin typeface="+mn-lt"/>
                <a:ea typeface="+mn-ea"/>
                <a:cs typeface="+mn-cs"/>
              </a:rPr>
              <a:t>vorgesehen werden (Streichung von Erwägungsgrund 17 des ursprünglichen Vorschlags der Kommission).</a:t>
            </a:r>
          </a:p>
          <a:p>
            <a:pPr marL="285750" marR="0" lvl="0" indent="-285750" algn="l" defTabSz="914400" rtl="0" eaLnBrk="1" fontAlgn="auto" latinLnBrk="0" hangingPunct="1">
              <a:lnSpc>
                <a:spcPct val="100000"/>
              </a:lnSpc>
              <a:spcBef>
                <a:spcPts val="0"/>
              </a:spcBef>
              <a:spcAft>
                <a:spcPts val="0"/>
              </a:spcAft>
              <a:buClrTx/>
              <a:buSzTx/>
              <a:buFont typeface="Wingdings"/>
              <a:buChar char="à"/>
              <a:tabLst/>
              <a:defRPr/>
            </a:pP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hätte bedeutet „volles Programm“,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zB</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Pflichtverteidigung, </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individ</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Begutachtung = JGH-</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Bericterstattung</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audiovisuelle Aufzeichnung von Befragungen ausnahmslos (bei Falschparken od. Lärm-</a:t>
            </a:r>
            <a:r>
              <a:rPr kumimoji="0" lang="de-DE" sz="1400" b="0" i="0" u="none" strike="noStrike" kern="1200" cap="none" spc="0" normalizeH="0" baseline="0" noProof="0" dirty="0" err="1" smtClean="0">
                <a:ln>
                  <a:noFill/>
                </a:ln>
                <a:solidFill>
                  <a:prstClr val="black"/>
                </a:solidFill>
                <a:effectLst/>
                <a:uLnTx/>
                <a:uFillTx/>
                <a:latin typeface="+mn-lt"/>
                <a:ea typeface="+mn-ea"/>
                <a:cs typeface="+mn-cs"/>
                <a:sym typeface="Wingdings" panose="05000000000000000000" pitchFamily="2" charset="2"/>
              </a:rPr>
              <a:t>Owi</a:t>
            </a:r>
            <a:r>
              <a:rPr kumimoji="0" lang="de-DE" sz="14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a:t>
            </a:r>
          </a:p>
          <a:p>
            <a:pPr marL="0" marR="0" lvl="0" indent="0" algn="l" defTabSz="914400" rtl="0" eaLnBrk="1" fontAlgn="auto" latinLnBrk="0" hangingPunct="1">
              <a:lnSpc>
                <a:spcPct val="100000"/>
              </a:lnSpc>
              <a:spcBef>
                <a:spcPts val="0"/>
              </a:spcBef>
              <a:spcAft>
                <a:spcPts val="0"/>
              </a:spcAft>
              <a:buClrTx/>
              <a:buSzTx/>
              <a:buFont typeface="Wingdings"/>
              <a:buNone/>
              <a:tabLst/>
              <a:defRPr/>
            </a:pPr>
            <a:endParaRPr kumimoji="0" lang="de-DE" sz="14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78E27-F622-4273-9335-4EB9D50945C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7344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2" name="Rechteck 1"/>
          <p:cNvSpPr>
            <a:spLocks noChangeAspect="1"/>
          </p:cNvSpPr>
          <p:nvPr userDrawn="1"/>
        </p:nvSpPr>
        <p:spPr>
          <a:xfrm>
            <a:off x="468313" y="1916113"/>
            <a:ext cx="495300" cy="1825625"/>
          </a:xfrm>
          <a:prstGeom prst="rect">
            <a:avLst/>
          </a:prstGeom>
          <a:solidFill>
            <a:srgbClr val="009647"/>
          </a:solidFill>
          <a:ln>
            <a:solidFill>
              <a:srgbClr val="009647"/>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de-DE" dirty="0">
              <a:solidFill>
                <a:srgbClr val="00B050"/>
              </a:solidFill>
            </a:endParaRPr>
          </a:p>
        </p:txBody>
      </p:sp>
      <p:sp>
        <p:nvSpPr>
          <p:cNvPr id="3" name="Rechteck 2"/>
          <p:cNvSpPr>
            <a:spLocks noChangeAspect="1"/>
          </p:cNvSpPr>
          <p:nvPr userDrawn="1"/>
        </p:nvSpPr>
        <p:spPr>
          <a:xfrm>
            <a:off x="1115616" y="1916113"/>
            <a:ext cx="7704856" cy="1846262"/>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3200" dirty="0">
              <a:solidFill>
                <a:schemeClr val="tx1"/>
              </a:solidFill>
            </a:endParaRPr>
          </a:p>
        </p:txBody>
      </p:sp>
      <p:pic>
        <p:nvPicPr>
          <p:cNvPr id="61443"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8571" t="40185" r="26761" b="37885"/>
          <a:stretch/>
        </p:blipFill>
        <p:spPr bwMode="auto">
          <a:xfrm>
            <a:off x="5481811" y="116632"/>
            <a:ext cx="3520041"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platzhalter 6"/>
          <p:cNvSpPr>
            <a:spLocks noGrp="1"/>
          </p:cNvSpPr>
          <p:nvPr>
            <p:ph type="body" sz="quarter" idx="11" hasCustomPrompt="1"/>
          </p:nvPr>
        </p:nvSpPr>
        <p:spPr>
          <a:xfrm>
            <a:off x="1115616" y="1916113"/>
            <a:ext cx="7704856" cy="1152847"/>
          </a:xfrm>
        </p:spPr>
        <p:txBody>
          <a:bodyPr/>
          <a:lstStyle>
            <a:lvl1pPr marL="0" indent="0" algn="ctr">
              <a:buNone/>
              <a:defRPr sz="3600" b="1" baseline="0"/>
            </a:lvl1pPr>
          </a:lstStyle>
          <a:p>
            <a:pPr lvl="0"/>
            <a:r>
              <a:rPr lang="de-DE" dirty="0" smtClean="0"/>
              <a:t>Titel des Vortrags</a:t>
            </a:r>
          </a:p>
          <a:p>
            <a:pPr lvl="0"/>
            <a:endParaRPr lang="de-DE" dirty="0" smtClean="0"/>
          </a:p>
          <a:p>
            <a:pPr lvl="0"/>
            <a:endParaRPr lang="de-DE" dirty="0" smtClean="0"/>
          </a:p>
        </p:txBody>
      </p:sp>
      <p:sp>
        <p:nvSpPr>
          <p:cNvPr id="9" name="Textplatzhalter 8"/>
          <p:cNvSpPr>
            <a:spLocks noGrp="1"/>
          </p:cNvSpPr>
          <p:nvPr>
            <p:ph type="body" sz="quarter" idx="12" hasCustomPrompt="1"/>
          </p:nvPr>
        </p:nvSpPr>
        <p:spPr>
          <a:xfrm>
            <a:off x="1331913" y="3140968"/>
            <a:ext cx="7272337" cy="600770"/>
          </a:xfrm>
        </p:spPr>
        <p:txBody>
          <a:bodyPr/>
          <a:lstStyle>
            <a:lvl1pPr marL="0" marR="0" indent="0" algn="ctr" defTabSz="914400" rtl="0" eaLnBrk="0" fontAlgn="base" latinLnBrk="0" hangingPunct="0">
              <a:lnSpc>
                <a:spcPct val="100000"/>
              </a:lnSpc>
              <a:spcBef>
                <a:spcPts val="0"/>
              </a:spcBef>
              <a:spcAft>
                <a:spcPct val="0"/>
              </a:spcAft>
              <a:buClrTx/>
              <a:buSzTx/>
              <a:buFontTx/>
              <a:buNone/>
              <a:tabLst/>
              <a:defRPr sz="1800" baseline="0"/>
            </a:lvl1pPr>
            <a:lvl2pPr marL="457200" indent="0">
              <a:buNone/>
              <a:defRPr/>
            </a:lvl2pPr>
          </a:lstStyle>
          <a:p>
            <a:pPr lvl="0"/>
            <a:r>
              <a:rPr lang="de-DE" dirty="0" smtClean="0"/>
              <a:t>Name des Referenten/der Referentin                                                            Name der Organisation des Referenten/der Referentin</a:t>
            </a:r>
          </a:p>
          <a:p>
            <a:pPr lvl="0"/>
            <a:endParaRPr lang="de-DE" dirty="0" smtClean="0"/>
          </a:p>
        </p:txBody>
      </p:sp>
      <p:sp>
        <p:nvSpPr>
          <p:cNvPr id="11" name="Textplatzhalter 10"/>
          <p:cNvSpPr>
            <a:spLocks noGrp="1"/>
          </p:cNvSpPr>
          <p:nvPr>
            <p:ph type="body" sz="quarter" idx="13" hasCustomPrompt="1"/>
          </p:nvPr>
        </p:nvSpPr>
        <p:spPr>
          <a:xfrm>
            <a:off x="2375656" y="5517232"/>
            <a:ext cx="5184775" cy="792163"/>
          </a:xfrm>
        </p:spPr>
        <p:txBody>
          <a:bodyPr/>
          <a:lstStyle>
            <a:lvl1pPr marL="0" indent="0" algn="ctr">
              <a:spcBef>
                <a:spcPts val="0"/>
              </a:spcBef>
              <a:buFontTx/>
              <a:buNone/>
              <a:defRPr sz="1800" i="1" baseline="0"/>
            </a:lvl1pPr>
          </a:lstStyle>
          <a:p>
            <a:pPr lvl="0"/>
            <a:r>
              <a:rPr lang="de-DE" dirty="0" smtClean="0"/>
              <a:t>Name der Veranstaltung                                                 Ort und Datum</a:t>
            </a:r>
          </a:p>
        </p:txBody>
      </p:sp>
    </p:spTree>
    <p:extLst>
      <p:ext uri="{BB962C8B-B14F-4D97-AF65-F5344CB8AC3E}">
        <p14:creationId xmlns:p14="http://schemas.microsoft.com/office/powerpoint/2010/main" val="170340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94C8A101-4D5A-41C5-9781-2A6DBBBF65D2}" type="slidenum">
              <a:rPr lang="de-DE"/>
              <a:pPr>
                <a:defRPr/>
              </a:pPr>
              <a:t>‹Nr.›</a:t>
            </a:fld>
            <a:endParaRPr lang="de-DE" dirty="0"/>
          </a:p>
        </p:txBody>
      </p:sp>
    </p:spTree>
    <p:extLst>
      <p:ext uri="{BB962C8B-B14F-4D97-AF65-F5344CB8AC3E}">
        <p14:creationId xmlns:p14="http://schemas.microsoft.com/office/powerpoint/2010/main" val="1362517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ABBBE7A2-8597-4FB1-BA77-BD39A097951B}" type="slidenum">
              <a:rPr lang="de-DE"/>
              <a:pPr>
                <a:defRPr/>
              </a:pPr>
              <a:t>‹Nr.›</a:t>
            </a:fld>
            <a:endParaRPr lang="de-DE" dirty="0"/>
          </a:p>
        </p:txBody>
      </p:sp>
    </p:spTree>
    <p:extLst>
      <p:ext uri="{BB962C8B-B14F-4D97-AF65-F5344CB8AC3E}">
        <p14:creationId xmlns:p14="http://schemas.microsoft.com/office/powerpoint/2010/main" val="3309936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A770C14D-5E53-42B3-B2B2-C0E3680C43E0}" type="slidenum">
              <a:rPr lang="de-DE"/>
              <a:pPr>
                <a:defRPr/>
              </a:pPr>
              <a:t>‹Nr.›</a:t>
            </a:fld>
            <a:endParaRPr lang="de-DE" dirty="0"/>
          </a:p>
        </p:txBody>
      </p:sp>
    </p:spTree>
    <p:extLst>
      <p:ext uri="{BB962C8B-B14F-4D97-AF65-F5344CB8AC3E}">
        <p14:creationId xmlns:p14="http://schemas.microsoft.com/office/powerpoint/2010/main" val="1684734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07EAE08-C6EE-449D-AD3E-881FC9EE0596}" type="slidenum">
              <a:rPr lang="de-DE"/>
              <a:pPr>
                <a:defRPr/>
              </a:pPr>
              <a:t>‹Nr.›</a:t>
            </a:fld>
            <a:endParaRPr lang="de-DE" dirty="0"/>
          </a:p>
        </p:txBody>
      </p:sp>
    </p:spTree>
    <p:extLst>
      <p:ext uri="{BB962C8B-B14F-4D97-AF65-F5344CB8AC3E}">
        <p14:creationId xmlns:p14="http://schemas.microsoft.com/office/powerpoint/2010/main" val="1804325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A385C4D-C557-4B0F-BE52-1A9CAE142E69}" type="slidenum">
              <a:rPr lang="de-DE"/>
              <a:pPr>
                <a:defRPr/>
              </a:pPr>
              <a:t>‹Nr.›</a:t>
            </a:fld>
            <a:endParaRPr lang="de-DE" dirty="0"/>
          </a:p>
        </p:txBody>
      </p:sp>
    </p:spTree>
    <p:extLst>
      <p:ext uri="{BB962C8B-B14F-4D97-AF65-F5344CB8AC3E}">
        <p14:creationId xmlns:p14="http://schemas.microsoft.com/office/powerpoint/2010/main" val="3485988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2" name="Rechteck 1"/>
          <p:cNvSpPr>
            <a:spLocks noChangeAspect="1"/>
          </p:cNvSpPr>
          <p:nvPr userDrawn="1"/>
        </p:nvSpPr>
        <p:spPr>
          <a:xfrm>
            <a:off x="468313" y="1916113"/>
            <a:ext cx="495300" cy="1825625"/>
          </a:xfrm>
          <a:prstGeom prst="rect">
            <a:avLst/>
          </a:prstGeom>
          <a:solidFill>
            <a:srgbClr val="009647"/>
          </a:solidFill>
          <a:ln>
            <a:solidFill>
              <a:srgbClr val="009647"/>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de-DE" dirty="0">
              <a:solidFill>
                <a:srgbClr val="00B050"/>
              </a:solidFill>
            </a:endParaRPr>
          </a:p>
        </p:txBody>
      </p:sp>
      <p:sp>
        <p:nvSpPr>
          <p:cNvPr id="3" name="Rechteck 2"/>
          <p:cNvSpPr>
            <a:spLocks noChangeAspect="1"/>
          </p:cNvSpPr>
          <p:nvPr userDrawn="1"/>
        </p:nvSpPr>
        <p:spPr>
          <a:xfrm>
            <a:off x="1115616" y="1916113"/>
            <a:ext cx="7704856" cy="1846262"/>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3200" dirty="0">
              <a:solidFill>
                <a:schemeClr val="tx1"/>
              </a:solidFill>
            </a:endParaRPr>
          </a:p>
        </p:txBody>
      </p:sp>
      <p:pic>
        <p:nvPicPr>
          <p:cNvPr id="61443"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8571" t="40185" r="26761" b="37885"/>
          <a:stretch/>
        </p:blipFill>
        <p:spPr bwMode="auto">
          <a:xfrm>
            <a:off x="5481811" y="116632"/>
            <a:ext cx="3520041"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platzhalter 6"/>
          <p:cNvSpPr>
            <a:spLocks noGrp="1"/>
          </p:cNvSpPr>
          <p:nvPr>
            <p:ph type="body" sz="quarter" idx="11" hasCustomPrompt="1"/>
          </p:nvPr>
        </p:nvSpPr>
        <p:spPr>
          <a:xfrm>
            <a:off x="1115616" y="1916113"/>
            <a:ext cx="7704856" cy="1152847"/>
          </a:xfrm>
        </p:spPr>
        <p:txBody>
          <a:bodyPr/>
          <a:lstStyle>
            <a:lvl1pPr marL="0" indent="0" algn="ctr">
              <a:buNone/>
              <a:defRPr sz="3600" b="1" baseline="0"/>
            </a:lvl1pPr>
          </a:lstStyle>
          <a:p>
            <a:pPr lvl="0"/>
            <a:r>
              <a:rPr lang="de-DE" dirty="0" smtClean="0"/>
              <a:t>Titel des Vortrags</a:t>
            </a:r>
          </a:p>
          <a:p>
            <a:pPr lvl="0"/>
            <a:endParaRPr lang="de-DE" dirty="0" smtClean="0"/>
          </a:p>
          <a:p>
            <a:pPr lvl="0"/>
            <a:endParaRPr lang="de-DE" dirty="0" smtClean="0"/>
          </a:p>
        </p:txBody>
      </p:sp>
      <p:sp>
        <p:nvSpPr>
          <p:cNvPr id="9" name="Textplatzhalter 8"/>
          <p:cNvSpPr>
            <a:spLocks noGrp="1"/>
          </p:cNvSpPr>
          <p:nvPr>
            <p:ph type="body" sz="quarter" idx="12" hasCustomPrompt="1"/>
          </p:nvPr>
        </p:nvSpPr>
        <p:spPr>
          <a:xfrm>
            <a:off x="1331913" y="3140968"/>
            <a:ext cx="7272337" cy="600770"/>
          </a:xfrm>
        </p:spPr>
        <p:txBody>
          <a:bodyPr/>
          <a:lstStyle>
            <a:lvl1pPr marL="0" marR="0" indent="0" algn="ctr" defTabSz="914400" rtl="0" eaLnBrk="0" fontAlgn="base" latinLnBrk="0" hangingPunct="0">
              <a:lnSpc>
                <a:spcPct val="100000"/>
              </a:lnSpc>
              <a:spcBef>
                <a:spcPts val="0"/>
              </a:spcBef>
              <a:spcAft>
                <a:spcPct val="0"/>
              </a:spcAft>
              <a:buClrTx/>
              <a:buSzTx/>
              <a:buFontTx/>
              <a:buNone/>
              <a:tabLst/>
              <a:defRPr sz="1800" baseline="0"/>
            </a:lvl1pPr>
            <a:lvl2pPr marL="457200" indent="0">
              <a:buNone/>
              <a:defRPr/>
            </a:lvl2pPr>
          </a:lstStyle>
          <a:p>
            <a:pPr lvl="0"/>
            <a:r>
              <a:rPr lang="de-DE" dirty="0" smtClean="0"/>
              <a:t>Name des Referenten/der Referentin                                                            Name der Organisation des Referenten/der Referentin</a:t>
            </a:r>
          </a:p>
          <a:p>
            <a:pPr lvl="0"/>
            <a:endParaRPr lang="de-DE" dirty="0" smtClean="0"/>
          </a:p>
        </p:txBody>
      </p:sp>
      <p:sp>
        <p:nvSpPr>
          <p:cNvPr id="11" name="Textplatzhalter 10"/>
          <p:cNvSpPr>
            <a:spLocks noGrp="1"/>
          </p:cNvSpPr>
          <p:nvPr>
            <p:ph type="body" sz="quarter" idx="13" hasCustomPrompt="1"/>
          </p:nvPr>
        </p:nvSpPr>
        <p:spPr>
          <a:xfrm>
            <a:off x="2375656" y="5517232"/>
            <a:ext cx="5184775" cy="792163"/>
          </a:xfrm>
        </p:spPr>
        <p:txBody>
          <a:bodyPr/>
          <a:lstStyle>
            <a:lvl1pPr marL="0" indent="0" algn="ctr">
              <a:spcBef>
                <a:spcPts val="0"/>
              </a:spcBef>
              <a:buFontTx/>
              <a:buNone/>
              <a:defRPr sz="1800" i="1" baseline="0"/>
            </a:lvl1pPr>
          </a:lstStyle>
          <a:p>
            <a:pPr lvl="0"/>
            <a:r>
              <a:rPr lang="de-DE" dirty="0" smtClean="0"/>
              <a:t>Name der Veranstaltung                                                 Ort und Datum</a:t>
            </a:r>
          </a:p>
        </p:txBody>
      </p:sp>
    </p:spTree>
    <p:extLst>
      <p:ext uri="{BB962C8B-B14F-4D97-AF65-F5344CB8AC3E}">
        <p14:creationId xmlns:p14="http://schemas.microsoft.com/office/powerpoint/2010/main" val="2338935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Rechteck 3"/>
          <p:cNvSpPr/>
          <p:nvPr userDrawn="1"/>
        </p:nvSpPr>
        <p:spPr>
          <a:xfrm>
            <a:off x="0" y="252413"/>
            <a:ext cx="323850" cy="873125"/>
          </a:xfrm>
          <a:prstGeom prst="rect">
            <a:avLst/>
          </a:prstGeom>
          <a:solidFill>
            <a:srgbClr val="009647"/>
          </a:solidFill>
          <a:ln>
            <a:solidFill>
              <a:srgbClr val="009647"/>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de-DE" dirty="0"/>
          </a:p>
        </p:txBody>
      </p:sp>
      <p:sp>
        <p:nvSpPr>
          <p:cNvPr id="5" name="Rechteck 4"/>
          <p:cNvSpPr/>
          <p:nvPr userDrawn="1"/>
        </p:nvSpPr>
        <p:spPr>
          <a:xfrm>
            <a:off x="468313" y="260350"/>
            <a:ext cx="6623967" cy="865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4400" dirty="0">
              <a:solidFill>
                <a:schemeClr val="tx1"/>
              </a:solidFill>
            </a:endParaRPr>
          </a:p>
        </p:txBody>
      </p:sp>
      <p:sp>
        <p:nvSpPr>
          <p:cNvPr id="3" name="Inhaltsplatzhalter 2"/>
          <p:cNvSpPr>
            <a:spLocks noGrp="1"/>
          </p:cNvSpPr>
          <p:nvPr>
            <p:ph idx="1"/>
          </p:nvPr>
        </p:nvSpPr>
        <p:spPr>
          <a:xfrm>
            <a:off x="457200" y="1268760"/>
            <a:ext cx="8229600" cy="5184576"/>
          </a:xfrm>
        </p:spPr>
        <p:txBody>
          <a:bodyPr/>
          <a:lstStyle>
            <a:lvl1pPr>
              <a:defRPr sz="2800">
                <a:latin typeface="Arial" panose="020B0604020202020204" pitchFamily="34" charset="0"/>
                <a:cs typeface="Arial" panose="020B0604020202020204" pitchFamily="34" charset="0"/>
              </a:defRPr>
            </a:lvl1pPr>
            <a:lvl2pPr>
              <a:defRPr sz="26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dirty="0" smtClean="0"/>
              <a:t>Textmasterformate durch Klicken bearbeiten</a:t>
            </a:r>
          </a:p>
          <a:p>
            <a:pPr lvl="1"/>
            <a:r>
              <a:rPr lang="en-US" noProof="0" dirty="0" err="1" smtClean="0"/>
              <a:t>Zweite</a:t>
            </a:r>
            <a:r>
              <a:rPr lang="de-DE" dirty="0" smtClean="0"/>
              <a:t>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Titel 11"/>
          <p:cNvSpPr>
            <a:spLocks noGrp="1"/>
          </p:cNvSpPr>
          <p:nvPr>
            <p:ph type="title"/>
          </p:nvPr>
        </p:nvSpPr>
        <p:spPr>
          <a:xfrm>
            <a:off x="468313" y="260648"/>
            <a:ext cx="6623967" cy="864096"/>
          </a:xfrm>
        </p:spPr>
        <p:txBody>
          <a:bodyPr>
            <a:noAutofit/>
          </a:bodyPr>
          <a:lstStyle>
            <a:lvl1pPr algn="l">
              <a:defRPr sz="2800" b="1">
                <a:latin typeface="Arial" panose="020B0604020202020204" pitchFamily="34" charset="0"/>
                <a:cs typeface="Arial" panose="020B0604020202020204" pitchFamily="34" charset="0"/>
              </a:defRPr>
            </a:lvl1pPr>
          </a:lstStyle>
          <a:p>
            <a:r>
              <a:rPr lang="en-US" noProof="0" dirty="0" err="1" smtClean="0"/>
              <a:t>Titelmasterformat</a:t>
            </a:r>
            <a:r>
              <a:rPr lang="de-DE" dirty="0" smtClean="0"/>
              <a:t> durch Klicken bearbeiten</a:t>
            </a:r>
            <a:endParaRPr lang="de-DE" dirty="0"/>
          </a:p>
        </p:txBody>
      </p:sp>
      <p:pic>
        <p:nvPicPr>
          <p:cNvPr id="2" name="Grafik 1"/>
          <p:cNvPicPr>
            <a:picLocks noChangeAspect="1"/>
          </p:cNvPicPr>
          <p:nvPr userDrawn="1"/>
        </p:nvPicPr>
        <p:blipFill>
          <a:blip r:embed="rId2"/>
          <a:stretch>
            <a:fillRect/>
          </a:stretch>
        </p:blipFill>
        <p:spPr>
          <a:xfrm>
            <a:off x="7092280" y="242103"/>
            <a:ext cx="1871634" cy="573074"/>
          </a:xfrm>
          <a:prstGeom prst="rect">
            <a:avLst/>
          </a:prstGeom>
        </p:spPr>
      </p:pic>
    </p:spTree>
    <p:extLst>
      <p:ext uri="{BB962C8B-B14F-4D97-AF65-F5344CB8AC3E}">
        <p14:creationId xmlns:p14="http://schemas.microsoft.com/office/powerpoint/2010/main" val="1069250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bschnittstrenner">
    <p:spTree>
      <p:nvGrpSpPr>
        <p:cNvPr id="1" name=""/>
        <p:cNvGrpSpPr/>
        <p:nvPr/>
      </p:nvGrpSpPr>
      <p:grpSpPr>
        <a:xfrm>
          <a:off x="0" y="0"/>
          <a:ext cx="0" cy="0"/>
          <a:chOff x="0" y="0"/>
          <a:chExt cx="0" cy="0"/>
        </a:xfrm>
      </p:grpSpPr>
      <p:sp>
        <p:nvSpPr>
          <p:cNvPr id="3" name="Rechteck 2"/>
          <p:cNvSpPr>
            <a:spLocks noChangeAspect="1"/>
          </p:cNvSpPr>
          <p:nvPr userDrawn="1"/>
        </p:nvSpPr>
        <p:spPr>
          <a:xfrm>
            <a:off x="468313" y="1916113"/>
            <a:ext cx="495300" cy="1825625"/>
          </a:xfrm>
          <a:prstGeom prst="rect">
            <a:avLst/>
          </a:prstGeom>
          <a:solidFill>
            <a:srgbClr val="009647"/>
          </a:solidFill>
          <a:ln>
            <a:solidFill>
              <a:srgbClr val="009647"/>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de-DE" dirty="0"/>
          </a:p>
        </p:txBody>
      </p:sp>
      <p:sp>
        <p:nvSpPr>
          <p:cNvPr id="4" name="Rechteck 3"/>
          <p:cNvSpPr>
            <a:spLocks noChangeAspect="1"/>
          </p:cNvSpPr>
          <p:nvPr userDrawn="1"/>
        </p:nvSpPr>
        <p:spPr>
          <a:xfrm>
            <a:off x="1258888" y="1916113"/>
            <a:ext cx="7345362" cy="1846262"/>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3800" dirty="0">
              <a:solidFill>
                <a:schemeClr val="tx1"/>
              </a:solidFill>
            </a:endParaRPr>
          </a:p>
        </p:txBody>
      </p:sp>
      <p:sp>
        <p:nvSpPr>
          <p:cNvPr id="5" name="Textfeld 4"/>
          <p:cNvSpPr txBox="1">
            <a:spLocks noChangeArrowheads="1"/>
          </p:cNvSpPr>
          <p:nvPr userDrawn="1"/>
        </p:nvSpPr>
        <p:spPr bwMode="auto">
          <a:xfrm>
            <a:off x="4551866" y="4005064"/>
            <a:ext cx="18473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150000"/>
              </a:lnSpc>
              <a:defRPr/>
            </a:pPr>
            <a:endParaRPr lang="de-DE" altLang="de-DE" dirty="0" smtClean="0">
              <a:latin typeface="Arial" charset="0"/>
            </a:endParaRPr>
          </a:p>
          <a:p>
            <a:pPr algn="ctr">
              <a:lnSpc>
                <a:spcPct val="150000"/>
              </a:lnSpc>
              <a:defRPr/>
            </a:pPr>
            <a:endParaRPr lang="de-DE" altLang="de-DE" dirty="0" smtClean="0">
              <a:latin typeface="Arial" charset="0"/>
            </a:endParaRPr>
          </a:p>
        </p:txBody>
      </p:sp>
      <p:sp>
        <p:nvSpPr>
          <p:cNvPr id="10" name="Titel 9"/>
          <p:cNvSpPr>
            <a:spLocks noGrp="1"/>
          </p:cNvSpPr>
          <p:nvPr>
            <p:ph type="title" hasCustomPrompt="1"/>
          </p:nvPr>
        </p:nvSpPr>
        <p:spPr>
          <a:xfrm>
            <a:off x="1258888" y="1916832"/>
            <a:ext cx="7345560" cy="1824906"/>
          </a:xfrm>
        </p:spPr>
        <p:txBody>
          <a:bodyPr/>
          <a:lstStyle>
            <a:lvl1pPr>
              <a:defRPr sz="3200" b="1"/>
            </a:lvl1pPr>
          </a:lstStyle>
          <a:p>
            <a:r>
              <a:rPr lang="de-DE" dirty="0" smtClean="0"/>
              <a:t>Abschiedsformel eingeben</a:t>
            </a:r>
            <a:endParaRPr lang="de-DE" dirty="0"/>
          </a:p>
        </p:txBody>
      </p:sp>
      <p:pic>
        <p:nvPicPr>
          <p:cNvPr id="6349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83688" y="188640"/>
            <a:ext cx="3057252"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platzhalter 6"/>
          <p:cNvSpPr>
            <a:spLocks noGrp="1"/>
          </p:cNvSpPr>
          <p:nvPr>
            <p:ph type="body" sz="quarter" idx="10" hasCustomPrompt="1"/>
          </p:nvPr>
        </p:nvSpPr>
        <p:spPr>
          <a:xfrm>
            <a:off x="2195736" y="4221088"/>
            <a:ext cx="5112568" cy="1008112"/>
          </a:xfrm>
        </p:spPr>
        <p:txBody>
          <a:bodyPr/>
          <a:lstStyle>
            <a:lvl1pPr marL="0" indent="0" algn="ctr">
              <a:buFontTx/>
              <a:buNone/>
              <a:defRPr sz="2000" baseline="0"/>
            </a:lvl1pPr>
          </a:lstStyle>
          <a:p>
            <a:pPr lvl="0"/>
            <a:r>
              <a:rPr lang="de-DE" dirty="0" smtClean="0"/>
              <a:t>Name des Referenten/der Referentin Kontaktdaten des Referenten/der Referentin</a:t>
            </a:r>
          </a:p>
        </p:txBody>
      </p:sp>
    </p:spTree>
    <p:extLst>
      <p:ext uri="{BB962C8B-B14F-4D97-AF65-F5344CB8AC3E}">
        <p14:creationId xmlns:p14="http://schemas.microsoft.com/office/powerpoint/2010/main" val="23505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D48B7E6-29D0-4461-B6CA-28F73E0F6A3A}" type="slidenum">
              <a:rPr lang="de-DE"/>
              <a:pPr>
                <a:defRPr/>
              </a:pPr>
              <a:t>‹Nr.›</a:t>
            </a:fld>
            <a:endParaRPr lang="de-DE" dirty="0"/>
          </a:p>
        </p:txBody>
      </p:sp>
    </p:spTree>
    <p:extLst>
      <p:ext uri="{BB962C8B-B14F-4D97-AF65-F5344CB8AC3E}">
        <p14:creationId xmlns:p14="http://schemas.microsoft.com/office/powerpoint/2010/main" val="1519740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055F7AB-5EB5-457A-9649-B6548DEBE996}" type="slidenum">
              <a:rPr lang="de-DE"/>
              <a:pPr>
                <a:defRPr/>
              </a:pPr>
              <a:t>‹Nr.›</a:t>
            </a:fld>
            <a:endParaRPr lang="de-DE" dirty="0"/>
          </a:p>
        </p:txBody>
      </p:sp>
    </p:spTree>
    <p:extLst>
      <p:ext uri="{BB962C8B-B14F-4D97-AF65-F5344CB8AC3E}">
        <p14:creationId xmlns:p14="http://schemas.microsoft.com/office/powerpoint/2010/main" val="336051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Rechteck 3"/>
          <p:cNvSpPr/>
          <p:nvPr userDrawn="1"/>
        </p:nvSpPr>
        <p:spPr>
          <a:xfrm>
            <a:off x="0" y="252413"/>
            <a:ext cx="323850" cy="873125"/>
          </a:xfrm>
          <a:prstGeom prst="rect">
            <a:avLst/>
          </a:prstGeom>
          <a:solidFill>
            <a:srgbClr val="009647"/>
          </a:solidFill>
          <a:ln>
            <a:solidFill>
              <a:srgbClr val="009647"/>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de-DE" dirty="0"/>
          </a:p>
        </p:txBody>
      </p:sp>
      <p:sp>
        <p:nvSpPr>
          <p:cNvPr id="5" name="Rechteck 4"/>
          <p:cNvSpPr/>
          <p:nvPr userDrawn="1"/>
        </p:nvSpPr>
        <p:spPr>
          <a:xfrm>
            <a:off x="468313" y="260350"/>
            <a:ext cx="6623967" cy="865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4400" dirty="0">
              <a:solidFill>
                <a:schemeClr val="tx1"/>
              </a:solidFill>
            </a:endParaRPr>
          </a:p>
        </p:txBody>
      </p:sp>
      <p:sp>
        <p:nvSpPr>
          <p:cNvPr id="3" name="Inhaltsplatzhalter 2"/>
          <p:cNvSpPr>
            <a:spLocks noGrp="1"/>
          </p:cNvSpPr>
          <p:nvPr>
            <p:ph idx="1"/>
          </p:nvPr>
        </p:nvSpPr>
        <p:spPr>
          <a:xfrm>
            <a:off x="457200" y="1268760"/>
            <a:ext cx="8229600" cy="5184576"/>
          </a:xfrm>
        </p:spPr>
        <p:txBody>
          <a:bodyPr/>
          <a:lstStyle>
            <a:lvl1pPr>
              <a:defRPr sz="2800">
                <a:latin typeface="Arial" panose="020B0604020202020204" pitchFamily="34" charset="0"/>
                <a:cs typeface="Arial" panose="020B0604020202020204" pitchFamily="34" charset="0"/>
              </a:defRPr>
            </a:lvl1pPr>
            <a:lvl2pPr>
              <a:defRPr sz="26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dirty="0" smtClean="0"/>
              <a:t>Textmasterformate durch Klicken bearbeiten</a:t>
            </a:r>
          </a:p>
          <a:p>
            <a:pPr lvl="1"/>
            <a:r>
              <a:rPr lang="en-US" noProof="0" dirty="0" err="1" smtClean="0"/>
              <a:t>Zweite</a:t>
            </a:r>
            <a:r>
              <a:rPr lang="de-DE" dirty="0" smtClean="0"/>
              <a:t>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Titel 11"/>
          <p:cNvSpPr>
            <a:spLocks noGrp="1"/>
          </p:cNvSpPr>
          <p:nvPr>
            <p:ph type="title"/>
          </p:nvPr>
        </p:nvSpPr>
        <p:spPr>
          <a:xfrm>
            <a:off x="468313" y="260648"/>
            <a:ext cx="6623967" cy="864096"/>
          </a:xfrm>
        </p:spPr>
        <p:txBody>
          <a:bodyPr>
            <a:noAutofit/>
          </a:bodyPr>
          <a:lstStyle>
            <a:lvl1pPr algn="l">
              <a:defRPr sz="2800" b="1">
                <a:latin typeface="Arial" panose="020B0604020202020204" pitchFamily="34" charset="0"/>
                <a:cs typeface="Arial" panose="020B0604020202020204" pitchFamily="34" charset="0"/>
              </a:defRPr>
            </a:lvl1pPr>
          </a:lstStyle>
          <a:p>
            <a:r>
              <a:rPr lang="en-US" noProof="0" dirty="0" err="1" smtClean="0"/>
              <a:t>Titelmasterformat</a:t>
            </a:r>
            <a:r>
              <a:rPr lang="de-DE" dirty="0" smtClean="0"/>
              <a:t> durch Klicken bearbeiten</a:t>
            </a:r>
            <a:endParaRPr lang="de-DE" dirty="0"/>
          </a:p>
        </p:txBody>
      </p:sp>
      <p:pic>
        <p:nvPicPr>
          <p:cNvPr id="62468" name="Picture 4"/>
          <p:cNvPicPr>
            <a:picLocks noChangeAspect="1" noChangeArrowheads="1"/>
          </p:cNvPicPr>
          <p:nvPr userDrawn="1"/>
        </p:nvPicPr>
        <p:blipFill rotWithShape="1">
          <a:blip cstate="print">
            <a:extLst>
              <a:ext uri="{28A0092B-C50C-407E-A947-70E740481C1C}">
                <a14:useLocalDpi xmlns:a14="http://schemas.microsoft.com/office/drawing/2010/main" val="0"/>
              </a:ext>
            </a:extLst>
          </a:blip>
          <a:srcRect l="28605" t="40166" r="26819" b="37890"/>
          <a:stretch/>
        </p:blipFill>
        <p:spPr bwMode="auto">
          <a:xfrm>
            <a:off x="7170215" y="113349"/>
            <a:ext cx="1870936" cy="575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51321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F623FE7-A449-4EFB-BCD3-EFFA3D34D7E5}" type="slidenum">
              <a:rPr lang="de-DE"/>
              <a:pPr>
                <a:defRPr/>
              </a:pPr>
              <a:t>‹Nr.›</a:t>
            </a:fld>
            <a:endParaRPr lang="de-DE" dirty="0"/>
          </a:p>
        </p:txBody>
      </p:sp>
    </p:spTree>
    <p:extLst>
      <p:ext uri="{BB962C8B-B14F-4D97-AF65-F5344CB8AC3E}">
        <p14:creationId xmlns:p14="http://schemas.microsoft.com/office/powerpoint/2010/main" val="4160496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E92BB93-F98D-4189-9673-7F0CCE718ABF}" type="slidenum">
              <a:rPr lang="de-DE"/>
              <a:pPr>
                <a:defRPr/>
              </a:pPr>
              <a:t>‹Nr.›</a:t>
            </a:fld>
            <a:endParaRPr lang="de-DE" dirty="0"/>
          </a:p>
        </p:txBody>
      </p:sp>
    </p:spTree>
    <p:extLst>
      <p:ext uri="{BB962C8B-B14F-4D97-AF65-F5344CB8AC3E}">
        <p14:creationId xmlns:p14="http://schemas.microsoft.com/office/powerpoint/2010/main" val="12118963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2B3CF1DA-9F06-46F6-BBDF-FC69E13C9215}" type="slidenum">
              <a:rPr lang="de-DE"/>
              <a:pPr>
                <a:defRPr/>
              </a:pPr>
              <a:t>‹Nr.›</a:t>
            </a:fld>
            <a:endParaRPr lang="de-DE" dirty="0"/>
          </a:p>
        </p:txBody>
      </p:sp>
    </p:spTree>
    <p:extLst>
      <p:ext uri="{BB962C8B-B14F-4D97-AF65-F5344CB8AC3E}">
        <p14:creationId xmlns:p14="http://schemas.microsoft.com/office/powerpoint/2010/main" val="25034677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C341DCFB-C22E-4AF3-8CFB-552C8E2E6A16}" type="slidenum">
              <a:rPr lang="de-DE"/>
              <a:pPr>
                <a:defRPr/>
              </a:pPr>
              <a:t>‹Nr.›</a:t>
            </a:fld>
            <a:endParaRPr lang="de-DE" dirty="0"/>
          </a:p>
        </p:txBody>
      </p:sp>
    </p:spTree>
    <p:extLst>
      <p:ext uri="{BB962C8B-B14F-4D97-AF65-F5344CB8AC3E}">
        <p14:creationId xmlns:p14="http://schemas.microsoft.com/office/powerpoint/2010/main" val="2266662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94C8A101-4D5A-41C5-9781-2A6DBBBF65D2}" type="slidenum">
              <a:rPr lang="de-DE"/>
              <a:pPr>
                <a:defRPr/>
              </a:pPr>
              <a:t>‹Nr.›</a:t>
            </a:fld>
            <a:endParaRPr lang="de-DE" dirty="0"/>
          </a:p>
        </p:txBody>
      </p:sp>
    </p:spTree>
    <p:extLst>
      <p:ext uri="{BB962C8B-B14F-4D97-AF65-F5344CB8AC3E}">
        <p14:creationId xmlns:p14="http://schemas.microsoft.com/office/powerpoint/2010/main" val="23863809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ABBBE7A2-8597-4FB1-BA77-BD39A097951B}" type="slidenum">
              <a:rPr lang="de-DE"/>
              <a:pPr>
                <a:defRPr/>
              </a:pPr>
              <a:t>‹Nr.›</a:t>
            </a:fld>
            <a:endParaRPr lang="de-DE" dirty="0"/>
          </a:p>
        </p:txBody>
      </p:sp>
    </p:spTree>
    <p:extLst>
      <p:ext uri="{BB962C8B-B14F-4D97-AF65-F5344CB8AC3E}">
        <p14:creationId xmlns:p14="http://schemas.microsoft.com/office/powerpoint/2010/main" val="8742711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A770C14D-5E53-42B3-B2B2-C0E3680C43E0}" type="slidenum">
              <a:rPr lang="de-DE"/>
              <a:pPr>
                <a:defRPr/>
              </a:pPr>
              <a:t>‹Nr.›</a:t>
            </a:fld>
            <a:endParaRPr lang="de-DE" dirty="0"/>
          </a:p>
        </p:txBody>
      </p:sp>
    </p:spTree>
    <p:extLst>
      <p:ext uri="{BB962C8B-B14F-4D97-AF65-F5344CB8AC3E}">
        <p14:creationId xmlns:p14="http://schemas.microsoft.com/office/powerpoint/2010/main" val="396874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07EAE08-C6EE-449D-AD3E-881FC9EE0596}" type="slidenum">
              <a:rPr lang="de-DE"/>
              <a:pPr>
                <a:defRPr/>
              </a:pPr>
              <a:t>‹Nr.›</a:t>
            </a:fld>
            <a:endParaRPr lang="de-DE" dirty="0"/>
          </a:p>
        </p:txBody>
      </p:sp>
    </p:spTree>
    <p:extLst>
      <p:ext uri="{BB962C8B-B14F-4D97-AF65-F5344CB8AC3E}">
        <p14:creationId xmlns:p14="http://schemas.microsoft.com/office/powerpoint/2010/main" val="26510297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A385C4D-C557-4B0F-BE52-1A9CAE142E69}" type="slidenum">
              <a:rPr lang="de-DE"/>
              <a:pPr>
                <a:defRPr/>
              </a:pPr>
              <a:t>‹Nr.›</a:t>
            </a:fld>
            <a:endParaRPr lang="de-DE" dirty="0"/>
          </a:p>
        </p:txBody>
      </p:sp>
    </p:spTree>
    <p:extLst>
      <p:ext uri="{BB962C8B-B14F-4D97-AF65-F5344CB8AC3E}">
        <p14:creationId xmlns:p14="http://schemas.microsoft.com/office/powerpoint/2010/main" val="23182770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2" name="Rechteck 1"/>
          <p:cNvSpPr>
            <a:spLocks noChangeAspect="1"/>
          </p:cNvSpPr>
          <p:nvPr userDrawn="1"/>
        </p:nvSpPr>
        <p:spPr>
          <a:xfrm>
            <a:off x="468313" y="1916113"/>
            <a:ext cx="495300" cy="1825625"/>
          </a:xfrm>
          <a:prstGeom prst="rect">
            <a:avLst/>
          </a:prstGeom>
          <a:solidFill>
            <a:srgbClr val="009647"/>
          </a:solidFill>
          <a:ln>
            <a:solidFill>
              <a:srgbClr val="009647"/>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de-DE" dirty="0">
              <a:solidFill>
                <a:srgbClr val="00B050"/>
              </a:solidFill>
            </a:endParaRPr>
          </a:p>
        </p:txBody>
      </p:sp>
      <p:sp>
        <p:nvSpPr>
          <p:cNvPr id="3" name="Rechteck 2"/>
          <p:cNvSpPr>
            <a:spLocks noChangeAspect="1"/>
          </p:cNvSpPr>
          <p:nvPr userDrawn="1"/>
        </p:nvSpPr>
        <p:spPr>
          <a:xfrm>
            <a:off x="1115616" y="1916113"/>
            <a:ext cx="7704856" cy="1846262"/>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3200" dirty="0">
              <a:solidFill>
                <a:prstClr val="black"/>
              </a:solidFill>
            </a:endParaRPr>
          </a:p>
        </p:txBody>
      </p:sp>
      <p:pic>
        <p:nvPicPr>
          <p:cNvPr id="61443"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8571" t="40185" r="26761" b="37885"/>
          <a:stretch/>
        </p:blipFill>
        <p:spPr bwMode="auto">
          <a:xfrm>
            <a:off x="5481811" y="116632"/>
            <a:ext cx="3520041"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platzhalter 6"/>
          <p:cNvSpPr>
            <a:spLocks noGrp="1"/>
          </p:cNvSpPr>
          <p:nvPr>
            <p:ph type="body" sz="quarter" idx="11" hasCustomPrompt="1"/>
          </p:nvPr>
        </p:nvSpPr>
        <p:spPr>
          <a:xfrm>
            <a:off x="1115616" y="1916113"/>
            <a:ext cx="7704856" cy="1152847"/>
          </a:xfrm>
        </p:spPr>
        <p:txBody>
          <a:bodyPr/>
          <a:lstStyle>
            <a:lvl1pPr marL="0" indent="0" algn="ctr">
              <a:buNone/>
              <a:defRPr sz="3600" b="1" baseline="0"/>
            </a:lvl1pPr>
          </a:lstStyle>
          <a:p>
            <a:pPr lvl="0"/>
            <a:r>
              <a:rPr lang="de-DE" dirty="0" smtClean="0"/>
              <a:t>Titel des Vortrags</a:t>
            </a:r>
          </a:p>
          <a:p>
            <a:pPr lvl="0"/>
            <a:endParaRPr lang="de-DE" dirty="0" smtClean="0"/>
          </a:p>
          <a:p>
            <a:pPr lvl="0"/>
            <a:endParaRPr lang="de-DE" dirty="0" smtClean="0"/>
          </a:p>
        </p:txBody>
      </p:sp>
      <p:sp>
        <p:nvSpPr>
          <p:cNvPr id="9" name="Textplatzhalter 8"/>
          <p:cNvSpPr>
            <a:spLocks noGrp="1"/>
          </p:cNvSpPr>
          <p:nvPr>
            <p:ph type="body" sz="quarter" idx="12" hasCustomPrompt="1"/>
          </p:nvPr>
        </p:nvSpPr>
        <p:spPr>
          <a:xfrm>
            <a:off x="1331913" y="3140968"/>
            <a:ext cx="7272337" cy="600770"/>
          </a:xfrm>
        </p:spPr>
        <p:txBody>
          <a:bodyPr/>
          <a:lstStyle>
            <a:lvl1pPr marL="0" marR="0" indent="0" algn="ctr" defTabSz="914400" rtl="0" eaLnBrk="0" fontAlgn="base" latinLnBrk="0" hangingPunct="0">
              <a:lnSpc>
                <a:spcPct val="100000"/>
              </a:lnSpc>
              <a:spcBef>
                <a:spcPts val="0"/>
              </a:spcBef>
              <a:spcAft>
                <a:spcPct val="0"/>
              </a:spcAft>
              <a:buClrTx/>
              <a:buSzTx/>
              <a:buFontTx/>
              <a:buNone/>
              <a:tabLst/>
              <a:defRPr sz="1800" baseline="0"/>
            </a:lvl1pPr>
            <a:lvl2pPr marL="457200" indent="0">
              <a:buNone/>
              <a:defRPr/>
            </a:lvl2pPr>
          </a:lstStyle>
          <a:p>
            <a:pPr lvl="0"/>
            <a:r>
              <a:rPr lang="de-DE" dirty="0" smtClean="0"/>
              <a:t>Name des Referenten/der Referentin                                                            Name der Organisation des Referenten/der Referentin</a:t>
            </a:r>
          </a:p>
          <a:p>
            <a:pPr lvl="0"/>
            <a:endParaRPr lang="de-DE" dirty="0" smtClean="0"/>
          </a:p>
        </p:txBody>
      </p:sp>
      <p:sp>
        <p:nvSpPr>
          <p:cNvPr id="11" name="Textplatzhalter 10"/>
          <p:cNvSpPr>
            <a:spLocks noGrp="1"/>
          </p:cNvSpPr>
          <p:nvPr>
            <p:ph type="body" sz="quarter" idx="13" hasCustomPrompt="1"/>
          </p:nvPr>
        </p:nvSpPr>
        <p:spPr>
          <a:xfrm>
            <a:off x="2375656" y="5517232"/>
            <a:ext cx="5184775" cy="792163"/>
          </a:xfrm>
        </p:spPr>
        <p:txBody>
          <a:bodyPr/>
          <a:lstStyle>
            <a:lvl1pPr marL="0" indent="0" algn="ctr">
              <a:spcBef>
                <a:spcPts val="0"/>
              </a:spcBef>
              <a:buFontTx/>
              <a:buNone/>
              <a:defRPr sz="1800" i="1" baseline="0"/>
            </a:lvl1pPr>
          </a:lstStyle>
          <a:p>
            <a:pPr lvl="0"/>
            <a:r>
              <a:rPr lang="de-DE" dirty="0" smtClean="0"/>
              <a:t>Name der Veranstaltung                                                 Ort und Datum</a:t>
            </a:r>
          </a:p>
        </p:txBody>
      </p:sp>
    </p:spTree>
    <p:extLst>
      <p:ext uri="{BB962C8B-B14F-4D97-AF65-F5344CB8AC3E}">
        <p14:creationId xmlns:p14="http://schemas.microsoft.com/office/powerpoint/2010/main" val="294742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trenner">
    <p:spTree>
      <p:nvGrpSpPr>
        <p:cNvPr id="1" name=""/>
        <p:cNvGrpSpPr/>
        <p:nvPr/>
      </p:nvGrpSpPr>
      <p:grpSpPr>
        <a:xfrm>
          <a:off x="0" y="0"/>
          <a:ext cx="0" cy="0"/>
          <a:chOff x="0" y="0"/>
          <a:chExt cx="0" cy="0"/>
        </a:xfrm>
      </p:grpSpPr>
      <p:sp>
        <p:nvSpPr>
          <p:cNvPr id="3" name="Rechteck 2"/>
          <p:cNvSpPr>
            <a:spLocks noChangeAspect="1"/>
          </p:cNvSpPr>
          <p:nvPr userDrawn="1"/>
        </p:nvSpPr>
        <p:spPr>
          <a:xfrm>
            <a:off x="468313" y="1916113"/>
            <a:ext cx="495300" cy="1825625"/>
          </a:xfrm>
          <a:prstGeom prst="rect">
            <a:avLst/>
          </a:prstGeom>
          <a:solidFill>
            <a:srgbClr val="009647"/>
          </a:solidFill>
          <a:ln>
            <a:solidFill>
              <a:srgbClr val="009647"/>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de-DE" dirty="0"/>
          </a:p>
        </p:txBody>
      </p:sp>
      <p:sp>
        <p:nvSpPr>
          <p:cNvPr id="4" name="Rechteck 3"/>
          <p:cNvSpPr>
            <a:spLocks noChangeAspect="1"/>
          </p:cNvSpPr>
          <p:nvPr userDrawn="1"/>
        </p:nvSpPr>
        <p:spPr>
          <a:xfrm>
            <a:off x="1258888" y="1916113"/>
            <a:ext cx="7345362" cy="1846262"/>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3800" dirty="0">
              <a:solidFill>
                <a:schemeClr val="tx1"/>
              </a:solidFill>
            </a:endParaRPr>
          </a:p>
        </p:txBody>
      </p:sp>
      <p:sp>
        <p:nvSpPr>
          <p:cNvPr id="5" name="Textfeld 4"/>
          <p:cNvSpPr txBox="1">
            <a:spLocks noChangeArrowheads="1"/>
          </p:cNvSpPr>
          <p:nvPr userDrawn="1"/>
        </p:nvSpPr>
        <p:spPr bwMode="auto">
          <a:xfrm>
            <a:off x="4551866" y="4005064"/>
            <a:ext cx="18473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150000"/>
              </a:lnSpc>
              <a:defRPr/>
            </a:pPr>
            <a:endParaRPr lang="de-DE" altLang="de-DE" dirty="0" smtClean="0">
              <a:latin typeface="Arial" charset="0"/>
            </a:endParaRPr>
          </a:p>
          <a:p>
            <a:pPr algn="ctr">
              <a:lnSpc>
                <a:spcPct val="150000"/>
              </a:lnSpc>
              <a:defRPr/>
            </a:pPr>
            <a:endParaRPr lang="de-DE" altLang="de-DE" dirty="0" smtClean="0">
              <a:latin typeface="Arial" charset="0"/>
            </a:endParaRPr>
          </a:p>
        </p:txBody>
      </p:sp>
      <p:sp>
        <p:nvSpPr>
          <p:cNvPr id="10" name="Titel 9"/>
          <p:cNvSpPr>
            <a:spLocks noGrp="1"/>
          </p:cNvSpPr>
          <p:nvPr>
            <p:ph type="title" hasCustomPrompt="1"/>
          </p:nvPr>
        </p:nvSpPr>
        <p:spPr>
          <a:xfrm>
            <a:off x="1258888" y="1916832"/>
            <a:ext cx="7345560" cy="1824906"/>
          </a:xfrm>
        </p:spPr>
        <p:txBody>
          <a:bodyPr/>
          <a:lstStyle>
            <a:lvl1pPr>
              <a:defRPr sz="3200" b="1"/>
            </a:lvl1pPr>
          </a:lstStyle>
          <a:p>
            <a:r>
              <a:rPr lang="de-DE" dirty="0" smtClean="0"/>
              <a:t>Abschiedsformel eingeben</a:t>
            </a:r>
            <a:endParaRPr lang="de-DE" dirty="0"/>
          </a:p>
        </p:txBody>
      </p:sp>
      <p:pic>
        <p:nvPicPr>
          <p:cNvPr id="6349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83688" y="188640"/>
            <a:ext cx="3057252"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platzhalter 6"/>
          <p:cNvSpPr>
            <a:spLocks noGrp="1"/>
          </p:cNvSpPr>
          <p:nvPr>
            <p:ph type="body" sz="quarter" idx="10" hasCustomPrompt="1"/>
          </p:nvPr>
        </p:nvSpPr>
        <p:spPr>
          <a:xfrm>
            <a:off x="2195736" y="4221088"/>
            <a:ext cx="5112568" cy="1008112"/>
          </a:xfrm>
        </p:spPr>
        <p:txBody>
          <a:bodyPr/>
          <a:lstStyle>
            <a:lvl1pPr marL="0" indent="0" algn="ctr">
              <a:buFontTx/>
              <a:buNone/>
              <a:defRPr sz="2000" baseline="0"/>
            </a:lvl1pPr>
          </a:lstStyle>
          <a:p>
            <a:pPr lvl="0"/>
            <a:r>
              <a:rPr lang="de-DE" dirty="0" smtClean="0"/>
              <a:t>Name des Referenten/der Referentin Kontaktdaten des Referenten/der Referentin</a:t>
            </a:r>
          </a:p>
        </p:txBody>
      </p:sp>
    </p:spTree>
    <p:extLst>
      <p:ext uri="{BB962C8B-B14F-4D97-AF65-F5344CB8AC3E}">
        <p14:creationId xmlns:p14="http://schemas.microsoft.com/office/powerpoint/2010/main" val="4453967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Rechteck 3"/>
          <p:cNvSpPr/>
          <p:nvPr userDrawn="1"/>
        </p:nvSpPr>
        <p:spPr>
          <a:xfrm>
            <a:off x="0" y="252413"/>
            <a:ext cx="323850" cy="873125"/>
          </a:xfrm>
          <a:prstGeom prst="rect">
            <a:avLst/>
          </a:prstGeom>
          <a:solidFill>
            <a:srgbClr val="009647"/>
          </a:solidFill>
          <a:ln>
            <a:solidFill>
              <a:srgbClr val="009647"/>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de-DE" dirty="0">
              <a:solidFill>
                <a:prstClr val="white"/>
              </a:solidFill>
            </a:endParaRPr>
          </a:p>
        </p:txBody>
      </p:sp>
      <p:sp>
        <p:nvSpPr>
          <p:cNvPr id="5" name="Rechteck 4"/>
          <p:cNvSpPr/>
          <p:nvPr userDrawn="1"/>
        </p:nvSpPr>
        <p:spPr>
          <a:xfrm>
            <a:off x="468313" y="260350"/>
            <a:ext cx="6623967" cy="865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4400" dirty="0">
              <a:solidFill>
                <a:prstClr val="black"/>
              </a:solidFill>
            </a:endParaRPr>
          </a:p>
        </p:txBody>
      </p:sp>
      <p:sp>
        <p:nvSpPr>
          <p:cNvPr id="3" name="Inhaltsplatzhalter 2"/>
          <p:cNvSpPr>
            <a:spLocks noGrp="1"/>
          </p:cNvSpPr>
          <p:nvPr>
            <p:ph idx="1"/>
          </p:nvPr>
        </p:nvSpPr>
        <p:spPr>
          <a:xfrm>
            <a:off x="457200" y="1268760"/>
            <a:ext cx="8229600" cy="5184576"/>
          </a:xfrm>
        </p:spPr>
        <p:txBody>
          <a:bodyPr/>
          <a:lstStyle>
            <a:lvl1pPr>
              <a:defRPr sz="2800">
                <a:latin typeface="Arial" panose="020B0604020202020204" pitchFamily="34" charset="0"/>
                <a:cs typeface="Arial" panose="020B0604020202020204" pitchFamily="34" charset="0"/>
              </a:defRPr>
            </a:lvl1pPr>
            <a:lvl2pPr>
              <a:defRPr sz="26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dirty="0" smtClean="0"/>
              <a:t>Textmasterformate durch Klicken bearbeiten</a:t>
            </a:r>
          </a:p>
          <a:p>
            <a:pPr lvl="1"/>
            <a:r>
              <a:rPr lang="en-US" noProof="0" dirty="0" err="1" smtClean="0"/>
              <a:t>Zweite</a:t>
            </a:r>
            <a:r>
              <a:rPr lang="de-DE" dirty="0" smtClean="0"/>
              <a:t>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Titel 11"/>
          <p:cNvSpPr>
            <a:spLocks noGrp="1"/>
          </p:cNvSpPr>
          <p:nvPr>
            <p:ph type="title"/>
          </p:nvPr>
        </p:nvSpPr>
        <p:spPr>
          <a:xfrm>
            <a:off x="468313" y="260648"/>
            <a:ext cx="6623967" cy="864096"/>
          </a:xfrm>
        </p:spPr>
        <p:txBody>
          <a:bodyPr>
            <a:noAutofit/>
          </a:bodyPr>
          <a:lstStyle>
            <a:lvl1pPr algn="l">
              <a:defRPr sz="2800" b="1">
                <a:latin typeface="Arial" panose="020B0604020202020204" pitchFamily="34" charset="0"/>
                <a:cs typeface="Arial" panose="020B0604020202020204" pitchFamily="34" charset="0"/>
              </a:defRPr>
            </a:lvl1pPr>
          </a:lstStyle>
          <a:p>
            <a:r>
              <a:rPr lang="en-US" noProof="0" dirty="0" err="1" smtClean="0"/>
              <a:t>Titelmasterformat</a:t>
            </a:r>
            <a:r>
              <a:rPr lang="de-DE" dirty="0" smtClean="0"/>
              <a:t> durch Klicken bearbeiten</a:t>
            </a:r>
            <a:endParaRPr lang="de-DE" dirty="0"/>
          </a:p>
        </p:txBody>
      </p:sp>
      <p:pic>
        <p:nvPicPr>
          <p:cNvPr id="2" name="Grafik 1"/>
          <p:cNvPicPr>
            <a:picLocks noChangeAspect="1"/>
          </p:cNvPicPr>
          <p:nvPr userDrawn="1"/>
        </p:nvPicPr>
        <p:blipFill>
          <a:blip r:embed="rId2"/>
          <a:stretch>
            <a:fillRect/>
          </a:stretch>
        </p:blipFill>
        <p:spPr>
          <a:xfrm>
            <a:off x="7092280" y="242103"/>
            <a:ext cx="1871634" cy="573074"/>
          </a:xfrm>
          <a:prstGeom prst="rect">
            <a:avLst/>
          </a:prstGeom>
        </p:spPr>
      </p:pic>
    </p:spTree>
    <p:extLst>
      <p:ext uri="{BB962C8B-B14F-4D97-AF65-F5344CB8AC3E}">
        <p14:creationId xmlns:p14="http://schemas.microsoft.com/office/powerpoint/2010/main" val="8048286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bschnittstrenner">
    <p:spTree>
      <p:nvGrpSpPr>
        <p:cNvPr id="1" name=""/>
        <p:cNvGrpSpPr/>
        <p:nvPr/>
      </p:nvGrpSpPr>
      <p:grpSpPr>
        <a:xfrm>
          <a:off x="0" y="0"/>
          <a:ext cx="0" cy="0"/>
          <a:chOff x="0" y="0"/>
          <a:chExt cx="0" cy="0"/>
        </a:xfrm>
      </p:grpSpPr>
      <p:sp>
        <p:nvSpPr>
          <p:cNvPr id="3" name="Rechteck 2"/>
          <p:cNvSpPr>
            <a:spLocks noChangeAspect="1"/>
          </p:cNvSpPr>
          <p:nvPr userDrawn="1"/>
        </p:nvSpPr>
        <p:spPr>
          <a:xfrm>
            <a:off x="468313" y="1916113"/>
            <a:ext cx="495300" cy="1825625"/>
          </a:xfrm>
          <a:prstGeom prst="rect">
            <a:avLst/>
          </a:prstGeom>
          <a:solidFill>
            <a:srgbClr val="009647"/>
          </a:solidFill>
          <a:ln>
            <a:solidFill>
              <a:srgbClr val="009647"/>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de-DE" dirty="0">
              <a:solidFill>
                <a:prstClr val="white"/>
              </a:solidFill>
            </a:endParaRPr>
          </a:p>
        </p:txBody>
      </p:sp>
      <p:sp>
        <p:nvSpPr>
          <p:cNvPr id="4" name="Rechteck 3"/>
          <p:cNvSpPr>
            <a:spLocks noChangeAspect="1"/>
          </p:cNvSpPr>
          <p:nvPr userDrawn="1"/>
        </p:nvSpPr>
        <p:spPr>
          <a:xfrm>
            <a:off x="1258888" y="1916113"/>
            <a:ext cx="7345362" cy="1846262"/>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3800" dirty="0">
              <a:solidFill>
                <a:prstClr val="black"/>
              </a:solidFill>
            </a:endParaRPr>
          </a:p>
        </p:txBody>
      </p:sp>
      <p:sp>
        <p:nvSpPr>
          <p:cNvPr id="5" name="Textfeld 4"/>
          <p:cNvSpPr txBox="1">
            <a:spLocks noChangeArrowheads="1"/>
          </p:cNvSpPr>
          <p:nvPr userDrawn="1"/>
        </p:nvSpPr>
        <p:spPr bwMode="auto">
          <a:xfrm>
            <a:off x="4551866" y="4005064"/>
            <a:ext cx="18473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150000"/>
              </a:lnSpc>
              <a:defRPr/>
            </a:pPr>
            <a:endParaRPr lang="de-DE" altLang="de-DE" dirty="0" smtClean="0">
              <a:solidFill>
                <a:prstClr val="black"/>
              </a:solidFill>
              <a:latin typeface="Arial" charset="0"/>
            </a:endParaRPr>
          </a:p>
          <a:p>
            <a:pPr algn="ctr">
              <a:lnSpc>
                <a:spcPct val="150000"/>
              </a:lnSpc>
              <a:defRPr/>
            </a:pPr>
            <a:endParaRPr lang="de-DE" altLang="de-DE" dirty="0" smtClean="0">
              <a:solidFill>
                <a:prstClr val="black"/>
              </a:solidFill>
              <a:latin typeface="Arial" charset="0"/>
            </a:endParaRPr>
          </a:p>
        </p:txBody>
      </p:sp>
      <p:sp>
        <p:nvSpPr>
          <p:cNvPr id="10" name="Titel 9"/>
          <p:cNvSpPr>
            <a:spLocks noGrp="1"/>
          </p:cNvSpPr>
          <p:nvPr>
            <p:ph type="title" hasCustomPrompt="1"/>
          </p:nvPr>
        </p:nvSpPr>
        <p:spPr>
          <a:xfrm>
            <a:off x="1258888" y="1916832"/>
            <a:ext cx="7345560" cy="1824906"/>
          </a:xfrm>
        </p:spPr>
        <p:txBody>
          <a:bodyPr/>
          <a:lstStyle>
            <a:lvl1pPr>
              <a:defRPr sz="3200" b="1"/>
            </a:lvl1pPr>
          </a:lstStyle>
          <a:p>
            <a:r>
              <a:rPr lang="de-DE" dirty="0" smtClean="0"/>
              <a:t>Abschiedsformel eingeben</a:t>
            </a:r>
            <a:endParaRPr lang="de-DE" dirty="0"/>
          </a:p>
        </p:txBody>
      </p:sp>
      <p:pic>
        <p:nvPicPr>
          <p:cNvPr id="6349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83688" y="188640"/>
            <a:ext cx="3057252"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platzhalter 6"/>
          <p:cNvSpPr>
            <a:spLocks noGrp="1"/>
          </p:cNvSpPr>
          <p:nvPr>
            <p:ph type="body" sz="quarter" idx="10" hasCustomPrompt="1"/>
          </p:nvPr>
        </p:nvSpPr>
        <p:spPr>
          <a:xfrm>
            <a:off x="2195736" y="4221088"/>
            <a:ext cx="5112568" cy="1008112"/>
          </a:xfrm>
        </p:spPr>
        <p:txBody>
          <a:bodyPr/>
          <a:lstStyle>
            <a:lvl1pPr marL="0" indent="0" algn="ctr">
              <a:buFontTx/>
              <a:buNone/>
              <a:defRPr sz="2000" baseline="0"/>
            </a:lvl1pPr>
          </a:lstStyle>
          <a:p>
            <a:pPr lvl="0"/>
            <a:r>
              <a:rPr lang="de-DE" dirty="0" smtClean="0"/>
              <a:t>Name des Referenten/der Referentin Kontaktdaten des Referenten/der Referentin</a:t>
            </a:r>
          </a:p>
        </p:txBody>
      </p:sp>
    </p:spTree>
    <p:extLst>
      <p:ext uri="{BB962C8B-B14F-4D97-AF65-F5344CB8AC3E}">
        <p14:creationId xmlns:p14="http://schemas.microsoft.com/office/powerpoint/2010/main" val="25307048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0D48B7E6-29D0-4461-B6CA-28F73E0F6A3A}"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1668597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F055F7AB-5EB5-457A-9649-B6548DEBE996}"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31667631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5F623FE7-A449-4EFB-BCD3-EFFA3D34D7E5}"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25325334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7" name="Foliennummernplatzhalter 5"/>
          <p:cNvSpPr>
            <a:spLocks noGrp="1"/>
          </p:cNvSpPr>
          <p:nvPr>
            <p:ph type="sldNum" sz="quarter" idx="12"/>
          </p:nvPr>
        </p:nvSpPr>
        <p:spPr/>
        <p:txBody>
          <a:bodyPr/>
          <a:lstStyle>
            <a:lvl1pPr>
              <a:defRPr/>
            </a:lvl1pPr>
          </a:lstStyle>
          <a:p>
            <a:pPr>
              <a:defRPr/>
            </a:pPr>
            <a:fld id="{DE92BB93-F98D-4189-9673-7F0CCE718ABF}"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17688416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8"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9" name="Foliennummernplatzhalter 5"/>
          <p:cNvSpPr>
            <a:spLocks noGrp="1"/>
          </p:cNvSpPr>
          <p:nvPr>
            <p:ph type="sldNum" sz="quarter" idx="12"/>
          </p:nvPr>
        </p:nvSpPr>
        <p:spPr/>
        <p:txBody>
          <a:bodyPr/>
          <a:lstStyle>
            <a:lvl1pPr>
              <a:defRPr/>
            </a:lvl1pPr>
          </a:lstStyle>
          <a:p>
            <a:pPr>
              <a:defRPr/>
            </a:pPr>
            <a:fld id="{2B3CF1DA-9F06-46F6-BBDF-FC69E13C9215}"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12823791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4"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2"/>
          </p:nvPr>
        </p:nvSpPr>
        <p:spPr/>
        <p:txBody>
          <a:bodyPr/>
          <a:lstStyle>
            <a:lvl1pPr>
              <a:defRPr/>
            </a:lvl1pPr>
          </a:lstStyle>
          <a:p>
            <a:pPr>
              <a:defRPr/>
            </a:pPr>
            <a:fld id="{C341DCFB-C22E-4AF3-8CFB-552C8E2E6A16}"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23694992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3"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4" name="Foliennummernplatzhalter 5"/>
          <p:cNvSpPr>
            <a:spLocks noGrp="1"/>
          </p:cNvSpPr>
          <p:nvPr>
            <p:ph type="sldNum" sz="quarter" idx="12"/>
          </p:nvPr>
        </p:nvSpPr>
        <p:spPr/>
        <p:txBody>
          <a:bodyPr/>
          <a:lstStyle>
            <a:lvl1pPr>
              <a:defRPr/>
            </a:lvl1pPr>
          </a:lstStyle>
          <a:p>
            <a:pPr>
              <a:defRPr/>
            </a:pPr>
            <a:fld id="{94C8A101-4D5A-41C5-9781-2A6DBBBF65D2}"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14416808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7" name="Foliennummernplatzhalter 5"/>
          <p:cNvSpPr>
            <a:spLocks noGrp="1"/>
          </p:cNvSpPr>
          <p:nvPr>
            <p:ph type="sldNum" sz="quarter" idx="12"/>
          </p:nvPr>
        </p:nvSpPr>
        <p:spPr/>
        <p:txBody>
          <a:bodyPr/>
          <a:lstStyle>
            <a:lvl1pPr>
              <a:defRPr/>
            </a:lvl1pPr>
          </a:lstStyle>
          <a:p>
            <a:pPr>
              <a:defRPr/>
            </a:pPr>
            <a:fld id="{ABBBE7A2-8597-4FB1-BA77-BD39A097951B}"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255890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D48B7E6-29D0-4461-B6CA-28F73E0F6A3A}" type="slidenum">
              <a:rPr lang="de-DE"/>
              <a:pPr>
                <a:defRPr/>
              </a:pPr>
              <a:t>‹Nr.›</a:t>
            </a:fld>
            <a:endParaRPr lang="de-DE" dirty="0"/>
          </a:p>
        </p:txBody>
      </p:sp>
    </p:spTree>
    <p:extLst>
      <p:ext uri="{BB962C8B-B14F-4D97-AF65-F5344CB8AC3E}">
        <p14:creationId xmlns:p14="http://schemas.microsoft.com/office/powerpoint/2010/main" val="41444522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7" name="Foliennummernplatzhalter 5"/>
          <p:cNvSpPr>
            <a:spLocks noGrp="1"/>
          </p:cNvSpPr>
          <p:nvPr>
            <p:ph type="sldNum" sz="quarter" idx="12"/>
          </p:nvPr>
        </p:nvSpPr>
        <p:spPr/>
        <p:txBody>
          <a:bodyPr/>
          <a:lstStyle>
            <a:lvl1pPr>
              <a:defRPr/>
            </a:lvl1pPr>
          </a:lstStyle>
          <a:p>
            <a:pPr>
              <a:defRPr/>
            </a:pPr>
            <a:fld id="{A770C14D-5E53-42B3-B2B2-C0E3680C43E0}"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2997489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A07EAE08-C6EE-449D-AD3E-881FC9EE0596}"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908870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FA385C4D-C557-4B0F-BE52-1A9CAE142E69}"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324275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055F7AB-5EB5-457A-9649-B6548DEBE996}" type="slidenum">
              <a:rPr lang="de-DE"/>
              <a:pPr>
                <a:defRPr/>
              </a:pPr>
              <a:t>‹Nr.›</a:t>
            </a:fld>
            <a:endParaRPr lang="de-DE" dirty="0"/>
          </a:p>
        </p:txBody>
      </p:sp>
    </p:spTree>
    <p:extLst>
      <p:ext uri="{BB962C8B-B14F-4D97-AF65-F5344CB8AC3E}">
        <p14:creationId xmlns:p14="http://schemas.microsoft.com/office/powerpoint/2010/main" val="423569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F623FE7-A449-4EFB-BCD3-EFFA3D34D7E5}" type="slidenum">
              <a:rPr lang="de-DE"/>
              <a:pPr>
                <a:defRPr/>
              </a:pPr>
              <a:t>‹Nr.›</a:t>
            </a:fld>
            <a:endParaRPr lang="de-DE" dirty="0"/>
          </a:p>
        </p:txBody>
      </p:sp>
    </p:spTree>
    <p:extLst>
      <p:ext uri="{BB962C8B-B14F-4D97-AF65-F5344CB8AC3E}">
        <p14:creationId xmlns:p14="http://schemas.microsoft.com/office/powerpoint/2010/main" val="245564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E92BB93-F98D-4189-9673-7F0CCE718ABF}" type="slidenum">
              <a:rPr lang="de-DE"/>
              <a:pPr>
                <a:defRPr/>
              </a:pPr>
              <a:t>‹Nr.›</a:t>
            </a:fld>
            <a:endParaRPr lang="de-DE" dirty="0"/>
          </a:p>
        </p:txBody>
      </p:sp>
    </p:spTree>
    <p:extLst>
      <p:ext uri="{BB962C8B-B14F-4D97-AF65-F5344CB8AC3E}">
        <p14:creationId xmlns:p14="http://schemas.microsoft.com/office/powerpoint/2010/main" val="378970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2B3CF1DA-9F06-46F6-BBDF-FC69E13C9215}" type="slidenum">
              <a:rPr lang="de-DE"/>
              <a:pPr>
                <a:defRPr/>
              </a:pPr>
              <a:t>‹Nr.›</a:t>
            </a:fld>
            <a:endParaRPr lang="de-DE" dirty="0"/>
          </a:p>
        </p:txBody>
      </p:sp>
    </p:spTree>
    <p:extLst>
      <p:ext uri="{BB962C8B-B14F-4D97-AF65-F5344CB8AC3E}">
        <p14:creationId xmlns:p14="http://schemas.microsoft.com/office/powerpoint/2010/main" val="234230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C341DCFB-C22E-4AF3-8CFB-552C8E2E6A16}" type="slidenum">
              <a:rPr lang="de-DE"/>
              <a:pPr>
                <a:defRPr/>
              </a:pPr>
              <a:t>‹Nr.›</a:t>
            </a:fld>
            <a:endParaRPr lang="de-DE" dirty="0"/>
          </a:p>
        </p:txBody>
      </p:sp>
    </p:spTree>
    <p:extLst>
      <p:ext uri="{BB962C8B-B14F-4D97-AF65-F5344CB8AC3E}">
        <p14:creationId xmlns:p14="http://schemas.microsoft.com/office/powerpoint/2010/main" val="2783796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D1F916-250D-4EF1-B227-2E13EC3D66BD}"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D1F916-250D-4EF1-B227-2E13EC3D66BD}" type="slidenum">
              <a:rPr lang="de-DE"/>
              <a:pPr>
                <a:defRPr/>
              </a:pPr>
              <a:t>‹Nr.›</a:t>
            </a:fld>
            <a:endParaRPr lang="de-DE" dirty="0"/>
          </a:p>
        </p:txBody>
      </p:sp>
    </p:spTree>
    <p:extLst>
      <p:ext uri="{BB962C8B-B14F-4D97-AF65-F5344CB8AC3E}">
        <p14:creationId xmlns:p14="http://schemas.microsoft.com/office/powerpoint/2010/main" val="138101294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D1F916-250D-4EF1-B227-2E13EC3D66BD}"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49947603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6.xml"/></Relationships>
</file>

<file path=ppt/slides/_rels/slide73.xml.rels><?xml version="1.0" encoding="UTF-8" standalone="yes"?>
<Relationships xmlns="http://schemas.openxmlformats.org/package/2006/relationships"><Relationship Id="rId3" Type="http://schemas.openxmlformats.org/officeDocument/2006/relationships/hyperlink" Target="http://dipbt.bundestag.de/extrakt/ba/WP19/2517/251767.html" TargetMode="External"/><Relationship Id="rId2" Type="http://schemas.openxmlformats.org/officeDocument/2006/relationships/notesSlide" Target="../notesSlides/notesSlide73.xml"/><Relationship Id="rId1" Type="http://schemas.openxmlformats.org/officeDocument/2006/relationships/slideLayout" Target="../slideLayouts/slideLayout3.xml"/><Relationship Id="rId4" Type="http://schemas.openxmlformats.org/officeDocument/2006/relationships/hyperlink" Target="http://dipbt.bundestag.de/extrakt/ba/WP19/2517/251736.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1"/>
          </p:nvPr>
        </p:nvSpPr>
        <p:spPr/>
        <p:txBody>
          <a:bodyPr/>
          <a:lstStyle/>
          <a:p>
            <a:pPr>
              <a:spcBef>
                <a:spcPts val="0"/>
              </a:spcBef>
            </a:pPr>
            <a:r>
              <a:rPr lang="de-DE" sz="2200" dirty="0"/>
              <a:t>Das Gesetz zur Stärkung der Verfahrensrechte</a:t>
            </a:r>
          </a:p>
          <a:p>
            <a:pPr>
              <a:spcBef>
                <a:spcPts val="0"/>
              </a:spcBef>
            </a:pPr>
            <a:r>
              <a:rPr lang="de-DE" sz="2200" dirty="0"/>
              <a:t>von Beschuldigten im Jugendstrafverfahren –</a:t>
            </a:r>
          </a:p>
          <a:p>
            <a:pPr>
              <a:spcBef>
                <a:spcPts val="0"/>
              </a:spcBef>
            </a:pPr>
            <a:r>
              <a:rPr lang="de-DE" sz="2200" dirty="0"/>
              <a:t>Die Umsetzung der EU-Richtlinie 2016/800</a:t>
            </a:r>
          </a:p>
          <a:p>
            <a:pPr>
              <a:spcBef>
                <a:spcPts val="0"/>
              </a:spcBef>
            </a:pPr>
            <a:r>
              <a:rPr lang="de-DE" sz="2200" dirty="0"/>
              <a:t>und ihre Auswirkungen auf das Jugendstrafverfahren </a:t>
            </a:r>
          </a:p>
        </p:txBody>
      </p:sp>
      <p:sp>
        <p:nvSpPr>
          <p:cNvPr id="8" name="Textplatzhalter 7"/>
          <p:cNvSpPr>
            <a:spLocks noGrp="1"/>
          </p:cNvSpPr>
          <p:nvPr>
            <p:ph type="body" sz="quarter" idx="12"/>
          </p:nvPr>
        </p:nvSpPr>
        <p:spPr>
          <a:xfrm>
            <a:off x="1331640" y="3356992"/>
            <a:ext cx="7272337" cy="312738"/>
          </a:xfrm>
        </p:spPr>
        <p:txBody>
          <a:bodyPr/>
          <a:lstStyle/>
          <a:p>
            <a:r>
              <a:rPr lang="de-DE" dirty="0" smtClean="0"/>
              <a:t>Jan Schady, MJEVG SH*</a:t>
            </a:r>
            <a:endParaRPr lang="de-DE" dirty="0"/>
          </a:p>
        </p:txBody>
      </p:sp>
      <p:sp>
        <p:nvSpPr>
          <p:cNvPr id="9" name="Textplatzhalter 8"/>
          <p:cNvSpPr>
            <a:spLocks noGrp="1"/>
          </p:cNvSpPr>
          <p:nvPr>
            <p:ph type="body" sz="quarter" idx="13"/>
          </p:nvPr>
        </p:nvSpPr>
        <p:spPr>
          <a:xfrm>
            <a:off x="1115616" y="5013176"/>
            <a:ext cx="7704856" cy="1656184"/>
          </a:xfrm>
        </p:spPr>
        <p:txBody>
          <a:bodyPr/>
          <a:lstStyle/>
          <a:p>
            <a:r>
              <a:rPr lang="de-DE" dirty="0"/>
              <a:t>Fortbildungsveranstaltung des Generalstaatsanwalts für Jugendstaatsanwältinnen und Jugendstaatsanwälte,</a:t>
            </a:r>
          </a:p>
          <a:p>
            <a:r>
              <a:rPr lang="de-DE" dirty="0"/>
              <a:t>Amtsanwältinnen und </a:t>
            </a:r>
            <a:r>
              <a:rPr lang="de-DE" dirty="0" smtClean="0"/>
              <a:t>Amtsanwälte am </a:t>
            </a:r>
            <a:r>
              <a:rPr lang="de-DE" dirty="0"/>
              <a:t>9</a:t>
            </a:r>
            <a:r>
              <a:rPr lang="de-DE" dirty="0" smtClean="0"/>
              <a:t>. Dezember 2019 in Kiel</a:t>
            </a:r>
          </a:p>
          <a:p>
            <a:endParaRPr lang="de-DE" dirty="0"/>
          </a:p>
          <a:p>
            <a:pPr marL="176213" indent="-176213" algn="l"/>
            <a:r>
              <a:rPr lang="de-DE" sz="1200" i="0" dirty="0" smtClean="0"/>
              <a:t>* 	Ministerium für Justiz, Europa, Verbraucherschutz und Gleichstellung des Landes Schleswig-Holstein. </a:t>
            </a:r>
            <a:br>
              <a:rPr lang="de-DE" sz="1200" i="0" dirty="0" smtClean="0"/>
            </a:br>
            <a:r>
              <a:rPr lang="de-DE" sz="1200" i="0" dirty="0" smtClean="0"/>
              <a:t>Der Vortrag gibt die persönliche Meinung des Referenten wieder.</a:t>
            </a:r>
            <a:endParaRPr lang="de-DE" sz="1200" i="0" dirty="0"/>
          </a:p>
        </p:txBody>
      </p:sp>
    </p:spTree>
    <p:extLst>
      <p:ext uri="{BB962C8B-B14F-4D97-AF65-F5344CB8AC3E}">
        <p14:creationId xmlns:p14="http://schemas.microsoft.com/office/powerpoint/2010/main" val="1334789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a:spcBef>
                <a:spcPts val="0"/>
              </a:spcBef>
              <a:buAutoNum type="arabicPeriod"/>
            </a:pPr>
            <a:r>
              <a:rPr lang="de-DE" sz="1800" b="1" dirty="0" smtClean="0">
                <a:latin typeface="+mn-lt"/>
              </a:rPr>
              <a:t>Sachlicher Anwendungsbereich</a:t>
            </a:r>
          </a:p>
          <a:p>
            <a:pPr marL="0" indent="0">
              <a:spcBef>
                <a:spcPts val="0"/>
              </a:spcBef>
              <a:buNone/>
            </a:pPr>
            <a:endParaRPr lang="de-DE" sz="1800" dirty="0" smtClean="0">
              <a:latin typeface="+mn-lt"/>
            </a:endParaRPr>
          </a:p>
          <a:p>
            <a:pPr marL="0" lvl="0" indent="0">
              <a:spcBef>
                <a:spcPts val="0"/>
              </a:spcBef>
              <a:buNone/>
            </a:pPr>
            <a:r>
              <a:rPr lang="de-DE" sz="1800" dirty="0">
                <a:solidFill>
                  <a:prstClr val="black"/>
                </a:solidFill>
                <a:latin typeface="Calibri"/>
              </a:rPr>
              <a:t>Die Richtlinien gelten für Verdächtige oder beschuldigte Personen (JGG-RL: „Kinder“) in einem </a:t>
            </a:r>
            <a:r>
              <a:rPr lang="de-DE" sz="1800" b="1" dirty="0">
                <a:solidFill>
                  <a:prstClr val="black"/>
                </a:solidFill>
                <a:latin typeface="Calibri"/>
              </a:rPr>
              <a:t>Strafverfahren</a:t>
            </a:r>
            <a:r>
              <a:rPr lang="de-DE" sz="1800" dirty="0">
                <a:solidFill>
                  <a:prstClr val="black"/>
                </a:solidFill>
                <a:latin typeface="Calibri"/>
              </a:rPr>
              <a:t> (Art. 2 Abs. 1 und Abs. 6 JGG-RL / Art. 2 Abs. 1 PKH-RL).</a:t>
            </a:r>
          </a:p>
          <a:p>
            <a:pPr marL="0" lvl="0">
              <a:spcBef>
                <a:spcPts val="0"/>
              </a:spcBef>
            </a:pPr>
            <a:endParaRPr lang="de-DE" sz="1800" dirty="0">
              <a:solidFill>
                <a:prstClr val="black"/>
              </a:solidFill>
              <a:latin typeface="Calibri"/>
            </a:endParaRPr>
          </a:p>
          <a:p>
            <a:pPr>
              <a:spcBef>
                <a:spcPts val="0"/>
              </a:spcBef>
              <a:buFont typeface="Wingdings" panose="05000000000000000000" pitchFamily="2" charset="2"/>
              <a:buChar char="Ø"/>
            </a:pPr>
            <a:r>
              <a:rPr lang="de-DE" sz="1800" b="1" dirty="0" smtClean="0">
                <a:latin typeface="+mn-lt"/>
              </a:rPr>
              <a:t>keine Übergangsregelungen</a:t>
            </a:r>
            <a:r>
              <a:rPr lang="de-DE" sz="1800" dirty="0" smtClean="0">
                <a:latin typeface="+mn-lt"/>
              </a:rPr>
              <a:t>, daher Beachtung der </a:t>
            </a:r>
            <a:r>
              <a:rPr lang="de-DE" sz="1800" dirty="0" err="1" smtClean="0">
                <a:latin typeface="+mn-lt"/>
              </a:rPr>
              <a:t>RLen</a:t>
            </a:r>
            <a:r>
              <a:rPr lang="de-DE" sz="1800" dirty="0" smtClean="0">
                <a:latin typeface="+mn-lt"/>
              </a:rPr>
              <a:t> (Handlungsanweisungen)</a:t>
            </a:r>
          </a:p>
          <a:p>
            <a:pPr marL="712788">
              <a:spcBef>
                <a:spcPts val="0"/>
              </a:spcBef>
              <a:buFont typeface="Symbol" panose="05050102010706020507" pitchFamily="18" charset="2"/>
              <a:buChar char="-"/>
            </a:pPr>
            <a:r>
              <a:rPr lang="de-DE" sz="1800" dirty="0" smtClean="0">
                <a:latin typeface="+mn-lt"/>
              </a:rPr>
              <a:t>seit dem 11. Juni 2019 (JGG-RL) bzw. 5. Mai 2019 (PKH-RL) </a:t>
            </a:r>
          </a:p>
          <a:p>
            <a:pPr marL="712788">
              <a:spcBef>
                <a:spcPts val="0"/>
              </a:spcBef>
              <a:buFont typeface="Symbol" panose="05050102010706020507" pitchFamily="18" charset="2"/>
              <a:buChar char="-"/>
            </a:pPr>
            <a:r>
              <a:rPr lang="de-DE" sz="1800" dirty="0" smtClean="0">
                <a:latin typeface="+mn-lt"/>
              </a:rPr>
              <a:t>in </a:t>
            </a:r>
            <a:r>
              <a:rPr lang="de-DE" sz="1800" u="sng" dirty="0" smtClean="0">
                <a:latin typeface="+mn-lt"/>
              </a:rPr>
              <a:t>allen</a:t>
            </a:r>
            <a:r>
              <a:rPr lang="de-DE" sz="1800" dirty="0" smtClean="0">
                <a:latin typeface="+mn-lt"/>
              </a:rPr>
              <a:t> nicht abgeschlossenen Verfahren, gleich wann sie eingeleitet wurden</a:t>
            </a:r>
          </a:p>
          <a:p>
            <a:pPr>
              <a:spcBef>
                <a:spcPts val="0"/>
              </a:spcBef>
              <a:buFont typeface="Wingdings" panose="05000000000000000000" pitchFamily="2" charset="2"/>
              <a:buChar char="Ø"/>
            </a:pPr>
            <a:endParaRPr lang="de-DE" sz="1800" dirty="0">
              <a:latin typeface="+mn-lt"/>
            </a:endParaRPr>
          </a:p>
          <a:p>
            <a:pPr>
              <a:spcBef>
                <a:spcPts val="0"/>
              </a:spcBef>
              <a:buFont typeface="Wingdings" panose="05000000000000000000" pitchFamily="2" charset="2"/>
              <a:buChar char="Ø"/>
            </a:pPr>
            <a:r>
              <a:rPr lang="de-DE" sz="1800" b="1" dirty="0" smtClean="0">
                <a:latin typeface="+mn-lt"/>
              </a:rPr>
              <a:t>keine Rückwirkung (ggf. Nachholung) </a:t>
            </a:r>
            <a:r>
              <a:rPr lang="de-DE" sz="1800" dirty="0" smtClean="0">
                <a:latin typeface="+mn-lt"/>
              </a:rPr>
              <a:t>für Maßnahmen (z. B. Vernehmungen), die </a:t>
            </a:r>
            <a:r>
              <a:rPr lang="de-DE" sz="1800" u="sng" dirty="0" smtClean="0">
                <a:latin typeface="+mn-lt"/>
              </a:rPr>
              <a:t>vor</a:t>
            </a:r>
            <a:r>
              <a:rPr lang="de-DE" sz="1800" dirty="0" smtClean="0">
                <a:latin typeface="+mn-lt"/>
              </a:rPr>
              <a:t> Ablauf der Umsetzungsfrist durchgeführt worden sind</a:t>
            </a:r>
          </a:p>
          <a:p>
            <a:pPr>
              <a:spcBef>
                <a:spcPts val="0"/>
              </a:spcBef>
              <a:buFont typeface="Wingdings" panose="05000000000000000000" pitchFamily="2" charset="2"/>
              <a:buChar char="Ø"/>
            </a:pPr>
            <a:endParaRPr lang="de-DE" sz="1800" dirty="0">
              <a:latin typeface="+mn-lt"/>
            </a:endParaRPr>
          </a:p>
          <a:p>
            <a:pPr>
              <a:spcBef>
                <a:spcPts val="0"/>
              </a:spcBef>
              <a:buFont typeface="Wingdings" panose="05000000000000000000" pitchFamily="2" charset="2"/>
              <a:buChar char="Ø"/>
            </a:pPr>
            <a:r>
              <a:rPr lang="de-DE" sz="1800" b="1" dirty="0" smtClean="0">
                <a:latin typeface="+mn-lt"/>
              </a:rPr>
              <a:t>ABER:</a:t>
            </a:r>
            <a:r>
              <a:rPr lang="de-DE" sz="1800" dirty="0" smtClean="0">
                <a:latin typeface="+mn-lt"/>
              </a:rPr>
              <a:t> Sollte </a:t>
            </a:r>
            <a:r>
              <a:rPr lang="de-DE" sz="1800" u="sng" dirty="0">
                <a:latin typeface="+mn-lt"/>
              </a:rPr>
              <a:t>nach</a:t>
            </a:r>
            <a:r>
              <a:rPr lang="de-DE" sz="1800" dirty="0">
                <a:latin typeface="+mn-lt"/>
              </a:rPr>
              <a:t> dem 11. Juni 2019 </a:t>
            </a:r>
            <a:r>
              <a:rPr lang="de-DE" sz="1800" dirty="0" smtClean="0">
                <a:latin typeface="+mn-lt"/>
              </a:rPr>
              <a:t>z. B. die Vernehmung eines Jugendlichen ohne die inzwischen erforderliche Bestellung </a:t>
            </a:r>
            <a:r>
              <a:rPr lang="de-DE" sz="1800" dirty="0">
                <a:latin typeface="+mn-lt"/>
              </a:rPr>
              <a:t>eines </a:t>
            </a:r>
            <a:r>
              <a:rPr lang="de-DE" sz="1800" dirty="0" smtClean="0">
                <a:latin typeface="+mn-lt"/>
              </a:rPr>
              <a:t>Pflichtverteidigers und Ermöglichung seiner Anwesenheit durchgeführt worden sein, ist zu prüfen: Wiederholung der Vernehmung? Qualifizierte Belehrung?</a:t>
            </a:r>
            <a:br>
              <a:rPr lang="de-DE" sz="1800" dirty="0" smtClean="0">
                <a:latin typeface="+mn-lt"/>
              </a:rPr>
            </a:br>
            <a:r>
              <a:rPr lang="de-DE" sz="1800" dirty="0" smtClean="0">
                <a:latin typeface="+mn-lt"/>
              </a:rPr>
              <a:t>(für „Übergangsfälle“ zwischen Fristablauf und Inkrafttreten des Umsetzungsgesetzes weiterhin relevant)</a:t>
            </a:r>
          </a:p>
          <a:p>
            <a:pPr>
              <a:spcBef>
                <a:spcPts val="0"/>
              </a:spcBef>
              <a:buFont typeface="Wingdings" panose="05000000000000000000" pitchFamily="2" charset="2"/>
              <a:buChar char="Ø"/>
            </a:pPr>
            <a:endParaRPr lang="de-DE" sz="1800" dirty="0">
              <a:latin typeface="+mn-lt"/>
            </a:endParaRPr>
          </a:p>
          <a:p>
            <a:pPr marL="284163" indent="-284163">
              <a:spcBef>
                <a:spcPts val="0"/>
              </a:spcBef>
              <a:buFont typeface="Wingdings" panose="05000000000000000000" pitchFamily="2" charset="2"/>
              <a:buChar char="Ø"/>
            </a:pPr>
            <a:endParaRPr lang="de-DE" sz="1800" dirty="0">
              <a:latin typeface="+mn-lt"/>
            </a:endParaRPr>
          </a:p>
          <a:p>
            <a:pPr marL="284163" indent="-284163">
              <a:spcBef>
                <a:spcPts val="0"/>
              </a:spcBef>
              <a:buFont typeface="Wingdings" panose="05000000000000000000" pitchFamily="2" charset="2"/>
              <a:buChar char="Ø"/>
            </a:pPr>
            <a:endParaRPr lang="de-DE" sz="1800" dirty="0">
              <a:latin typeface="+mn-lt"/>
            </a:endParaRPr>
          </a:p>
          <a:p>
            <a:pPr marL="0" indent="0">
              <a:spcBef>
                <a:spcPts val="0"/>
              </a:spcBef>
              <a:buNone/>
            </a:pPr>
            <a:endParaRPr lang="de-DE" sz="1800" dirty="0" smtClean="0">
              <a:latin typeface="+mn-lt"/>
            </a:endParaRPr>
          </a:p>
          <a:p>
            <a:pPr marL="0">
              <a:spcBef>
                <a:spcPts val="0"/>
              </a:spcBef>
              <a:buAutoNum type="arabicPeriod"/>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a:t>
            </a:r>
            <a:r>
              <a:rPr lang="de-DE" sz="2000" dirty="0">
                <a:solidFill>
                  <a:prstClr val="black"/>
                </a:solidFill>
                <a:latin typeface="Calibri"/>
              </a:rPr>
              <a:t>. Anwendungsbereich und Regelungsgegenstände</a:t>
            </a:r>
            <a:endParaRPr lang="de-DE" sz="1800" dirty="0"/>
          </a:p>
        </p:txBody>
      </p:sp>
    </p:spTree>
    <p:extLst>
      <p:ext uri="{BB962C8B-B14F-4D97-AF65-F5344CB8AC3E}">
        <p14:creationId xmlns:p14="http://schemas.microsoft.com/office/powerpoint/2010/main" val="3626951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a:spcBef>
                <a:spcPts val="0"/>
              </a:spcBef>
              <a:buFont typeface="+mj-lt"/>
              <a:buAutoNum type="arabicPeriod" startAt="2"/>
            </a:pPr>
            <a:r>
              <a:rPr lang="de-DE" sz="1800" b="1" dirty="0" smtClean="0">
                <a:latin typeface="+mn-lt"/>
              </a:rPr>
              <a:t>Persönlicher Anwendungsbereich</a:t>
            </a:r>
          </a:p>
          <a:p>
            <a:pPr marL="0" indent="0">
              <a:spcBef>
                <a:spcPts val="0"/>
              </a:spcBef>
              <a:buNone/>
            </a:pPr>
            <a:endParaRPr lang="de-DE" sz="1800" dirty="0">
              <a:latin typeface="+mn-lt"/>
            </a:endParaRPr>
          </a:p>
          <a:p>
            <a:pPr marL="0" indent="0">
              <a:spcBef>
                <a:spcPts val="0"/>
              </a:spcBef>
              <a:buNone/>
            </a:pPr>
            <a:r>
              <a:rPr lang="de-DE" sz="1800" dirty="0" smtClean="0">
                <a:latin typeface="+mn-lt"/>
              </a:rPr>
              <a:t>Die JGG-RL gilt </a:t>
            </a:r>
            <a:r>
              <a:rPr lang="de-DE" sz="1800" dirty="0">
                <a:latin typeface="+mn-lt"/>
              </a:rPr>
              <a:t>für </a:t>
            </a:r>
            <a:r>
              <a:rPr lang="de-DE" sz="1800" dirty="0" smtClean="0">
                <a:latin typeface="+mn-lt"/>
              </a:rPr>
              <a:t>„</a:t>
            </a:r>
            <a:r>
              <a:rPr lang="de-DE" sz="1800" b="1" dirty="0" smtClean="0">
                <a:latin typeface="+mn-lt"/>
              </a:rPr>
              <a:t>Kinder</a:t>
            </a:r>
            <a:r>
              <a:rPr lang="de-DE" sz="1800" dirty="0" smtClean="0">
                <a:latin typeface="+mn-lt"/>
              </a:rPr>
              <a:t>“, </a:t>
            </a:r>
            <a:r>
              <a:rPr lang="de-DE" sz="1800" dirty="0">
                <a:latin typeface="+mn-lt"/>
              </a:rPr>
              <a:t>die Verdächtige oder beschuldigte Personen in einem Strafverfahren sind (Art. 2 Abs. 3 und Art. 3 UA 1 Nr. 1, UA </a:t>
            </a:r>
            <a:r>
              <a:rPr lang="de-DE" sz="1800" dirty="0" smtClean="0">
                <a:latin typeface="+mn-lt"/>
              </a:rPr>
              <a:t>2).</a:t>
            </a:r>
            <a:endParaRPr lang="de-DE" sz="1800" dirty="0">
              <a:latin typeface="+mn-lt"/>
            </a:endParaRPr>
          </a:p>
          <a:p>
            <a:pPr marL="0">
              <a:spcBef>
                <a:spcPts val="0"/>
              </a:spcBef>
            </a:pPr>
            <a:endParaRPr lang="de-DE" sz="1800" dirty="0">
              <a:latin typeface="+mn-lt"/>
            </a:endParaRPr>
          </a:p>
          <a:p>
            <a:pPr marL="284163" indent="-284163">
              <a:spcBef>
                <a:spcPts val="0"/>
              </a:spcBef>
              <a:buFont typeface="Wingdings" panose="05000000000000000000" pitchFamily="2" charset="2"/>
              <a:buChar char="Ø"/>
            </a:pPr>
            <a:r>
              <a:rPr lang="de-DE" sz="1800" b="1" dirty="0">
                <a:latin typeface="+mn-lt"/>
              </a:rPr>
              <a:t>Legaldefinition</a:t>
            </a:r>
            <a:r>
              <a:rPr lang="de-DE" sz="1800" dirty="0">
                <a:latin typeface="+mn-lt"/>
              </a:rPr>
              <a:t> des „Kindes“ in Art. 3 UA 1 Nr. </a:t>
            </a:r>
            <a:r>
              <a:rPr lang="de-DE" sz="1800" dirty="0" smtClean="0">
                <a:latin typeface="+mn-lt"/>
              </a:rPr>
              <a:t>1 JGG-RL: </a:t>
            </a:r>
            <a:br>
              <a:rPr lang="de-DE" sz="1800" dirty="0" smtClean="0">
                <a:latin typeface="+mn-lt"/>
              </a:rPr>
            </a:br>
            <a:r>
              <a:rPr lang="de-DE" sz="1800" dirty="0" smtClean="0">
                <a:latin typeface="+mn-lt"/>
              </a:rPr>
              <a:t>„</a:t>
            </a:r>
            <a:r>
              <a:rPr lang="de-DE" sz="1800" dirty="0">
                <a:latin typeface="+mn-lt"/>
              </a:rPr>
              <a:t>eine Person im Alter von unter achtzehn Jahren</a:t>
            </a:r>
            <a:r>
              <a:rPr lang="de-DE" sz="1800" dirty="0" smtClean="0">
                <a:latin typeface="+mn-lt"/>
              </a:rPr>
              <a:t>“</a:t>
            </a:r>
          </a:p>
          <a:p>
            <a:pPr marL="722313">
              <a:spcBef>
                <a:spcPts val="600"/>
              </a:spcBef>
              <a:buFont typeface="Symbol" panose="05050102010706020507" pitchFamily="18" charset="2"/>
              <a:buChar char="-"/>
            </a:pPr>
            <a:r>
              <a:rPr lang="de-DE" sz="1800" dirty="0" smtClean="0">
                <a:latin typeface="+mn-lt"/>
              </a:rPr>
              <a:t>„sofern diese Personen </a:t>
            </a:r>
            <a:r>
              <a:rPr lang="de-DE" sz="1800" b="1" dirty="0" smtClean="0">
                <a:latin typeface="+mn-lt"/>
              </a:rPr>
              <a:t>bei Verfahrensbeginn</a:t>
            </a:r>
            <a:r>
              <a:rPr lang="de-DE" sz="1800" dirty="0" smtClean="0">
                <a:latin typeface="+mn-lt"/>
              </a:rPr>
              <a:t> Kinder waren“ (Art. 2 Abs. 3 S. 1)</a:t>
            </a:r>
            <a:br>
              <a:rPr lang="de-DE" sz="1800" dirty="0" smtClean="0">
                <a:latin typeface="+mn-lt"/>
              </a:rPr>
            </a:br>
            <a:r>
              <a:rPr lang="de-DE" sz="1800" dirty="0" smtClean="0">
                <a:latin typeface="+mn-lt"/>
              </a:rPr>
              <a:t>(≠ § 1 Abs. 2 JGG)</a:t>
            </a:r>
            <a:endParaRPr lang="de-DE" sz="1800" dirty="0">
              <a:latin typeface="+mn-lt"/>
            </a:endParaRPr>
          </a:p>
          <a:p>
            <a:pPr marL="722313">
              <a:spcBef>
                <a:spcPts val="0"/>
              </a:spcBef>
              <a:buFont typeface="Symbol" panose="05050102010706020507" pitchFamily="18" charset="2"/>
              <a:buChar char="-"/>
            </a:pPr>
            <a:r>
              <a:rPr lang="de-DE" sz="1800" dirty="0" smtClean="0">
                <a:latin typeface="+mn-lt"/>
              </a:rPr>
              <a:t>bei Vollendung des 18. Lebensjahrs im Laufe des Verfahrens Weitergeltung, sofern die Anwendung im Einzelfall „angemessen ist“ (s. a. </a:t>
            </a:r>
            <a:r>
              <a:rPr lang="de-DE" sz="1800" b="1" dirty="0" smtClean="0">
                <a:latin typeface="+mn-lt"/>
              </a:rPr>
              <a:t>EG 12</a:t>
            </a:r>
            <a:r>
              <a:rPr lang="de-DE" sz="1800" dirty="0" smtClean="0">
                <a:latin typeface="+mn-lt"/>
              </a:rPr>
              <a:t>)</a:t>
            </a:r>
            <a:br>
              <a:rPr lang="de-DE" sz="1800" dirty="0" smtClean="0">
                <a:latin typeface="+mn-lt"/>
              </a:rPr>
            </a:br>
            <a:r>
              <a:rPr lang="de-DE" sz="1800" dirty="0" smtClean="0">
                <a:latin typeface="+mn-lt"/>
                <a:sym typeface="Wingdings" panose="05000000000000000000" pitchFamily="2" charset="2"/>
              </a:rPr>
              <a:t> </a:t>
            </a:r>
            <a:r>
              <a:rPr lang="de-DE" sz="1800" b="1" dirty="0" smtClean="0">
                <a:latin typeface="+mn-lt"/>
                <a:sym typeface="Wingdings" panose="05000000000000000000" pitchFamily="2" charset="2"/>
              </a:rPr>
              <a:t>Jugendliche im Sinne des JGG</a:t>
            </a:r>
            <a:endParaRPr lang="de-DE" sz="1800" b="1" dirty="0" smtClean="0">
              <a:latin typeface="+mn-lt"/>
            </a:endParaRPr>
          </a:p>
          <a:p>
            <a:pPr marL="722313">
              <a:spcBef>
                <a:spcPts val="0"/>
              </a:spcBef>
              <a:buFont typeface="Symbol" panose="05050102010706020507" pitchFamily="18" charset="2"/>
              <a:buChar char="-"/>
            </a:pPr>
            <a:endParaRPr lang="de-DE" sz="1800" b="1" dirty="0" smtClean="0">
              <a:solidFill>
                <a:prstClr val="black"/>
              </a:solidFill>
              <a:latin typeface="Calibri"/>
            </a:endParaRPr>
          </a:p>
          <a:p>
            <a:pPr marL="284163" lvl="0" indent="-284163">
              <a:spcBef>
                <a:spcPts val="0"/>
              </a:spcBef>
              <a:buFont typeface="Wingdings" panose="05000000000000000000" pitchFamily="2" charset="2"/>
              <a:buChar char="Ø"/>
            </a:pPr>
            <a:r>
              <a:rPr lang="de-DE" sz="1800" dirty="0">
                <a:solidFill>
                  <a:prstClr val="black"/>
                </a:solidFill>
                <a:latin typeface="Calibri"/>
              </a:rPr>
              <a:t>bei </a:t>
            </a:r>
            <a:r>
              <a:rPr lang="de-DE" sz="1800" b="1" dirty="0">
                <a:solidFill>
                  <a:prstClr val="black"/>
                </a:solidFill>
                <a:latin typeface="Calibri"/>
              </a:rPr>
              <a:t>Zweifeln</a:t>
            </a:r>
            <a:r>
              <a:rPr lang="de-DE" sz="1800" dirty="0">
                <a:solidFill>
                  <a:prstClr val="black"/>
                </a:solidFill>
                <a:latin typeface="Calibri"/>
              </a:rPr>
              <a:t> über die Vollendung des 18. Lebensjahres „gilt“ die Person als Kind (Art. 3 UA </a:t>
            </a:r>
            <a:r>
              <a:rPr lang="de-DE" sz="1800" dirty="0" smtClean="0">
                <a:solidFill>
                  <a:prstClr val="black"/>
                </a:solidFill>
                <a:latin typeface="Calibri"/>
              </a:rPr>
              <a:t>2 + </a:t>
            </a:r>
            <a:r>
              <a:rPr lang="de-DE" sz="1800" b="1" dirty="0" smtClean="0">
                <a:solidFill>
                  <a:prstClr val="black"/>
                </a:solidFill>
                <a:latin typeface="Calibri"/>
              </a:rPr>
              <a:t>EG 13</a:t>
            </a:r>
            <a:r>
              <a:rPr lang="de-DE" sz="1800" dirty="0" smtClean="0">
                <a:solidFill>
                  <a:prstClr val="black"/>
                </a:solidFill>
                <a:latin typeface="Calibri"/>
              </a:rPr>
              <a:t>)</a:t>
            </a:r>
          </a:p>
          <a:p>
            <a:pPr marL="284163" lvl="0" indent="-284163">
              <a:spcBef>
                <a:spcPts val="0"/>
              </a:spcBef>
              <a:buFont typeface="Wingdings" panose="05000000000000000000" pitchFamily="2" charset="2"/>
              <a:buChar char="Ø"/>
            </a:pPr>
            <a:endParaRPr lang="de-DE" sz="1800" dirty="0">
              <a:solidFill>
                <a:prstClr val="black"/>
              </a:solidFill>
              <a:latin typeface="Calibri"/>
            </a:endParaRPr>
          </a:p>
          <a:p>
            <a:pPr marL="284163" lvl="0" indent="-284163">
              <a:spcBef>
                <a:spcPts val="0"/>
              </a:spcBef>
              <a:buFont typeface="Wingdings" panose="05000000000000000000" pitchFamily="2" charset="2"/>
              <a:buChar char="Ø"/>
            </a:pPr>
            <a:r>
              <a:rPr lang="de-DE" sz="1800" dirty="0" smtClean="0">
                <a:solidFill>
                  <a:srgbClr val="FF0000"/>
                </a:solidFill>
                <a:latin typeface="Calibri"/>
                <a:sym typeface="Wingdings" panose="05000000000000000000" pitchFamily="2" charset="2"/>
              </a:rPr>
              <a:t>siehe </a:t>
            </a:r>
            <a:r>
              <a:rPr lang="de-DE" sz="1800" b="1" dirty="0" smtClean="0">
                <a:solidFill>
                  <a:srgbClr val="FF0000"/>
                </a:solidFill>
                <a:latin typeface="Calibri"/>
                <a:sym typeface="Wingdings" panose="05000000000000000000" pitchFamily="2" charset="2"/>
              </a:rPr>
              <a:t>§ </a:t>
            </a:r>
            <a:r>
              <a:rPr lang="de-DE" sz="1800" b="1" dirty="0">
                <a:solidFill>
                  <a:srgbClr val="FF0000"/>
                </a:solidFill>
                <a:latin typeface="Calibri"/>
                <a:sym typeface="Wingdings" panose="05000000000000000000" pitchFamily="2" charset="2"/>
              </a:rPr>
              <a:t>1 Abs. 3 </a:t>
            </a:r>
            <a:r>
              <a:rPr lang="de-DE" sz="1800" b="1" dirty="0" smtClean="0">
                <a:solidFill>
                  <a:srgbClr val="FF0000"/>
                </a:solidFill>
                <a:latin typeface="Calibri"/>
                <a:sym typeface="Wingdings" panose="05000000000000000000" pitchFamily="2" charset="2"/>
              </a:rPr>
              <a:t>JGG-neu- </a:t>
            </a:r>
            <a:endParaRPr lang="de-DE" sz="1800" b="1" dirty="0">
              <a:solidFill>
                <a:srgbClr val="FF0000"/>
              </a:solidFill>
              <a:latin typeface="Calibri"/>
            </a:endParaRPr>
          </a:p>
          <a:p>
            <a:pPr marL="284163" indent="-284163">
              <a:spcBef>
                <a:spcPts val="0"/>
              </a:spcBef>
            </a:pPr>
            <a:endParaRPr lang="de-DE" sz="1800" dirty="0">
              <a:latin typeface="+mn-lt"/>
            </a:endParaRPr>
          </a:p>
          <a:p>
            <a:pPr marL="0" indent="0">
              <a:spcBef>
                <a:spcPts val="0"/>
              </a:spcBef>
              <a:buNone/>
            </a:pPr>
            <a:endParaRPr lang="de-DE" sz="1800" dirty="0" smtClean="0">
              <a:latin typeface="+mn-lt"/>
            </a:endParaRPr>
          </a:p>
          <a:p>
            <a:pPr marL="0">
              <a:spcBef>
                <a:spcPts val="0"/>
              </a:spcBef>
              <a:buAutoNum type="arabicPeriod"/>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a:t>
            </a:r>
            <a:r>
              <a:rPr lang="de-DE" sz="2000" dirty="0">
                <a:solidFill>
                  <a:prstClr val="black"/>
                </a:solidFill>
                <a:latin typeface="Calibri"/>
              </a:rPr>
              <a:t>. Anwendungsbereich und Regelungsgegenstände</a:t>
            </a:r>
            <a:endParaRPr lang="de-DE" sz="1800" dirty="0"/>
          </a:p>
        </p:txBody>
      </p:sp>
    </p:spTree>
    <p:extLst>
      <p:ext uri="{BB962C8B-B14F-4D97-AF65-F5344CB8AC3E}">
        <p14:creationId xmlns:p14="http://schemas.microsoft.com/office/powerpoint/2010/main" val="4165414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a:spcBef>
                <a:spcPts val="0"/>
              </a:spcBef>
              <a:buFont typeface="+mj-lt"/>
              <a:buAutoNum type="arabicPeriod" startAt="2"/>
            </a:pPr>
            <a:r>
              <a:rPr lang="de-DE" sz="1800" b="1" dirty="0" smtClean="0">
                <a:latin typeface="+mn-lt"/>
              </a:rPr>
              <a:t>Persönlicher Anwendungsbereich</a:t>
            </a:r>
          </a:p>
          <a:p>
            <a:pPr marL="0" indent="0">
              <a:spcBef>
                <a:spcPts val="0"/>
              </a:spcBef>
              <a:buNone/>
            </a:pPr>
            <a:endParaRPr lang="de-DE" sz="1800" dirty="0">
              <a:latin typeface="+mn-lt"/>
            </a:endParaRPr>
          </a:p>
          <a:p>
            <a:pPr marL="0" indent="0">
              <a:spcBef>
                <a:spcPts val="0"/>
              </a:spcBef>
              <a:buNone/>
            </a:pPr>
            <a:r>
              <a:rPr lang="de-DE" sz="1800" dirty="0" smtClean="0">
                <a:latin typeface="+mn-lt"/>
              </a:rPr>
              <a:t>Die </a:t>
            </a:r>
            <a:r>
              <a:rPr lang="de-DE" sz="1800" dirty="0">
                <a:latin typeface="+mn-lt"/>
              </a:rPr>
              <a:t>JGG-RL gilt für „</a:t>
            </a:r>
            <a:r>
              <a:rPr lang="de-DE" sz="1800" b="1" dirty="0">
                <a:latin typeface="+mn-lt"/>
              </a:rPr>
              <a:t>Kinder</a:t>
            </a:r>
            <a:r>
              <a:rPr lang="de-DE" sz="1800" dirty="0">
                <a:latin typeface="+mn-lt"/>
              </a:rPr>
              <a:t>“, die Verdächtige oder beschuldigte Personen in einem Strafverfahren sind (Art. 2 Abs. 3 und Art. 3 UA 1 Nr. 1, UA 2).</a:t>
            </a:r>
          </a:p>
          <a:p>
            <a:pPr marL="0">
              <a:spcBef>
                <a:spcPts val="0"/>
              </a:spcBef>
            </a:pPr>
            <a:endParaRPr lang="de-DE" sz="1800" dirty="0">
              <a:latin typeface="+mn-lt"/>
            </a:endParaRPr>
          </a:p>
          <a:p>
            <a:pPr marL="284163" lvl="0" indent="-284163">
              <a:spcBef>
                <a:spcPts val="0"/>
              </a:spcBef>
              <a:buFont typeface="Wingdings" panose="05000000000000000000" pitchFamily="2" charset="2"/>
              <a:buChar char="Ø"/>
            </a:pPr>
            <a:r>
              <a:rPr lang="de-DE" sz="1800" b="1" dirty="0" smtClean="0">
                <a:solidFill>
                  <a:prstClr val="black"/>
                </a:solidFill>
                <a:latin typeface="+mn-lt"/>
              </a:rPr>
              <a:t>Heranwachsende</a:t>
            </a:r>
            <a:r>
              <a:rPr lang="de-DE" sz="1800" dirty="0" smtClean="0">
                <a:solidFill>
                  <a:prstClr val="black"/>
                </a:solidFill>
                <a:latin typeface="+mn-lt"/>
              </a:rPr>
              <a:t> (§ 1 Abs. 2 JGG) sind zwar nicht unmittelbar Gegenstand der </a:t>
            </a:r>
            <a:br>
              <a:rPr lang="de-DE" sz="1800" dirty="0" smtClean="0">
                <a:solidFill>
                  <a:prstClr val="black"/>
                </a:solidFill>
                <a:latin typeface="+mn-lt"/>
              </a:rPr>
            </a:br>
            <a:r>
              <a:rPr lang="de-DE" sz="1800" dirty="0" smtClean="0">
                <a:solidFill>
                  <a:prstClr val="black"/>
                </a:solidFill>
                <a:latin typeface="+mn-lt"/>
              </a:rPr>
              <a:t>JGG-RL, sind im geltenden Recht bei den Verfahrensrechten jedoch weitgehend den Jugendlichen gleichgestellt</a:t>
            </a:r>
          </a:p>
          <a:p>
            <a:pPr marL="284163" lvl="0" indent="-284163">
              <a:spcBef>
                <a:spcPts val="0"/>
              </a:spcBef>
              <a:buFont typeface="Wingdings" panose="05000000000000000000" pitchFamily="2" charset="2"/>
              <a:buChar char="Ø"/>
            </a:pPr>
            <a:endParaRPr lang="de-DE" sz="1800" dirty="0">
              <a:solidFill>
                <a:prstClr val="black"/>
              </a:solidFill>
              <a:latin typeface="+mn-lt"/>
            </a:endParaRPr>
          </a:p>
          <a:p>
            <a:pPr marL="284163" lvl="0" indent="-284163">
              <a:spcBef>
                <a:spcPts val="0"/>
              </a:spcBef>
              <a:buFont typeface="Wingdings" panose="05000000000000000000" pitchFamily="2" charset="2"/>
              <a:buChar char="Ø"/>
            </a:pPr>
            <a:r>
              <a:rPr lang="de-DE" sz="1800" dirty="0">
                <a:solidFill>
                  <a:srgbClr val="FF0000"/>
                </a:solidFill>
                <a:latin typeface="Calibri"/>
              </a:rPr>
              <a:t>siehe </a:t>
            </a:r>
            <a:r>
              <a:rPr lang="de-DE" sz="1800" b="1" dirty="0" smtClean="0">
                <a:solidFill>
                  <a:srgbClr val="FF0000"/>
                </a:solidFill>
                <a:latin typeface="Calibri"/>
              </a:rPr>
              <a:t>§ </a:t>
            </a:r>
            <a:r>
              <a:rPr lang="de-DE" sz="1800" b="1" dirty="0">
                <a:solidFill>
                  <a:srgbClr val="FF0000"/>
                </a:solidFill>
                <a:latin typeface="Calibri"/>
              </a:rPr>
              <a:t>109 Abs. 1 S. 1 und 2 </a:t>
            </a:r>
            <a:r>
              <a:rPr lang="de-DE" sz="1800" b="1" dirty="0" smtClean="0">
                <a:solidFill>
                  <a:srgbClr val="FF0000"/>
                </a:solidFill>
                <a:latin typeface="Calibri"/>
              </a:rPr>
              <a:t>JGG-neu-</a:t>
            </a:r>
            <a:endParaRPr lang="de-DE" sz="1800" b="1" dirty="0">
              <a:solidFill>
                <a:srgbClr val="003064"/>
              </a:solidFill>
              <a:latin typeface="Arial"/>
              <a:cs typeface="+mn-cs"/>
            </a:endParaRPr>
          </a:p>
          <a:p>
            <a:pPr marL="0" indent="0">
              <a:spcBef>
                <a:spcPts val="0"/>
              </a:spcBef>
              <a:buNone/>
            </a:pPr>
            <a:endParaRPr lang="de-DE" sz="1800" dirty="0" smtClean="0">
              <a:latin typeface="+mn-lt"/>
            </a:endParaRPr>
          </a:p>
          <a:p>
            <a:pPr marL="0">
              <a:spcBef>
                <a:spcPts val="0"/>
              </a:spcBef>
              <a:buAutoNum type="arabicPeriod"/>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a:t>
            </a:r>
            <a:r>
              <a:rPr lang="de-DE" sz="2000" dirty="0">
                <a:solidFill>
                  <a:prstClr val="black"/>
                </a:solidFill>
                <a:latin typeface="Calibri"/>
              </a:rPr>
              <a:t>. Anwendungsbereich und Regelungsgegenstände</a:t>
            </a:r>
            <a:endParaRPr lang="de-DE" sz="1800" dirty="0"/>
          </a:p>
        </p:txBody>
      </p:sp>
    </p:spTree>
    <p:extLst>
      <p:ext uri="{BB962C8B-B14F-4D97-AF65-F5344CB8AC3E}">
        <p14:creationId xmlns:p14="http://schemas.microsoft.com/office/powerpoint/2010/main" val="3253092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a:spcBef>
                <a:spcPts val="0"/>
              </a:spcBef>
              <a:buFont typeface="+mj-lt"/>
              <a:buAutoNum type="arabicPeriod" startAt="2"/>
            </a:pPr>
            <a:r>
              <a:rPr lang="de-DE" sz="1800" b="1" dirty="0" smtClean="0">
                <a:latin typeface="+mn-lt"/>
              </a:rPr>
              <a:t>Persönlicher Anwendungsbereich</a:t>
            </a:r>
          </a:p>
          <a:p>
            <a:pPr marL="0" indent="0">
              <a:spcBef>
                <a:spcPts val="0"/>
              </a:spcBef>
              <a:buNone/>
            </a:pPr>
            <a:endParaRPr lang="de-DE" sz="1800" dirty="0">
              <a:latin typeface="+mn-lt"/>
            </a:endParaRPr>
          </a:p>
          <a:p>
            <a:pPr marL="0" lvl="0" indent="0">
              <a:spcBef>
                <a:spcPts val="0"/>
              </a:spcBef>
              <a:buNone/>
            </a:pPr>
            <a:r>
              <a:rPr lang="de-DE" sz="1800" dirty="0" smtClean="0">
                <a:solidFill>
                  <a:prstClr val="black"/>
                </a:solidFill>
                <a:latin typeface="Calibri"/>
              </a:rPr>
              <a:t>Die </a:t>
            </a:r>
            <a:r>
              <a:rPr lang="de-DE" sz="1800" dirty="0">
                <a:solidFill>
                  <a:prstClr val="black"/>
                </a:solidFill>
                <a:latin typeface="Calibri"/>
              </a:rPr>
              <a:t>JGG-RL gilt für „</a:t>
            </a:r>
            <a:r>
              <a:rPr lang="de-DE" sz="1800" b="1" dirty="0">
                <a:solidFill>
                  <a:prstClr val="black"/>
                </a:solidFill>
                <a:latin typeface="Calibri"/>
              </a:rPr>
              <a:t>Kinder</a:t>
            </a:r>
            <a:r>
              <a:rPr lang="de-DE" sz="1800" dirty="0">
                <a:solidFill>
                  <a:prstClr val="black"/>
                </a:solidFill>
                <a:latin typeface="Calibri"/>
              </a:rPr>
              <a:t>“, die Verdächtige oder beschuldigte Personen in einem Strafverfahren sind (Art. 2 Abs. 3 und Art. 3 UA 1 Nr. 1, UA 2).</a:t>
            </a:r>
          </a:p>
          <a:p>
            <a:pPr marL="0">
              <a:spcBef>
                <a:spcPts val="0"/>
              </a:spcBef>
            </a:pPr>
            <a:endParaRPr lang="de-DE" sz="1800" dirty="0">
              <a:latin typeface="+mn-lt"/>
            </a:endParaRPr>
          </a:p>
          <a:p>
            <a:pPr marL="268288" lvl="0" indent="-268288">
              <a:spcBef>
                <a:spcPts val="0"/>
              </a:spcBef>
              <a:buFont typeface="Wingdings" panose="05000000000000000000" pitchFamily="2" charset="2"/>
              <a:buChar char="Ø"/>
            </a:pPr>
            <a:r>
              <a:rPr lang="de-DE" sz="1800" b="1" dirty="0" smtClean="0">
                <a:solidFill>
                  <a:prstClr val="black"/>
                </a:solidFill>
                <a:latin typeface="Calibri"/>
              </a:rPr>
              <a:t>FAZIT für den Umsetzungsprozess: </a:t>
            </a:r>
            <a:r>
              <a:rPr lang="de-DE" sz="1800" b="1" dirty="0">
                <a:solidFill>
                  <a:prstClr val="black"/>
                </a:solidFill>
                <a:latin typeface="Calibri"/>
              </a:rPr>
              <a:t>„Kinder“ = Jugendliche</a:t>
            </a:r>
            <a:r>
              <a:rPr lang="de-DE" sz="1800" dirty="0">
                <a:solidFill>
                  <a:prstClr val="black"/>
                </a:solidFill>
                <a:latin typeface="Calibri"/>
              </a:rPr>
              <a:t> </a:t>
            </a:r>
            <a:r>
              <a:rPr lang="de-DE" sz="1800" b="1" dirty="0" smtClean="0">
                <a:solidFill>
                  <a:prstClr val="black"/>
                </a:solidFill>
                <a:latin typeface="Calibri"/>
              </a:rPr>
              <a:t>und Heranwachsende </a:t>
            </a:r>
            <a:r>
              <a:rPr lang="de-DE" sz="1800" dirty="0" smtClean="0">
                <a:solidFill>
                  <a:prstClr val="black"/>
                </a:solidFill>
                <a:latin typeface="Calibri"/>
              </a:rPr>
              <a:t>im </a:t>
            </a:r>
            <a:r>
              <a:rPr lang="de-DE" sz="1800" dirty="0">
                <a:solidFill>
                  <a:prstClr val="black"/>
                </a:solidFill>
                <a:latin typeface="Calibri"/>
              </a:rPr>
              <a:t>Sinne des </a:t>
            </a:r>
            <a:r>
              <a:rPr lang="de-DE" sz="1800" dirty="0" smtClean="0">
                <a:solidFill>
                  <a:prstClr val="black"/>
                </a:solidFill>
                <a:latin typeface="Calibri"/>
              </a:rPr>
              <a:t>JGG</a:t>
            </a:r>
            <a:endParaRPr lang="de-DE" sz="1800" dirty="0">
              <a:solidFill>
                <a:prstClr val="black"/>
              </a:solidFill>
              <a:latin typeface="Calibri"/>
            </a:endParaRPr>
          </a:p>
          <a:p>
            <a:pPr marL="268288" lvl="0" indent="-268288">
              <a:spcBef>
                <a:spcPts val="0"/>
              </a:spcBef>
              <a:buFont typeface="Symbol" panose="05050102010706020507" pitchFamily="18" charset="2"/>
              <a:buChar char="-"/>
            </a:pPr>
            <a:endParaRPr lang="de-DE" sz="1800" b="1" dirty="0">
              <a:solidFill>
                <a:prstClr val="black"/>
              </a:solidFill>
              <a:latin typeface="Calibri"/>
            </a:endParaRPr>
          </a:p>
          <a:p>
            <a:pPr marL="268288" lvl="0" indent="-268288">
              <a:spcBef>
                <a:spcPts val="0"/>
              </a:spcBef>
              <a:buFont typeface="Wingdings" panose="05000000000000000000" pitchFamily="2" charset="2"/>
              <a:buChar char="Ø"/>
            </a:pPr>
            <a:r>
              <a:rPr lang="de-DE" sz="1800" b="1" dirty="0" smtClean="0">
                <a:solidFill>
                  <a:prstClr val="black"/>
                </a:solidFill>
                <a:latin typeface="Calibri"/>
              </a:rPr>
              <a:t>EINSCHRÄNKUNG:</a:t>
            </a:r>
            <a:r>
              <a:rPr lang="de-DE" sz="1800" dirty="0" smtClean="0">
                <a:solidFill>
                  <a:prstClr val="black"/>
                </a:solidFill>
                <a:latin typeface="Calibri"/>
              </a:rPr>
              <a:t> </a:t>
            </a:r>
            <a:r>
              <a:rPr lang="de-DE" sz="1800" dirty="0">
                <a:solidFill>
                  <a:prstClr val="black"/>
                </a:solidFill>
                <a:latin typeface="Calibri"/>
              </a:rPr>
              <a:t>Rechte im Zusammenhang mit den Erziehungsberechtigten und gesetzl. Vertretern bestehen nur bis zur Vollendung des 18. Lebensjahrs</a:t>
            </a:r>
          </a:p>
          <a:p>
            <a:pPr marL="0" indent="0">
              <a:spcBef>
                <a:spcPts val="0"/>
              </a:spcBef>
              <a:buNone/>
            </a:pPr>
            <a:endParaRPr lang="de-DE" sz="1800" dirty="0" smtClean="0">
              <a:latin typeface="+mn-lt"/>
            </a:endParaRPr>
          </a:p>
          <a:p>
            <a:pPr marL="0">
              <a:spcBef>
                <a:spcPts val="0"/>
              </a:spcBef>
              <a:buAutoNum type="arabicPeriod"/>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a:t>
            </a:r>
            <a:r>
              <a:rPr lang="de-DE" sz="2000" dirty="0">
                <a:solidFill>
                  <a:prstClr val="black"/>
                </a:solidFill>
                <a:latin typeface="Calibri"/>
              </a:rPr>
              <a:t>. Anwendungsbereich und Regelungsgegenstände</a:t>
            </a:r>
            <a:endParaRPr lang="de-DE" sz="1800" dirty="0"/>
          </a:p>
        </p:txBody>
      </p:sp>
    </p:spTree>
    <p:extLst>
      <p:ext uri="{BB962C8B-B14F-4D97-AF65-F5344CB8AC3E}">
        <p14:creationId xmlns:p14="http://schemas.microsoft.com/office/powerpoint/2010/main" val="4166671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a:spcBef>
                <a:spcPts val="0"/>
              </a:spcBef>
              <a:buFont typeface="+mj-lt"/>
              <a:buAutoNum type="arabicPeriod" startAt="3"/>
            </a:pPr>
            <a:r>
              <a:rPr lang="de-DE" sz="1800" b="1" dirty="0" smtClean="0">
                <a:latin typeface="+mn-lt"/>
              </a:rPr>
              <a:t>Rechtsbehelfe</a:t>
            </a:r>
          </a:p>
          <a:p>
            <a:pPr marL="0" indent="0">
              <a:spcBef>
                <a:spcPts val="0"/>
              </a:spcBef>
              <a:buNone/>
            </a:pPr>
            <a:endParaRPr lang="de-DE" sz="1800" dirty="0">
              <a:latin typeface="+mn-lt"/>
            </a:endParaRPr>
          </a:p>
          <a:p>
            <a:pPr lvl="0">
              <a:spcBef>
                <a:spcPts val="0"/>
              </a:spcBef>
              <a:buFont typeface="Wingdings" panose="05000000000000000000" pitchFamily="2" charset="2"/>
              <a:buChar char="§"/>
            </a:pPr>
            <a:r>
              <a:rPr lang="de-DE" sz="1800" b="1" dirty="0" smtClean="0">
                <a:solidFill>
                  <a:prstClr val="black"/>
                </a:solidFill>
                <a:latin typeface="Calibri"/>
              </a:rPr>
              <a:t>Art. 19 JGG-RL</a:t>
            </a:r>
            <a:r>
              <a:rPr lang="de-DE" sz="1800" dirty="0" smtClean="0">
                <a:solidFill>
                  <a:prstClr val="black"/>
                </a:solidFill>
                <a:latin typeface="Calibri"/>
              </a:rPr>
              <a:t>: „</a:t>
            </a:r>
            <a:r>
              <a:rPr lang="de-DE" sz="1800" b="1" dirty="0" smtClean="0">
                <a:solidFill>
                  <a:prstClr val="black"/>
                </a:solidFill>
                <a:latin typeface="Calibri"/>
              </a:rPr>
              <a:t>wirksamer Rechtsbehelf</a:t>
            </a:r>
            <a:r>
              <a:rPr lang="de-DE" sz="1800" dirty="0" smtClean="0">
                <a:solidFill>
                  <a:prstClr val="black"/>
                </a:solidFill>
                <a:latin typeface="Calibri"/>
              </a:rPr>
              <a:t> nach nationalem Recht“</a:t>
            </a:r>
            <a:br>
              <a:rPr lang="de-DE" sz="1800" dirty="0" smtClean="0">
                <a:solidFill>
                  <a:prstClr val="black"/>
                </a:solidFill>
                <a:latin typeface="Calibri"/>
              </a:rPr>
            </a:br>
            <a:r>
              <a:rPr lang="de-DE" sz="1800" dirty="0" smtClean="0">
                <a:solidFill>
                  <a:prstClr val="black"/>
                </a:solidFill>
                <a:latin typeface="Calibri"/>
              </a:rPr>
              <a:t>(s. auch </a:t>
            </a:r>
            <a:r>
              <a:rPr lang="de-DE" sz="1800" b="1" dirty="0" smtClean="0">
                <a:solidFill>
                  <a:prstClr val="black"/>
                </a:solidFill>
                <a:latin typeface="Calibri"/>
              </a:rPr>
              <a:t>Art. 8 PKH-RL</a:t>
            </a:r>
            <a:r>
              <a:rPr lang="de-DE" sz="1800" dirty="0" smtClean="0">
                <a:solidFill>
                  <a:prstClr val="black"/>
                </a:solidFill>
                <a:latin typeface="Calibri"/>
              </a:rPr>
              <a:t>)</a:t>
            </a:r>
          </a:p>
          <a:p>
            <a:pPr marL="0" lvl="0" indent="0">
              <a:spcBef>
                <a:spcPts val="0"/>
              </a:spcBef>
              <a:buNone/>
            </a:pPr>
            <a:endParaRPr lang="de-DE" sz="1800" dirty="0">
              <a:solidFill>
                <a:prstClr val="black"/>
              </a:solidFill>
              <a:latin typeface="Calibri"/>
            </a:endParaRPr>
          </a:p>
          <a:p>
            <a:pPr lvl="0">
              <a:spcBef>
                <a:spcPts val="0"/>
              </a:spcBef>
              <a:buFont typeface="Wingdings" panose="05000000000000000000" pitchFamily="2" charset="2"/>
              <a:buChar char="Ø"/>
            </a:pPr>
            <a:r>
              <a:rPr lang="de-DE" sz="1800" dirty="0" smtClean="0">
                <a:solidFill>
                  <a:prstClr val="black"/>
                </a:solidFill>
                <a:latin typeface="Calibri"/>
              </a:rPr>
              <a:t>im </a:t>
            </a:r>
            <a:r>
              <a:rPr lang="de-DE" sz="1800" b="1" dirty="0" smtClean="0">
                <a:solidFill>
                  <a:prstClr val="black"/>
                </a:solidFill>
                <a:latin typeface="Calibri"/>
              </a:rPr>
              <a:t>JGG</a:t>
            </a:r>
            <a:r>
              <a:rPr lang="de-DE" sz="1800" dirty="0" smtClean="0">
                <a:solidFill>
                  <a:prstClr val="black"/>
                </a:solidFill>
                <a:latin typeface="Calibri"/>
              </a:rPr>
              <a:t> kein Umsetzungsbedarf (s. BT-</a:t>
            </a:r>
            <a:r>
              <a:rPr lang="de-DE" sz="1800" dirty="0" err="1" smtClean="0">
                <a:solidFill>
                  <a:prstClr val="black"/>
                </a:solidFill>
                <a:latin typeface="Calibri"/>
              </a:rPr>
              <a:t>Drs</a:t>
            </a:r>
            <a:r>
              <a:rPr lang="de-DE" sz="1800" dirty="0" smtClean="0">
                <a:solidFill>
                  <a:prstClr val="black"/>
                </a:solidFill>
                <a:latin typeface="Calibri"/>
              </a:rPr>
              <a:t>. 19/13837, S. 40)</a:t>
            </a:r>
          </a:p>
          <a:p>
            <a:pPr marL="711200" lvl="0">
              <a:spcBef>
                <a:spcPts val="0"/>
              </a:spcBef>
              <a:buFont typeface="Symbol" panose="05050102010706020507" pitchFamily="18" charset="2"/>
              <a:buChar char="-"/>
            </a:pPr>
            <a:r>
              <a:rPr lang="de-DE" sz="1800" dirty="0" smtClean="0">
                <a:solidFill>
                  <a:prstClr val="black"/>
                </a:solidFill>
                <a:latin typeface="Calibri"/>
              </a:rPr>
              <a:t>Gerichtliche Entscheidungen: Beschwerde (§ 304 StPO)</a:t>
            </a:r>
          </a:p>
          <a:p>
            <a:pPr marL="711200" lvl="0">
              <a:spcBef>
                <a:spcPts val="0"/>
              </a:spcBef>
              <a:buFont typeface="Symbol" panose="05050102010706020507" pitchFamily="18" charset="2"/>
              <a:buChar char="-"/>
            </a:pPr>
            <a:r>
              <a:rPr lang="de-DE" sz="1800" dirty="0" smtClean="0">
                <a:solidFill>
                  <a:prstClr val="black"/>
                </a:solidFill>
                <a:latin typeface="Calibri"/>
              </a:rPr>
              <a:t>Haftbefehl: weitere Beschwerde (§ 310 StPO) und Haftprüfung (§ 117 StPO)</a:t>
            </a:r>
          </a:p>
          <a:p>
            <a:pPr marL="711200" lvl="0">
              <a:spcBef>
                <a:spcPts val="0"/>
              </a:spcBef>
              <a:buFont typeface="Symbol" panose="05050102010706020507" pitchFamily="18" charset="2"/>
              <a:buChar char="-"/>
            </a:pPr>
            <a:r>
              <a:rPr lang="de-DE" sz="1800" dirty="0" smtClean="0">
                <a:solidFill>
                  <a:prstClr val="black"/>
                </a:solidFill>
                <a:latin typeface="Calibri"/>
              </a:rPr>
              <a:t>Rechtsverletzung: Revision (§ 333 StPO)</a:t>
            </a:r>
            <a:endParaRPr lang="de-DE" sz="1800" dirty="0">
              <a:solidFill>
                <a:prstClr val="black"/>
              </a:solidFill>
              <a:latin typeface="Calibri"/>
            </a:endParaRPr>
          </a:p>
          <a:p>
            <a:pPr marL="0" indent="0">
              <a:spcBef>
                <a:spcPts val="0"/>
              </a:spcBef>
              <a:buNone/>
            </a:pPr>
            <a:endParaRPr lang="de-DE" sz="1800" dirty="0" smtClean="0">
              <a:latin typeface="+mn-lt"/>
            </a:endParaRPr>
          </a:p>
          <a:p>
            <a:pPr>
              <a:spcBef>
                <a:spcPts val="0"/>
              </a:spcBef>
              <a:buFont typeface="Wingdings" panose="05000000000000000000" pitchFamily="2" charset="2"/>
              <a:buChar char="Ø"/>
            </a:pPr>
            <a:r>
              <a:rPr lang="de-DE" sz="1800" dirty="0" smtClean="0">
                <a:latin typeface="+mn-lt"/>
              </a:rPr>
              <a:t>Umsetzung im </a:t>
            </a:r>
            <a:r>
              <a:rPr lang="de-DE" sz="1800" b="1" dirty="0" smtClean="0">
                <a:latin typeface="+mn-lt"/>
              </a:rPr>
              <a:t>allgemeinen Recht</a:t>
            </a:r>
            <a:r>
              <a:rPr lang="de-DE" sz="1800" dirty="0" smtClean="0">
                <a:latin typeface="+mn-lt"/>
              </a:rPr>
              <a:t> der notwendigen Verteidigung (</a:t>
            </a:r>
            <a:r>
              <a:rPr lang="de-DE" sz="1800" b="1" dirty="0" smtClean="0">
                <a:latin typeface="+mn-lt"/>
              </a:rPr>
              <a:t>StPO</a:t>
            </a:r>
            <a:r>
              <a:rPr lang="de-DE" sz="1800" dirty="0" smtClean="0">
                <a:latin typeface="+mn-lt"/>
              </a:rPr>
              <a:t>) </a:t>
            </a:r>
          </a:p>
          <a:p>
            <a:pPr marL="711200">
              <a:spcBef>
                <a:spcPts val="0"/>
              </a:spcBef>
              <a:buFont typeface="Symbol" panose="05050102010706020507" pitchFamily="18" charset="2"/>
              <a:buChar char="-"/>
            </a:pPr>
            <a:r>
              <a:rPr lang="de-DE" sz="1800" dirty="0" smtClean="0">
                <a:latin typeface="+mn-lt"/>
              </a:rPr>
              <a:t>Sofortige Beschwerde gegen gerichtliche Entscheidungen </a:t>
            </a:r>
            <a:br>
              <a:rPr lang="de-DE" sz="1800" dirty="0" smtClean="0">
                <a:latin typeface="+mn-lt"/>
              </a:rPr>
            </a:br>
            <a:r>
              <a:rPr lang="de-DE" sz="1800" dirty="0" smtClean="0">
                <a:latin typeface="+mn-lt"/>
              </a:rPr>
              <a:t>(§§ 142 Abs. 7, 143 Abs. 3, 143a Abs. 4 StPO-neu-)</a:t>
            </a:r>
          </a:p>
          <a:p>
            <a:pPr marL="711200">
              <a:spcBef>
                <a:spcPts val="0"/>
              </a:spcBef>
              <a:buFont typeface="Symbol" panose="05050102010706020507" pitchFamily="18" charset="2"/>
              <a:buChar char="-"/>
            </a:pPr>
            <a:r>
              <a:rPr lang="de-DE" sz="1800" dirty="0" smtClean="0">
                <a:latin typeface="+mn-lt"/>
              </a:rPr>
              <a:t>Antrag auf gerichtliche Entscheidung gegen Bestellungsentscheidung der StA (§ 142 Abs. 4 S. 2, 3 StPO-neu-)</a:t>
            </a:r>
          </a:p>
          <a:p>
            <a:pPr marL="0" indent="0">
              <a:spcBef>
                <a:spcPts val="0"/>
              </a:spcBef>
              <a:buNone/>
            </a:pPr>
            <a:endParaRPr lang="de-DE" sz="1800" dirty="0">
              <a:latin typeface="+mn-lt"/>
            </a:endParaRPr>
          </a:p>
          <a:p>
            <a:pPr>
              <a:spcBef>
                <a:spcPts val="0"/>
              </a:spcBef>
              <a:buFont typeface="Wingdings" panose="05000000000000000000" pitchFamily="2" charset="2"/>
              <a:buChar char="Ø"/>
            </a:pPr>
            <a:r>
              <a:rPr lang="de-DE" sz="1800" b="1" dirty="0">
                <a:latin typeface="+mn-lt"/>
              </a:rPr>
              <a:t>BGH Beschl. 7.2.2019 – </a:t>
            </a:r>
            <a:r>
              <a:rPr lang="de-DE" sz="1800" b="1" dirty="0" err="1">
                <a:latin typeface="+mn-lt"/>
              </a:rPr>
              <a:t>StB</a:t>
            </a:r>
            <a:r>
              <a:rPr lang="de-DE" sz="1800" b="1" dirty="0">
                <a:latin typeface="+mn-lt"/>
              </a:rPr>
              <a:t> 3/19 = NJW Spezial 7/2019, </a:t>
            </a:r>
            <a:r>
              <a:rPr lang="de-DE" sz="1800" b="1" dirty="0" smtClean="0">
                <a:latin typeface="+mn-lt"/>
              </a:rPr>
              <a:t>217</a:t>
            </a:r>
            <a:r>
              <a:rPr lang="de-DE" sz="1800" dirty="0" smtClean="0">
                <a:latin typeface="+mn-lt"/>
              </a:rPr>
              <a:t> zu Art. 8 PKH-RL:</a:t>
            </a:r>
            <a:r>
              <a:rPr lang="de-DE" sz="1800" dirty="0">
                <a:latin typeface="+mn-lt"/>
              </a:rPr>
              <a:t/>
            </a:r>
            <a:br>
              <a:rPr lang="de-DE" sz="1800" dirty="0">
                <a:latin typeface="+mn-lt"/>
              </a:rPr>
            </a:br>
            <a:r>
              <a:rPr lang="de-DE" sz="1800" i="1" dirty="0" smtClean="0">
                <a:latin typeface="+mn-lt"/>
              </a:rPr>
              <a:t>„(...) </a:t>
            </a:r>
            <a:r>
              <a:rPr lang="de-DE" sz="1800" i="1" dirty="0">
                <a:latin typeface="+mn-lt"/>
              </a:rPr>
              <a:t>kann eine unterlassene Beiordnung gegebenenfalls mit der Revision einer rechtlichen Überprüfung unterzogen werden; es besteht mithin ein Rechtsbehelf.“</a:t>
            </a:r>
            <a:endParaRPr lang="de-DE" sz="1800" i="1" dirty="0" smtClean="0">
              <a:latin typeface="+mn-lt"/>
            </a:endParaRPr>
          </a:p>
          <a:p>
            <a:pPr marL="0">
              <a:spcBef>
                <a:spcPts val="0"/>
              </a:spcBef>
              <a:buAutoNum type="arabicPeriod"/>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a:t>
            </a:r>
            <a:r>
              <a:rPr lang="de-DE" sz="2000" dirty="0">
                <a:solidFill>
                  <a:prstClr val="black"/>
                </a:solidFill>
                <a:latin typeface="Calibri"/>
              </a:rPr>
              <a:t>. Anwendungsbereich und Regelungsgegenstände</a:t>
            </a:r>
            <a:endParaRPr lang="de-DE" sz="1800" dirty="0"/>
          </a:p>
        </p:txBody>
      </p:sp>
    </p:spTree>
    <p:extLst>
      <p:ext uri="{BB962C8B-B14F-4D97-AF65-F5344CB8AC3E}">
        <p14:creationId xmlns:p14="http://schemas.microsoft.com/office/powerpoint/2010/main" val="2971003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a:spcBef>
                <a:spcPts val="0"/>
              </a:spcBef>
              <a:buFont typeface="+mj-lt"/>
              <a:buAutoNum type="arabicPeriod" startAt="3"/>
            </a:pPr>
            <a:r>
              <a:rPr lang="de-DE" sz="1800" b="1" dirty="0" smtClean="0">
                <a:latin typeface="+mn-lt"/>
              </a:rPr>
              <a:t>Rechtsbehelfe</a:t>
            </a:r>
          </a:p>
          <a:p>
            <a:pPr marL="0" indent="0">
              <a:spcBef>
                <a:spcPts val="0"/>
              </a:spcBef>
              <a:buNone/>
            </a:pPr>
            <a:endParaRPr lang="de-DE" sz="1800" dirty="0">
              <a:latin typeface="+mn-lt"/>
            </a:endParaRPr>
          </a:p>
          <a:p>
            <a:pPr lvl="0">
              <a:spcBef>
                <a:spcPts val="0"/>
              </a:spcBef>
              <a:buFont typeface="Wingdings" panose="05000000000000000000" pitchFamily="2" charset="2"/>
              <a:buChar char="§"/>
            </a:pPr>
            <a:r>
              <a:rPr lang="de-DE" sz="1800" b="1" dirty="0" smtClean="0">
                <a:solidFill>
                  <a:prstClr val="black"/>
                </a:solidFill>
                <a:latin typeface="Calibri"/>
              </a:rPr>
              <a:t>Art. 19 JGG-RL</a:t>
            </a:r>
            <a:r>
              <a:rPr lang="de-DE" sz="1800" dirty="0" smtClean="0">
                <a:solidFill>
                  <a:prstClr val="black"/>
                </a:solidFill>
                <a:latin typeface="Calibri"/>
              </a:rPr>
              <a:t>: „</a:t>
            </a:r>
            <a:r>
              <a:rPr lang="de-DE" sz="1800" b="1" dirty="0" smtClean="0">
                <a:solidFill>
                  <a:prstClr val="black"/>
                </a:solidFill>
                <a:latin typeface="Calibri"/>
              </a:rPr>
              <a:t>wirksamer Rechtsbehelf</a:t>
            </a:r>
            <a:r>
              <a:rPr lang="de-DE" sz="1800" dirty="0" smtClean="0">
                <a:solidFill>
                  <a:prstClr val="black"/>
                </a:solidFill>
                <a:latin typeface="Calibri"/>
              </a:rPr>
              <a:t> nach nationalem Recht“</a:t>
            </a:r>
            <a:br>
              <a:rPr lang="de-DE" sz="1800" dirty="0" smtClean="0">
                <a:solidFill>
                  <a:prstClr val="black"/>
                </a:solidFill>
                <a:latin typeface="Calibri"/>
              </a:rPr>
            </a:br>
            <a:r>
              <a:rPr lang="de-DE" sz="1800" dirty="0" smtClean="0">
                <a:solidFill>
                  <a:prstClr val="black"/>
                </a:solidFill>
                <a:latin typeface="Calibri"/>
              </a:rPr>
              <a:t>(s. auch Art. 8 PKH-RL)</a:t>
            </a:r>
          </a:p>
          <a:p>
            <a:pPr marL="0" lvl="0" indent="0">
              <a:spcBef>
                <a:spcPts val="0"/>
              </a:spcBef>
              <a:buNone/>
            </a:pPr>
            <a:endParaRPr lang="de-DE" sz="1800" dirty="0">
              <a:solidFill>
                <a:prstClr val="black"/>
              </a:solidFill>
              <a:latin typeface="Calibri"/>
            </a:endParaRPr>
          </a:p>
          <a:p>
            <a:pPr marL="0">
              <a:spcBef>
                <a:spcPts val="0"/>
              </a:spcBef>
              <a:buFont typeface="Wingdings" panose="05000000000000000000" pitchFamily="2" charset="2"/>
              <a:buChar char="Ø"/>
            </a:pPr>
            <a:r>
              <a:rPr lang="de-DE" sz="1800" b="1" dirty="0" smtClean="0">
                <a:latin typeface="+mn-lt"/>
              </a:rPr>
              <a:t>Beweisverwertungsverbote </a:t>
            </a:r>
            <a:r>
              <a:rPr lang="de-DE" sz="1800" dirty="0" smtClean="0">
                <a:latin typeface="+mn-lt"/>
              </a:rPr>
              <a:t>bei Rechtsverletzungen? </a:t>
            </a:r>
          </a:p>
          <a:p>
            <a:pPr marL="711200">
              <a:spcBef>
                <a:spcPts val="0"/>
              </a:spcBef>
              <a:buFont typeface="Symbol" panose="05050102010706020507" pitchFamily="18" charset="2"/>
              <a:buChar char="-"/>
            </a:pPr>
            <a:r>
              <a:rPr lang="de-DE" sz="1800" dirty="0" smtClean="0">
                <a:latin typeface="+mn-lt"/>
              </a:rPr>
              <a:t>keine besonderen Regelungen</a:t>
            </a:r>
          </a:p>
          <a:p>
            <a:pPr marL="711200">
              <a:spcBef>
                <a:spcPts val="0"/>
              </a:spcBef>
              <a:buFont typeface="Symbol" panose="05050102010706020507" pitchFamily="18" charset="2"/>
              <a:buChar char="-"/>
            </a:pPr>
            <a:r>
              <a:rPr lang="de-DE" sz="1800" b="1" dirty="0" smtClean="0">
                <a:latin typeface="+mn-lt"/>
              </a:rPr>
              <a:t>BT-</a:t>
            </a:r>
            <a:r>
              <a:rPr lang="de-DE" sz="1800" b="1" dirty="0" err="1" smtClean="0">
                <a:latin typeface="+mn-lt"/>
              </a:rPr>
              <a:t>Drs</a:t>
            </a:r>
            <a:r>
              <a:rPr lang="de-DE" sz="1800" b="1" dirty="0" smtClean="0">
                <a:latin typeface="+mn-lt"/>
              </a:rPr>
              <a:t>. 19/13837, S. </a:t>
            </a:r>
            <a:r>
              <a:rPr lang="de-DE" sz="1800" b="1" dirty="0">
                <a:latin typeface="+mn-lt"/>
              </a:rPr>
              <a:t>61 </a:t>
            </a:r>
            <a:r>
              <a:rPr lang="de-DE" sz="1800" dirty="0">
                <a:latin typeface="+mn-lt"/>
              </a:rPr>
              <a:t>(zu § 68b </a:t>
            </a:r>
            <a:r>
              <a:rPr lang="de-DE" sz="1800" dirty="0" smtClean="0">
                <a:latin typeface="+mn-lt"/>
              </a:rPr>
              <a:t>JGG-E): </a:t>
            </a:r>
            <a:br>
              <a:rPr lang="de-DE" sz="1800" dirty="0" smtClean="0">
                <a:latin typeface="+mn-lt"/>
              </a:rPr>
            </a:br>
            <a:r>
              <a:rPr lang="de-DE" sz="1800" dirty="0" smtClean="0">
                <a:latin typeface="+mn-lt"/>
              </a:rPr>
              <a:t>„</a:t>
            </a:r>
            <a:r>
              <a:rPr lang="de-DE" sz="1800" dirty="0">
                <a:latin typeface="+mn-lt"/>
              </a:rPr>
              <a:t>sollen die allgemeinen Grundsätze zur </a:t>
            </a:r>
            <a:r>
              <a:rPr lang="de-DE" sz="1800" dirty="0" smtClean="0">
                <a:latin typeface="+mn-lt"/>
              </a:rPr>
              <a:t>Anwendung gelangen“</a:t>
            </a:r>
          </a:p>
          <a:p>
            <a:pPr marL="711200">
              <a:spcBef>
                <a:spcPts val="0"/>
              </a:spcBef>
              <a:buFont typeface="Symbol" panose="05050102010706020507" pitchFamily="18" charset="2"/>
              <a:buChar char="-"/>
            </a:pPr>
            <a:r>
              <a:rPr lang="de-DE" sz="1800" b="1" dirty="0" smtClean="0">
                <a:latin typeface="+mn-lt"/>
              </a:rPr>
              <a:t>BT-</a:t>
            </a:r>
            <a:r>
              <a:rPr lang="de-DE" sz="1800" b="1" dirty="0" err="1" smtClean="0">
                <a:latin typeface="+mn-lt"/>
              </a:rPr>
              <a:t>Drs</a:t>
            </a:r>
            <a:r>
              <a:rPr lang="de-DE" sz="1800" b="1" dirty="0" smtClean="0">
                <a:latin typeface="+mn-lt"/>
              </a:rPr>
              <a:t>. 19/13829, S. 38/39 </a:t>
            </a:r>
            <a:r>
              <a:rPr lang="de-DE" sz="1800" dirty="0" smtClean="0">
                <a:latin typeface="+mn-lt"/>
              </a:rPr>
              <a:t>(zu § 141a StPO-E): </a:t>
            </a:r>
            <a:br>
              <a:rPr lang="de-DE" sz="1800" dirty="0" smtClean="0">
                <a:latin typeface="+mn-lt"/>
              </a:rPr>
            </a:br>
            <a:r>
              <a:rPr lang="de-DE" sz="1800" dirty="0" smtClean="0">
                <a:latin typeface="+mn-lt"/>
              </a:rPr>
              <a:t>„Ein Verstoß </a:t>
            </a:r>
            <a:r>
              <a:rPr lang="de-DE" sz="1800" dirty="0">
                <a:latin typeface="+mn-lt"/>
              </a:rPr>
              <a:t>(...) soll nicht automatisch zu einem Verwertungsverbot führen. Vielmehr sollen – wie auch in sonstigen Fällen – die allgemeinen Grundsätze zur Anwendung gelangen</a:t>
            </a:r>
            <a:r>
              <a:rPr lang="de-DE" sz="1800" dirty="0" smtClean="0">
                <a:latin typeface="+mn-lt"/>
              </a:rPr>
              <a:t>.“</a:t>
            </a:r>
          </a:p>
          <a:p>
            <a:pPr marL="711200">
              <a:spcBef>
                <a:spcPts val="0"/>
              </a:spcBef>
              <a:buFont typeface="Symbol" panose="05050102010706020507" pitchFamily="18" charset="2"/>
              <a:buChar char="-"/>
            </a:pPr>
            <a:r>
              <a:rPr lang="de-DE" sz="1800" b="1" dirty="0" smtClean="0">
                <a:latin typeface="+mn-lt"/>
              </a:rPr>
              <a:t>Allgemeine Grundsätze: Abwägungslehre</a:t>
            </a:r>
            <a:r>
              <a:rPr lang="de-DE" sz="1800" dirty="0" smtClean="0">
                <a:latin typeface="+mn-lt"/>
              </a:rPr>
              <a:t> (</a:t>
            </a:r>
            <a:r>
              <a:rPr lang="de-DE" sz="1800" dirty="0" err="1" smtClean="0">
                <a:latin typeface="+mn-lt"/>
              </a:rPr>
              <a:t>st.</a:t>
            </a:r>
            <a:r>
              <a:rPr lang="de-DE" sz="1800" dirty="0" smtClean="0">
                <a:latin typeface="+mn-lt"/>
              </a:rPr>
              <a:t> </a:t>
            </a:r>
            <a:r>
              <a:rPr lang="de-DE" sz="1800" dirty="0" err="1" smtClean="0">
                <a:latin typeface="+mn-lt"/>
              </a:rPr>
              <a:t>Rspr</a:t>
            </a:r>
            <a:r>
              <a:rPr lang="de-DE" sz="1800" dirty="0" smtClean="0">
                <a:latin typeface="+mn-lt"/>
              </a:rPr>
              <a:t>. des BVerfG und des BGH), </a:t>
            </a:r>
            <a:br>
              <a:rPr lang="de-DE" sz="1800" dirty="0" smtClean="0">
                <a:latin typeface="+mn-lt"/>
              </a:rPr>
            </a:br>
            <a:r>
              <a:rPr lang="de-DE" sz="1800" dirty="0" smtClean="0">
                <a:latin typeface="+mn-lt"/>
              </a:rPr>
              <a:t>Beweisverwertungsverbot (nur) bei schwerwiegenden, bewussten oder objektiv willkürlichen Rechtsverstößen</a:t>
            </a: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a:t>
            </a:r>
            <a:r>
              <a:rPr lang="de-DE" sz="2000" dirty="0">
                <a:solidFill>
                  <a:prstClr val="black"/>
                </a:solidFill>
                <a:latin typeface="Calibri"/>
              </a:rPr>
              <a:t>. Anwendungsbereich und Regelungsgegenstände</a:t>
            </a:r>
            <a:endParaRPr lang="de-DE" sz="1800" dirty="0"/>
          </a:p>
        </p:txBody>
      </p:sp>
    </p:spTree>
    <p:extLst>
      <p:ext uri="{BB962C8B-B14F-4D97-AF65-F5344CB8AC3E}">
        <p14:creationId xmlns:p14="http://schemas.microsoft.com/office/powerpoint/2010/main" val="70621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spcBef>
                <a:spcPts val="0"/>
              </a:spcBef>
              <a:buNone/>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III</a:t>
            </a:r>
            <a:r>
              <a:rPr lang="de-DE" sz="2000" dirty="0">
                <a:solidFill>
                  <a:prstClr val="black"/>
                </a:solidFill>
                <a:latin typeface="Calibri"/>
              </a:rPr>
              <a:t>. Schwerpunkte der Richtlinie und ihre Umsetzung </a:t>
            </a:r>
            <a:endParaRPr lang="de-DE" sz="1800" dirty="0"/>
          </a:p>
        </p:txBody>
      </p:sp>
      <p:sp>
        <p:nvSpPr>
          <p:cNvPr id="4" name="Inhaltsplatzhalter 1"/>
          <p:cNvSpPr txBox="1">
            <a:spLocks/>
          </p:cNvSpPr>
          <p:nvPr/>
        </p:nvSpPr>
        <p:spPr bwMode="auto">
          <a:xfrm>
            <a:off x="457200" y="1268760"/>
            <a:ext cx="822960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Font typeface="+mj-lt"/>
              <a:buAutoNum type="arabicPeriod"/>
            </a:pPr>
            <a:r>
              <a:rPr lang="de-DE" sz="1800" b="1" dirty="0" smtClean="0">
                <a:latin typeface="+mn-lt"/>
              </a:rPr>
              <a:t>Belehrungs-/Informationsrechte, Begleitungsrecht – Art. 4, 5, 15 JGG-RL</a:t>
            </a:r>
          </a:p>
          <a:p>
            <a:pPr marL="0" indent="0">
              <a:spcBef>
                <a:spcPts val="0"/>
              </a:spcBef>
              <a:buFont typeface="Arial" charset="0"/>
              <a:buNone/>
            </a:pPr>
            <a:endParaRPr lang="de-DE" sz="1800" dirty="0" smtClean="0">
              <a:latin typeface="+mn-lt"/>
            </a:endParaRPr>
          </a:p>
          <a:p>
            <a:pPr lvl="0">
              <a:spcBef>
                <a:spcPts val="0"/>
              </a:spcBef>
              <a:buFont typeface="+mj-lt"/>
              <a:buAutoNum type="alphaLcParenR"/>
            </a:pPr>
            <a:r>
              <a:rPr lang="de-DE" sz="1800" b="1" dirty="0">
                <a:solidFill>
                  <a:prstClr val="black"/>
                </a:solidFill>
                <a:latin typeface="Calibri"/>
              </a:rPr>
              <a:t>Art. 4 JGG-RL - „Auskunftsrecht“ (des „Kindes</a:t>
            </a:r>
            <a:r>
              <a:rPr lang="de-DE" sz="1800" b="1" dirty="0" smtClean="0">
                <a:solidFill>
                  <a:prstClr val="black"/>
                </a:solidFill>
                <a:latin typeface="Calibri"/>
              </a:rPr>
              <a:t>“)</a:t>
            </a:r>
            <a:endParaRPr lang="de-DE" sz="1800" b="1" dirty="0">
              <a:solidFill>
                <a:srgbClr val="FF0000"/>
              </a:solidFill>
              <a:latin typeface="Calibri"/>
            </a:endParaRPr>
          </a:p>
          <a:p>
            <a:pPr marL="0" lvl="0" indent="0" fontAlgn="auto">
              <a:spcBef>
                <a:spcPts val="0"/>
              </a:spcBef>
              <a:buNone/>
              <a:defRPr/>
            </a:pPr>
            <a:endParaRPr lang="de-DE" sz="1800" dirty="0">
              <a:solidFill>
                <a:prstClr val="black"/>
              </a:solidFill>
              <a:latin typeface="Calibri"/>
            </a:endParaRPr>
          </a:p>
          <a:p>
            <a:pPr lvl="0" fontAlgn="auto">
              <a:spcBef>
                <a:spcPts val="0"/>
              </a:spcBef>
              <a:buFont typeface="Wingdings" panose="05000000000000000000" pitchFamily="2" charset="2"/>
              <a:buChar char="Ø"/>
              <a:defRPr/>
            </a:pPr>
            <a:r>
              <a:rPr lang="de-DE" sz="1800" dirty="0" smtClean="0">
                <a:solidFill>
                  <a:prstClr val="black"/>
                </a:solidFill>
                <a:latin typeface="Calibri"/>
              </a:rPr>
              <a:t>„Unterrichtung“ </a:t>
            </a:r>
            <a:r>
              <a:rPr lang="de-DE" sz="1800" dirty="0">
                <a:solidFill>
                  <a:prstClr val="black"/>
                </a:solidFill>
                <a:latin typeface="Calibri"/>
              </a:rPr>
              <a:t>des </a:t>
            </a:r>
            <a:r>
              <a:rPr lang="de-DE" sz="1800" dirty="0" err="1" smtClean="0">
                <a:solidFill>
                  <a:prstClr val="black"/>
                </a:solidFill>
                <a:latin typeface="Calibri"/>
              </a:rPr>
              <a:t>Jug</a:t>
            </a:r>
            <a:r>
              <a:rPr lang="de-DE" sz="1800" dirty="0" smtClean="0">
                <a:solidFill>
                  <a:prstClr val="black"/>
                </a:solidFill>
                <a:latin typeface="Calibri"/>
              </a:rPr>
              <a:t>./</a:t>
            </a:r>
            <a:r>
              <a:rPr lang="de-DE" sz="1800" dirty="0" err="1" smtClean="0">
                <a:solidFill>
                  <a:prstClr val="black"/>
                </a:solidFill>
                <a:latin typeface="Calibri"/>
              </a:rPr>
              <a:t>Hw</a:t>
            </a:r>
            <a:r>
              <a:rPr lang="de-DE" sz="1800" dirty="0" smtClean="0">
                <a:solidFill>
                  <a:prstClr val="black"/>
                </a:solidFill>
                <a:latin typeface="Calibri"/>
              </a:rPr>
              <a:t>. (</a:t>
            </a:r>
            <a:r>
              <a:rPr lang="de-DE" sz="1800" b="1" dirty="0" smtClean="0">
                <a:solidFill>
                  <a:srgbClr val="FF0000"/>
                </a:solidFill>
                <a:latin typeface="Calibri"/>
              </a:rPr>
              <a:t>§ 70a -neu- JGG-neu-</a:t>
            </a:r>
            <a:r>
              <a:rPr lang="de-DE" sz="1800" dirty="0" smtClean="0">
                <a:solidFill>
                  <a:prstClr val="black"/>
                </a:solidFill>
                <a:latin typeface="Calibri"/>
              </a:rPr>
              <a:t>) über</a:t>
            </a:r>
            <a:r>
              <a:rPr lang="de-DE" sz="1800" dirty="0">
                <a:solidFill>
                  <a:prstClr val="black"/>
                </a:solidFill>
                <a:latin typeface="Calibri"/>
              </a:rPr>
              <a:t/>
            </a:r>
            <a:br>
              <a:rPr lang="de-DE" sz="1800" dirty="0">
                <a:solidFill>
                  <a:prstClr val="black"/>
                </a:solidFill>
                <a:latin typeface="Calibri"/>
              </a:rPr>
            </a:br>
            <a:r>
              <a:rPr lang="de-DE" sz="1800" dirty="0">
                <a:solidFill>
                  <a:prstClr val="black"/>
                </a:solidFill>
                <a:latin typeface="Calibri"/>
              </a:rPr>
              <a:t/>
            </a:r>
            <a:br>
              <a:rPr lang="de-DE" sz="1800" dirty="0">
                <a:solidFill>
                  <a:prstClr val="black"/>
                </a:solidFill>
                <a:latin typeface="Calibri"/>
              </a:rPr>
            </a:br>
            <a:r>
              <a:rPr lang="de-DE" sz="1800" dirty="0">
                <a:solidFill>
                  <a:prstClr val="black"/>
                </a:solidFill>
                <a:latin typeface="Calibri"/>
              </a:rPr>
              <a:t>(1) seine Rechte und Aspekte der </a:t>
            </a:r>
            <a:r>
              <a:rPr lang="de-DE" sz="1800" b="1" dirty="0">
                <a:solidFill>
                  <a:prstClr val="black"/>
                </a:solidFill>
                <a:latin typeface="Calibri"/>
              </a:rPr>
              <a:t>Durchführung des Verfahrens allgemein</a:t>
            </a:r>
            <a:r>
              <a:rPr lang="de-DE" sz="1800" dirty="0">
                <a:solidFill>
                  <a:prstClr val="black"/>
                </a:solidFill>
                <a:latin typeface="Calibri"/>
              </a:rPr>
              <a:t> und</a:t>
            </a:r>
            <a:br>
              <a:rPr lang="de-DE" sz="1800" dirty="0">
                <a:solidFill>
                  <a:prstClr val="black"/>
                </a:solidFill>
                <a:latin typeface="Calibri"/>
              </a:rPr>
            </a:br>
            <a:r>
              <a:rPr lang="de-DE" sz="1800" dirty="0">
                <a:solidFill>
                  <a:prstClr val="black"/>
                </a:solidFill>
                <a:latin typeface="Calibri"/>
              </a:rPr>
              <a:t/>
            </a:r>
            <a:br>
              <a:rPr lang="de-DE" sz="1800" dirty="0">
                <a:solidFill>
                  <a:prstClr val="black"/>
                </a:solidFill>
                <a:latin typeface="Calibri"/>
              </a:rPr>
            </a:br>
            <a:r>
              <a:rPr lang="de-DE" sz="1800" dirty="0">
                <a:solidFill>
                  <a:prstClr val="black"/>
                </a:solidFill>
                <a:latin typeface="Calibri"/>
              </a:rPr>
              <a:t>(2) </a:t>
            </a:r>
            <a:r>
              <a:rPr lang="de-DE" sz="1800" b="1" dirty="0">
                <a:solidFill>
                  <a:prstClr val="black"/>
                </a:solidFill>
                <a:latin typeface="Calibri"/>
              </a:rPr>
              <a:t>sämtliche in der JGG-RL festgelegten Rechte</a:t>
            </a:r>
          </a:p>
          <a:p>
            <a:pPr marL="979488" lvl="1">
              <a:spcBef>
                <a:spcPts val="0"/>
              </a:spcBef>
              <a:buFont typeface="Symbol" panose="05050102010706020507" pitchFamily="18" charset="2"/>
              <a:buChar char="-"/>
              <a:defRPr/>
            </a:pPr>
            <a:r>
              <a:rPr lang="de-DE" sz="1800" dirty="0">
                <a:solidFill>
                  <a:prstClr val="black"/>
                </a:solidFill>
                <a:latin typeface="Calibri"/>
              </a:rPr>
              <a:t>zeitlich abgestuft</a:t>
            </a:r>
          </a:p>
          <a:p>
            <a:pPr marL="979488" lvl="1">
              <a:spcBef>
                <a:spcPts val="0"/>
              </a:spcBef>
              <a:buFont typeface="Symbol" panose="05050102010706020507" pitchFamily="18" charset="2"/>
              <a:buChar char="-"/>
              <a:defRPr/>
            </a:pPr>
            <a:r>
              <a:rPr lang="de-DE" sz="1800" dirty="0">
                <a:solidFill>
                  <a:prstClr val="black"/>
                </a:solidFill>
                <a:latin typeface="Calibri"/>
              </a:rPr>
              <a:t>mündlich, schriftlich oder in beiden Formen</a:t>
            </a:r>
          </a:p>
          <a:p>
            <a:pPr marL="979488" lvl="1">
              <a:spcBef>
                <a:spcPts val="0"/>
              </a:spcBef>
              <a:buFont typeface="Symbol" panose="05050102010706020507" pitchFamily="18" charset="2"/>
              <a:buChar char="-"/>
              <a:defRPr/>
            </a:pPr>
            <a:r>
              <a:rPr lang="de-DE" sz="1800" dirty="0">
                <a:solidFill>
                  <a:prstClr val="black"/>
                </a:solidFill>
                <a:latin typeface="Calibri"/>
              </a:rPr>
              <a:t>in verständlicher Sprache </a:t>
            </a:r>
          </a:p>
          <a:p>
            <a:pPr marL="284400" indent="-284400" fontAlgn="auto">
              <a:spcBef>
                <a:spcPts val="0"/>
              </a:spcBef>
              <a:buFont typeface="Arial" panose="020B0604020202020204" pitchFamily="34" charset="0"/>
              <a:buChar char="•"/>
              <a:defRPr/>
            </a:pPr>
            <a:endParaRPr lang="de-DE" sz="1800" dirty="0" smtClean="0">
              <a:solidFill>
                <a:prstClr val="black"/>
              </a:solidFill>
              <a:latin typeface="Calibri"/>
            </a:endParaRPr>
          </a:p>
          <a:p>
            <a:pPr marL="261938" indent="-261938" fontAlgn="auto">
              <a:spcBef>
                <a:spcPts val="0"/>
              </a:spcBef>
              <a:buFont typeface="Wingdings" panose="05000000000000000000" pitchFamily="2" charset="2"/>
              <a:buChar char="Ø"/>
              <a:defRPr/>
            </a:pPr>
            <a:r>
              <a:rPr lang="de-DE" sz="1800" dirty="0" smtClean="0">
                <a:solidFill>
                  <a:prstClr val="black"/>
                </a:solidFill>
                <a:latin typeface="Calibri"/>
              </a:rPr>
              <a:t>zu (1):</a:t>
            </a:r>
            <a:br>
              <a:rPr lang="de-DE" sz="1800" dirty="0" smtClean="0">
                <a:solidFill>
                  <a:prstClr val="black"/>
                </a:solidFill>
                <a:latin typeface="Calibri"/>
              </a:rPr>
            </a:br>
            <a:r>
              <a:rPr lang="de-DE" sz="1800" dirty="0" smtClean="0">
                <a:solidFill>
                  <a:prstClr val="black"/>
                </a:solidFill>
                <a:latin typeface="Calibri"/>
              </a:rPr>
              <a:t>Unterrichtung über </a:t>
            </a:r>
            <a:r>
              <a:rPr lang="de-DE" sz="1800" b="1" dirty="0" smtClean="0">
                <a:solidFill>
                  <a:prstClr val="black"/>
                </a:solidFill>
                <a:latin typeface="Calibri"/>
              </a:rPr>
              <a:t>allgemeine Aspekte der Durchführung des Verfahrens</a:t>
            </a:r>
            <a:endParaRPr lang="de-DE" sz="1800" dirty="0" smtClean="0">
              <a:solidFill>
                <a:prstClr val="black"/>
              </a:solidFill>
              <a:latin typeface="Calibri"/>
            </a:endParaRPr>
          </a:p>
          <a:p>
            <a:pPr marL="284400" lvl="1" indent="0">
              <a:spcBef>
                <a:spcPts val="0"/>
              </a:spcBef>
              <a:buFont typeface="Arial" charset="0"/>
              <a:buNone/>
              <a:defRPr/>
            </a:pPr>
            <a:r>
              <a:rPr lang="de-DE" sz="1800" dirty="0" smtClean="0">
                <a:solidFill>
                  <a:prstClr val="black"/>
                </a:solidFill>
                <a:latin typeface="Calibri"/>
                <a:cs typeface="Arial"/>
              </a:rPr>
              <a:t>► </a:t>
            </a:r>
            <a:r>
              <a:rPr lang="de-DE" sz="1800" b="1" dirty="0" smtClean="0">
                <a:solidFill>
                  <a:prstClr val="black"/>
                </a:solidFill>
                <a:latin typeface="Calibri"/>
                <a:cs typeface="Arial"/>
              </a:rPr>
              <a:t>EG 19</a:t>
            </a:r>
            <a:r>
              <a:rPr lang="de-DE" sz="1800" dirty="0" smtClean="0">
                <a:solidFill>
                  <a:prstClr val="black"/>
                </a:solidFill>
                <a:latin typeface="Calibri"/>
                <a:cs typeface="Arial"/>
              </a:rPr>
              <a:t>: </a:t>
            </a:r>
            <a:r>
              <a:rPr lang="de-DE" sz="1800" dirty="0" smtClean="0">
                <a:solidFill>
                  <a:prstClr val="black"/>
                </a:solidFill>
                <a:latin typeface="Calibri"/>
              </a:rPr>
              <a:t>kurze Erläuterung der nächsten Verfahrensschritte (soweit möglich) und der Rolle der beteiligten Behörden; Umfang der Information soll „von den Umständen des Falles abhängen“ </a:t>
            </a:r>
            <a:r>
              <a:rPr lang="de-DE" sz="1800" dirty="0" smtClean="0">
                <a:solidFill>
                  <a:prstClr val="black"/>
                </a:solidFill>
                <a:latin typeface="Calibri"/>
                <a:cs typeface="Arial"/>
              </a:rPr>
              <a:t>◄</a:t>
            </a:r>
            <a:endParaRPr lang="de-DE" sz="1800" dirty="0" smtClean="0">
              <a:solidFill>
                <a:prstClr val="black"/>
              </a:solidFill>
              <a:latin typeface="Calibri"/>
            </a:endParaRPr>
          </a:p>
          <a:p>
            <a:pPr marL="284400" indent="-284400" fontAlgn="auto">
              <a:spcBef>
                <a:spcPts val="0"/>
              </a:spcBef>
              <a:buFont typeface="Arial" panose="020B0604020202020204" pitchFamily="34" charset="0"/>
              <a:buChar char="•"/>
              <a:defRPr/>
            </a:pPr>
            <a:endParaRPr lang="de-DE" sz="1800" dirty="0" smtClean="0">
              <a:solidFill>
                <a:prstClr val="black"/>
              </a:solidFill>
              <a:latin typeface="Calibri"/>
            </a:endParaRPr>
          </a:p>
          <a:p>
            <a:pPr marL="363538" indent="-285750">
              <a:spcBef>
                <a:spcPts val="0"/>
              </a:spcBef>
              <a:buFont typeface="Wingdings" panose="05000000000000000000" pitchFamily="2" charset="2"/>
              <a:buChar char="Ø"/>
            </a:pPr>
            <a:endParaRPr lang="de-DE" sz="1800" dirty="0" smtClean="0">
              <a:latin typeface="+mn-lt"/>
            </a:endParaRPr>
          </a:p>
        </p:txBody>
      </p:sp>
    </p:spTree>
    <p:extLst>
      <p:ext uri="{BB962C8B-B14F-4D97-AF65-F5344CB8AC3E}">
        <p14:creationId xmlns:p14="http://schemas.microsoft.com/office/powerpoint/2010/main" val="3630534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spcBef>
                <a:spcPts val="0"/>
              </a:spcBef>
              <a:buNone/>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III</a:t>
            </a:r>
            <a:r>
              <a:rPr lang="de-DE" sz="2000" dirty="0">
                <a:solidFill>
                  <a:prstClr val="black"/>
                </a:solidFill>
                <a:latin typeface="Calibri"/>
              </a:rPr>
              <a:t>. Schwerpunkte der Richtlinie und ihre Umsetzung </a:t>
            </a:r>
            <a:endParaRPr lang="de-DE" sz="1800" dirty="0"/>
          </a:p>
        </p:txBody>
      </p:sp>
      <p:sp>
        <p:nvSpPr>
          <p:cNvPr id="4" name="Inhaltsplatzhalter 1"/>
          <p:cNvSpPr txBox="1">
            <a:spLocks/>
          </p:cNvSpPr>
          <p:nvPr/>
        </p:nvSpPr>
        <p:spPr bwMode="auto">
          <a:xfrm>
            <a:off x="457200" y="1268760"/>
            <a:ext cx="822960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Bef>
                <a:spcPts val="0"/>
              </a:spcBef>
              <a:buFont typeface="+mj-lt"/>
              <a:buAutoNum type="arabicPeriod"/>
            </a:pPr>
            <a:r>
              <a:rPr lang="de-DE" sz="1800" b="1" dirty="0">
                <a:solidFill>
                  <a:prstClr val="black"/>
                </a:solidFill>
                <a:latin typeface="Calibri"/>
              </a:rPr>
              <a:t>Belehrungs-/Informationsrechte, Begleitungsrecht – Art. 4, 5, 15 JGG-RL</a:t>
            </a:r>
          </a:p>
          <a:p>
            <a:pPr marL="0" lvl="0" indent="0">
              <a:spcBef>
                <a:spcPts val="0"/>
              </a:spcBef>
              <a:buNone/>
            </a:pPr>
            <a:endParaRPr lang="de-DE" sz="1800" dirty="0">
              <a:solidFill>
                <a:prstClr val="black"/>
              </a:solidFill>
              <a:latin typeface="Calibri"/>
            </a:endParaRPr>
          </a:p>
          <a:p>
            <a:pPr lvl="0">
              <a:spcBef>
                <a:spcPts val="0"/>
              </a:spcBef>
              <a:buFont typeface="+mj-lt"/>
              <a:buAutoNum type="alphaLcParenR"/>
            </a:pPr>
            <a:r>
              <a:rPr lang="de-DE" sz="1800" b="1" dirty="0">
                <a:solidFill>
                  <a:prstClr val="black"/>
                </a:solidFill>
                <a:latin typeface="Calibri"/>
              </a:rPr>
              <a:t>Art. 4 JGG-RL - „Auskunftsrecht“ (des „Kindes“)</a:t>
            </a:r>
          </a:p>
          <a:p>
            <a:pPr marL="0" lvl="0" indent="0">
              <a:spcBef>
                <a:spcPts val="0"/>
              </a:spcBef>
              <a:buNone/>
            </a:pPr>
            <a:endParaRPr lang="de-DE" sz="1800" dirty="0">
              <a:solidFill>
                <a:prstClr val="black"/>
              </a:solidFill>
              <a:latin typeface="Calibri"/>
            </a:endParaRPr>
          </a:p>
          <a:p>
            <a:pPr lvl="0" fontAlgn="auto">
              <a:spcBef>
                <a:spcPts val="0"/>
              </a:spcBef>
              <a:buFont typeface="Wingdings" panose="05000000000000000000" pitchFamily="2" charset="2"/>
              <a:buChar char="Ø"/>
              <a:defRPr/>
            </a:pPr>
            <a:r>
              <a:rPr lang="de-DE" sz="1800" dirty="0">
                <a:solidFill>
                  <a:prstClr val="black"/>
                </a:solidFill>
                <a:latin typeface="Calibri"/>
              </a:rPr>
              <a:t>zu </a:t>
            </a:r>
            <a:r>
              <a:rPr lang="de-DE" sz="1800" dirty="0" smtClean="0">
                <a:solidFill>
                  <a:prstClr val="black"/>
                </a:solidFill>
                <a:latin typeface="Calibri"/>
              </a:rPr>
              <a:t>(2):</a:t>
            </a:r>
            <a:br>
              <a:rPr lang="de-DE" sz="1800" dirty="0" smtClean="0">
                <a:solidFill>
                  <a:prstClr val="black"/>
                </a:solidFill>
                <a:latin typeface="Calibri"/>
              </a:rPr>
            </a:br>
            <a:r>
              <a:rPr lang="de-DE" sz="1800" b="1" dirty="0" smtClean="0">
                <a:solidFill>
                  <a:prstClr val="black"/>
                </a:solidFill>
                <a:latin typeface="Calibri"/>
              </a:rPr>
              <a:t>Abs</a:t>
            </a:r>
            <a:r>
              <a:rPr lang="de-DE" sz="1800" b="1" dirty="0">
                <a:solidFill>
                  <a:prstClr val="black"/>
                </a:solidFill>
                <a:latin typeface="Calibri"/>
              </a:rPr>
              <a:t>. 1 UA 2</a:t>
            </a:r>
            <a:r>
              <a:rPr lang="de-DE" sz="1800" dirty="0">
                <a:solidFill>
                  <a:prstClr val="black"/>
                </a:solidFill>
                <a:latin typeface="Calibri"/>
              </a:rPr>
              <a:t>: zeitlich abgestufte Unterrichtung über die Rechte aus RL </a:t>
            </a:r>
            <a:r>
              <a:rPr lang="de-DE" sz="1800" dirty="0" smtClean="0">
                <a:solidFill>
                  <a:prstClr val="black"/>
                </a:solidFill>
                <a:latin typeface="Calibri"/>
              </a:rPr>
              <a:t>2016/800</a:t>
            </a:r>
            <a:r>
              <a:rPr lang="de-DE" sz="1800" dirty="0">
                <a:solidFill>
                  <a:prstClr val="black"/>
                </a:solidFill>
                <a:latin typeface="Calibri"/>
              </a:rPr>
              <a:t/>
            </a:r>
            <a:br>
              <a:rPr lang="de-DE" sz="1800" dirty="0">
                <a:solidFill>
                  <a:prstClr val="black"/>
                </a:solidFill>
                <a:latin typeface="Calibri"/>
              </a:rPr>
            </a:br>
            <a:r>
              <a:rPr lang="de-DE" sz="1800" i="1" dirty="0">
                <a:solidFill>
                  <a:prstClr val="black"/>
                </a:solidFill>
                <a:latin typeface="Calibri"/>
              </a:rPr>
              <a:t>„Die Mitgliedstaaten stellen </a:t>
            </a:r>
            <a:r>
              <a:rPr lang="de-DE" sz="1800" b="1" i="1" dirty="0">
                <a:solidFill>
                  <a:prstClr val="black"/>
                </a:solidFill>
                <a:latin typeface="Calibri"/>
              </a:rPr>
              <a:t>außerdem</a:t>
            </a:r>
            <a:r>
              <a:rPr lang="de-DE" sz="1800" i="1" dirty="0">
                <a:solidFill>
                  <a:prstClr val="black"/>
                </a:solidFill>
                <a:latin typeface="Calibri"/>
              </a:rPr>
              <a:t> sicher, dass Kinder </a:t>
            </a:r>
            <a:r>
              <a:rPr lang="de-DE" sz="1800" b="1" i="1" dirty="0">
                <a:solidFill>
                  <a:prstClr val="black"/>
                </a:solidFill>
                <a:latin typeface="Calibri"/>
              </a:rPr>
              <a:t>über die in dieser Richtlinie festgelegten Rechte</a:t>
            </a:r>
            <a:r>
              <a:rPr lang="de-DE" sz="1800" i="1" dirty="0">
                <a:solidFill>
                  <a:prstClr val="black"/>
                </a:solidFill>
                <a:latin typeface="Calibri"/>
              </a:rPr>
              <a:t> unterrichtet werden. Dies erfolgt wie folgt:</a:t>
            </a:r>
          </a:p>
          <a:p>
            <a:pPr marL="623888" lvl="0" fontAlgn="auto">
              <a:spcBef>
                <a:spcPts val="600"/>
              </a:spcBef>
              <a:buFont typeface="+mj-lt"/>
              <a:buAutoNum type="alphaLcParenR"/>
              <a:defRPr/>
            </a:pPr>
            <a:r>
              <a:rPr lang="de-DE" sz="1800" b="1" i="1" dirty="0">
                <a:solidFill>
                  <a:prstClr val="black"/>
                </a:solidFill>
                <a:latin typeface="Calibri"/>
              </a:rPr>
              <a:t>umgehend</a:t>
            </a:r>
            <a:r>
              <a:rPr lang="de-DE" sz="1800" i="1" dirty="0">
                <a:solidFill>
                  <a:prstClr val="black"/>
                </a:solidFill>
                <a:latin typeface="Calibri"/>
              </a:rPr>
              <a:t>, wenn Kinder davon in Kenntnis gesetzt werden, dass sie Verdächtige oder beschuldigt Personen sind, in Bezug auf: (...)</a:t>
            </a:r>
            <a:br>
              <a:rPr lang="de-DE" sz="1800" i="1" dirty="0">
                <a:solidFill>
                  <a:prstClr val="black"/>
                </a:solidFill>
                <a:latin typeface="Calibri"/>
              </a:rPr>
            </a:br>
            <a:r>
              <a:rPr lang="de-DE" sz="1800" dirty="0">
                <a:solidFill>
                  <a:prstClr val="black"/>
                </a:solidFill>
                <a:latin typeface="Calibri"/>
                <a:sym typeface="Wingdings" panose="05000000000000000000" pitchFamily="2" charset="2"/>
              </a:rPr>
              <a:t> </a:t>
            </a:r>
            <a:r>
              <a:rPr lang="de-DE" sz="1800" dirty="0">
                <a:solidFill>
                  <a:prstClr val="black"/>
                </a:solidFill>
                <a:latin typeface="Calibri"/>
              </a:rPr>
              <a:t>Unterrichtung der/Begleitung durch Träger d. </a:t>
            </a:r>
            <a:r>
              <a:rPr lang="de-DE" sz="1800" dirty="0" err="1">
                <a:solidFill>
                  <a:prstClr val="black"/>
                </a:solidFill>
                <a:latin typeface="Calibri"/>
              </a:rPr>
              <a:t>elterl</a:t>
            </a:r>
            <a:r>
              <a:rPr lang="de-DE" sz="1800" dirty="0">
                <a:solidFill>
                  <a:prstClr val="black"/>
                </a:solidFill>
                <a:latin typeface="Calibri"/>
              </a:rPr>
              <a:t>. Verantw. (Art. 5 u. 15)</a:t>
            </a:r>
            <a:br>
              <a:rPr lang="de-DE" sz="1800" dirty="0">
                <a:solidFill>
                  <a:prstClr val="black"/>
                </a:solidFill>
                <a:latin typeface="Calibri"/>
              </a:rPr>
            </a:br>
            <a:r>
              <a:rPr lang="de-DE" sz="1800" dirty="0">
                <a:solidFill>
                  <a:prstClr val="black"/>
                </a:solidFill>
                <a:latin typeface="Calibri"/>
                <a:sym typeface="Wingdings" panose="05000000000000000000" pitchFamily="2" charset="2"/>
              </a:rPr>
              <a:t> </a:t>
            </a:r>
            <a:r>
              <a:rPr lang="de-DE" sz="1800" dirty="0">
                <a:solidFill>
                  <a:prstClr val="black"/>
                </a:solidFill>
                <a:latin typeface="Calibri"/>
              </a:rPr>
              <a:t>Unterstützung Rechtsbeistand (Art. 6 und Art. 18)</a:t>
            </a:r>
            <a:br>
              <a:rPr lang="de-DE" sz="1800" dirty="0">
                <a:solidFill>
                  <a:prstClr val="black"/>
                </a:solidFill>
                <a:latin typeface="Calibri"/>
              </a:rPr>
            </a:br>
            <a:r>
              <a:rPr lang="de-DE" sz="1800" dirty="0">
                <a:solidFill>
                  <a:prstClr val="black"/>
                </a:solidFill>
                <a:latin typeface="Calibri"/>
                <a:sym typeface="Wingdings" panose="05000000000000000000" pitchFamily="2" charset="2"/>
              </a:rPr>
              <a:t> </a:t>
            </a:r>
            <a:r>
              <a:rPr lang="de-DE" sz="1800" dirty="0">
                <a:solidFill>
                  <a:prstClr val="black"/>
                </a:solidFill>
                <a:latin typeface="Calibri"/>
              </a:rPr>
              <a:t>Nichtöffentlichkeit der Verfahrens (Art. 14)</a:t>
            </a:r>
          </a:p>
          <a:p>
            <a:pPr marL="623888" lvl="0" fontAlgn="auto">
              <a:spcBef>
                <a:spcPts val="600"/>
              </a:spcBef>
              <a:buFont typeface="+mj-lt"/>
              <a:buAutoNum type="alphaLcParenR"/>
              <a:defRPr/>
            </a:pPr>
            <a:r>
              <a:rPr lang="de-DE" sz="1800" b="1" i="1" dirty="0">
                <a:solidFill>
                  <a:prstClr val="black"/>
                </a:solidFill>
                <a:latin typeface="Calibri"/>
              </a:rPr>
              <a:t>in der frühestmöglichen geeigneten Phase </a:t>
            </a:r>
            <a:r>
              <a:rPr lang="de-DE" sz="1800" i="1" dirty="0">
                <a:solidFill>
                  <a:prstClr val="black"/>
                </a:solidFill>
                <a:latin typeface="Calibri"/>
              </a:rPr>
              <a:t>des Verfahrens, in Bezug auf:</a:t>
            </a:r>
            <a:br>
              <a:rPr lang="de-DE" sz="1800" i="1" dirty="0">
                <a:solidFill>
                  <a:prstClr val="black"/>
                </a:solidFill>
                <a:latin typeface="Calibri"/>
              </a:rPr>
            </a:br>
            <a:r>
              <a:rPr lang="de-DE" sz="1800" dirty="0">
                <a:solidFill>
                  <a:prstClr val="black"/>
                </a:solidFill>
                <a:latin typeface="Calibri"/>
                <a:sym typeface="Wingdings" panose="05000000000000000000" pitchFamily="2" charset="2"/>
              </a:rPr>
              <a:t> die übrigen Rechte (Ausnahme: Freiheitsentzug, Art. 12, dazu </a:t>
            </a:r>
            <a:r>
              <a:rPr lang="de-DE" sz="1800" b="1" i="1" dirty="0">
                <a:solidFill>
                  <a:prstClr val="black"/>
                </a:solidFill>
                <a:latin typeface="Calibri"/>
                <a:sym typeface="Wingdings" panose="05000000000000000000" pitchFamily="2" charset="2"/>
              </a:rPr>
              <a:t>c)</a:t>
            </a:r>
            <a:endParaRPr lang="de-DE" sz="1800" b="1" i="1" dirty="0">
              <a:solidFill>
                <a:prstClr val="black"/>
              </a:solidFill>
              <a:latin typeface="Calibri"/>
            </a:endParaRPr>
          </a:p>
          <a:p>
            <a:pPr marL="623888" lvl="0" fontAlgn="auto">
              <a:spcBef>
                <a:spcPts val="600"/>
              </a:spcBef>
              <a:buFont typeface="+mj-lt"/>
              <a:buAutoNum type="alphaLcParenR"/>
              <a:defRPr/>
            </a:pPr>
            <a:r>
              <a:rPr lang="de-DE" sz="1800" b="1" i="1" dirty="0">
                <a:solidFill>
                  <a:prstClr val="black"/>
                </a:solidFill>
                <a:latin typeface="Calibri"/>
              </a:rPr>
              <a:t>bei Freiheitsentzug </a:t>
            </a:r>
            <a:r>
              <a:rPr lang="de-DE" sz="1800" i="1" dirty="0">
                <a:solidFill>
                  <a:prstClr val="black"/>
                </a:solidFill>
                <a:latin typeface="Calibri"/>
              </a:rPr>
              <a:t>in Bezug auf das Recht auf besondere Behandlung während des Freiheitsentzugs gemäß Artikel 12.“</a:t>
            </a:r>
          </a:p>
        </p:txBody>
      </p:sp>
    </p:spTree>
    <p:extLst>
      <p:ext uri="{BB962C8B-B14F-4D97-AF65-F5344CB8AC3E}">
        <p14:creationId xmlns:p14="http://schemas.microsoft.com/office/powerpoint/2010/main" val="1737739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spcBef>
                <a:spcPts val="0"/>
              </a:spcBef>
              <a:buNone/>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III</a:t>
            </a:r>
            <a:r>
              <a:rPr lang="de-DE" sz="2000" dirty="0">
                <a:solidFill>
                  <a:prstClr val="black"/>
                </a:solidFill>
                <a:latin typeface="Calibri"/>
              </a:rPr>
              <a:t>. Schwerpunkte der Richtlinie und ihre Umsetzung </a:t>
            </a:r>
            <a:endParaRPr lang="de-DE" sz="1800" dirty="0"/>
          </a:p>
        </p:txBody>
      </p:sp>
      <p:sp>
        <p:nvSpPr>
          <p:cNvPr id="4" name="Inhaltsplatzhalter 1"/>
          <p:cNvSpPr txBox="1">
            <a:spLocks/>
          </p:cNvSpPr>
          <p:nvPr/>
        </p:nvSpPr>
        <p:spPr bwMode="auto">
          <a:xfrm>
            <a:off x="452007" y="1268760"/>
            <a:ext cx="822960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Bef>
                <a:spcPts val="0"/>
              </a:spcBef>
              <a:buFont typeface="+mj-lt"/>
              <a:buAutoNum type="arabicPeriod"/>
            </a:pPr>
            <a:r>
              <a:rPr lang="de-DE" sz="1800" b="1" dirty="0">
                <a:solidFill>
                  <a:prstClr val="black"/>
                </a:solidFill>
                <a:latin typeface="Calibri"/>
              </a:rPr>
              <a:t>Belehrungs-/Informationsrechte, Begleitungsrecht – Art. 4, 5, 15 JGG-RL</a:t>
            </a:r>
          </a:p>
          <a:p>
            <a:pPr marL="0" lvl="0" indent="0">
              <a:spcBef>
                <a:spcPts val="0"/>
              </a:spcBef>
              <a:buNone/>
            </a:pPr>
            <a:endParaRPr lang="de-DE" sz="1800" dirty="0">
              <a:solidFill>
                <a:prstClr val="black"/>
              </a:solidFill>
              <a:latin typeface="Calibri"/>
            </a:endParaRPr>
          </a:p>
          <a:p>
            <a:pPr lvl="0">
              <a:spcBef>
                <a:spcPts val="0"/>
              </a:spcBef>
              <a:buFont typeface="+mj-lt"/>
              <a:buAutoNum type="alphaLcParenR"/>
            </a:pPr>
            <a:r>
              <a:rPr lang="de-DE" sz="1800" b="1" dirty="0">
                <a:solidFill>
                  <a:prstClr val="black"/>
                </a:solidFill>
                <a:latin typeface="Calibri"/>
              </a:rPr>
              <a:t>Art. 4 JGG-RL - „Auskunftsrecht“ (des „Kindes“)</a:t>
            </a:r>
          </a:p>
          <a:p>
            <a:pPr marL="0" lvl="0" indent="0">
              <a:spcBef>
                <a:spcPts val="0"/>
              </a:spcBef>
              <a:buNone/>
            </a:pPr>
            <a:endParaRPr lang="de-DE" sz="1800" dirty="0">
              <a:solidFill>
                <a:prstClr val="black"/>
              </a:solidFill>
              <a:latin typeface="Calibri"/>
            </a:endParaRPr>
          </a:p>
          <a:p>
            <a:pPr marL="285750" lvl="1">
              <a:spcBef>
                <a:spcPts val="0"/>
              </a:spcBef>
              <a:buFont typeface="Wingdings" panose="05000000000000000000" pitchFamily="2" charset="2"/>
              <a:buChar char="§"/>
              <a:defRPr/>
            </a:pPr>
            <a:r>
              <a:rPr lang="de-DE" sz="1800" b="1" dirty="0">
                <a:solidFill>
                  <a:prstClr val="black"/>
                </a:solidFill>
                <a:latin typeface="Calibri"/>
              </a:rPr>
              <a:t>Abs. </a:t>
            </a:r>
            <a:r>
              <a:rPr lang="de-DE" sz="1800" b="1" dirty="0" smtClean="0">
                <a:solidFill>
                  <a:prstClr val="black"/>
                </a:solidFill>
                <a:latin typeface="Calibri"/>
              </a:rPr>
              <a:t>2</a:t>
            </a:r>
            <a:r>
              <a:rPr lang="de-DE" sz="1800" dirty="0">
                <a:solidFill>
                  <a:prstClr val="black"/>
                </a:solidFill>
                <a:latin typeface="Calibri"/>
              </a:rPr>
              <a:t/>
            </a:r>
            <a:br>
              <a:rPr lang="de-DE" sz="1800" dirty="0">
                <a:solidFill>
                  <a:prstClr val="black"/>
                </a:solidFill>
                <a:latin typeface="Calibri"/>
              </a:rPr>
            </a:br>
            <a:r>
              <a:rPr lang="de-DE" sz="1800" dirty="0">
                <a:solidFill>
                  <a:prstClr val="black"/>
                </a:solidFill>
                <a:latin typeface="Calibri"/>
              </a:rPr>
              <a:t>-  Erteilung der Information „mündlich, schriftlich </a:t>
            </a:r>
            <a:r>
              <a:rPr lang="de-DE" sz="1800" i="1" dirty="0">
                <a:solidFill>
                  <a:prstClr val="black"/>
                </a:solidFill>
                <a:latin typeface="Calibri"/>
              </a:rPr>
              <a:t>oder</a:t>
            </a:r>
            <a:r>
              <a:rPr lang="de-DE" sz="1800" dirty="0">
                <a:solidFill>
                  <a:prstClr val="black"/>
                </a:solidFill>
                <a:latin typeface="Calibri"/>
              </a:rPr>
              <a:t> in beiden Formen in </a:t>
            </a:r>
            <a:br>
              <a:rPr lang="de-DE" sz="1800" dirty="0">
                <a:solidFill>
                  <a:prstClr val="black"/>
                </a:solidFill>
                <a:latin typeface="Calibri"/>
              </a:rPr>
            </a:br>
            <a:r>
              <a:rPr lang="de-DE" sz="1800" dirty="0">
                <a:solidFill>
                  <a:prstClr val="black"/>
                </a:solidFill>
                <a:latin typeface="Calibri"/>
              </a:rPr>
              <a:t>   einfacher und verständlicher Sprache“ (s. ergänzend </a:t>
            </a:r>
            <a:r>
              <a:rPr lang="de-DE" sz="1800" b="1" dirty="0">
                <a:solidFill>
                  <a:prstClr val="black"/>
                </a:solidFill>
                <a:latin typeface="Calibri"/>
              </a:rPr>
              <a:t>Abs. 3</a:t>
            </a:r>
            <a:r>
              <a:rPr lang="de-DE" sz="1800" dirty="0">
                <a:solidFill>
                  <a:prstClr val="black"/>
                </a:solidFill>
                <a:latin typeface="Calibri"/>
              </a:rPr>
              <a:t> für Schriftform)</a:t>
            </a:r>
            <a:br>
              <a:rPr lang="de-DE" sz="1800" dirty="0">
                <a:solidFill>
                  <a:prstClr val="black"/>
                </a:solidFill>
                <a:latin typeface="Calibri"/>
              </a:rPr>
            </a:br>
            <a:r>
              <a:rPr lang="de-DE" sz="1800" dirty="0">
                <a:solidFill>
                  <a:prstClr val="black"/>
                </a:solidFill>
                <a:latin typeface="Calibri"/>
              </a:rPr>
              <a:t>-  Dokumentation der Belehrung</a:t>
            </a:r>
          </a:p>
          <a:p>
            <a:pPr marL="284400" lvl="1" indent="-284400">
              <a:spcBef>
                <a:spcPts val="0"/>
              </a:spcBef>
              <a:buFont typeface="Arial" panose="020B0604020202020204" pitchFamily="34" charset="0"/>
              <a:buChar char="•"/>
              <a:defRPr/>
            </a:pPr>
            <a:endParaRPr lang="de-DE" sz="1800" dirty="0">
              <a:solidFill>
                <a:prstClr val="black"/>
              </a:solidFill>
              <a:latin typeface="Calibri"/>
            </a:endParaRPr>
          </a:p>
          <a:p>
            <a:pPr marL="714375" lvl="0">
              <a:spcBef>
                <a:spcPts val="0"/>
              </a:spcBef>
              <a:buFont typeface="Wingdings" panose="05000000000000000000" pitchFamily="2" charset="2"/>
              <a:buChar char="Ø"/>
            </a:pPr>
            <a:r>
              <a:rPr lang="de-DE" sz="1800" b="1" dirty="0">
                <a:solidFill>
                  <a:srgbClr val="FF0000"/>
                </a:solidFill>
                <a:latin typeface="Calibri"/>
              </a:rPr>
              <a:t>§ 70a </a:t>
            </a:r>
            <a:r>
              <a:rPr lang="de-DE" sz="1800" b="1" dirty="0" smtClean="0">
                <a:solidFill>
                  <a:srgbClr val="FF0000"/>
                </a:solidFill>
                <a:latin typeface="Calibri"/>
              </a:rPr>
              <a:t>JGG-neu- Unterrichtung des Jugendlichen </a:t>
            </a:r>
            <a:br>
              <a:rPr lang="de-DE" sz="1800" b="1" dirty="0" smtClean="0">
                <a:solidFill>
                  <a:srgbClr val="FF0000"/>
                </a:solidFill>
                <a:latin typeface="Calibri"/>
              </a:rPr>
            </a:br>
            <a:r>
              <a:rPr lang="de-DE" sz="1800" b="1" dirty="0" smtClean="0">
                <a:solidFill>
                  <a:srgbClr val="FF0000"/>
                </a:solidFill>
                <a:latin typeface="Calibri"/>
              </a:rPr>
              <a:t>(bisheriger § 70a wird § 70b JGG-neu- Belehrungen)</a:t>
            </a:r>
            <a:endParaRPr lang="de-DE" sz="1800" dirty="0">
              <a:solidFill>
                <a:srgbClr val="FF0000"/>
              </a:solidFill>
              <a:latin typeface="Calibri"/>
            </a:endParaRPr>
          </a:p>
          <a:p>
            <a:pPr marL="714375" lvl="0">
              <a:spcBef>
                <a:spcPts val="0"/>
              </a:spcBef>
              <a:buFont typeface="Wingdings" panose="05000000000000000000" pitchFamily="2" charset="2"/>
              <a:buChar char="Ø"/>
            </a:pPr>
            <a:endParaRPr lang="de-DE" sz="1800" dirty="0">
              <a:solidFill>
                <a:prstClr val="black"/>
              </a:solidFill>
              <a:latin typeface="Calibri"/>
            </a:endParaRPr>
          </a:p>
          <a:p>
            <a:pPr marL="714375" lvl="0">
              <a:spcBef>
                <a:spcPts val="0"/>
              </a:spcBef>
              <a:buFont typeface="Wingdings" panose="05000000000000000000" pitchFamily="2" charset="2"/>
              <a:buChar char="Ø"/>
            </a:pPr>
            <a:r>
              <a:rPr lang="de-DE" sz="1800" b="1" dirty="0">
                <a:solidFill>
                  <a:prstClr val="black"/>
                </a:solidFill>
                <a:latin typeface="Calibri"/>
              </a:rPr>
              <a:t>Praktische Umsetzung</a:t>
            </a:r>
            <a:r>
              <a:rPr lang="de-DE" sz="1800" dirty="0">
                <a:solidFill>
                  <a:prstClr val="black"/>
                </a:solidFill>
                <a:latin typeface="Calibri"/>
              </a:rPr>
              <a:t>: </a:t>
            </a:r>
            <a:br>
              <a:rPr lang="de-DE" sz="1800" dirty="0">
                <a:solidFill>
                  <a:prstClr val="black"/>
                </a:solidFill>
                <a:latin typeface="Calibri"/>
              </a:rPr>
            </a:br>
            <a:r>
              <a:rPr lang="de-DE" sz="1800" dirty="0">
                <a:solidFill>
                  <a:prstClr val="black"/>
                </a:solidFill>
                <a:latin typeface="Calibri"/>
              </a:rPr>
              <a:t>Zielgruppenorientiertes, bundeseinheitliches Merkblatt (Vorbild: Merkblatt für Opfer einer Straftat)? </a:t>
            </a:r>
            <a:br>
              <a:rPr lang="de-DE" sz="1800" dirty="0">
                <a:solidFill>
                  <a:prstClr val="black"/>
                </a:solidFill>
                <a:latin typeface="Calibri"/>
              </a:rPr>
            </a:br>
            <a:r>
              <a:rPr lang="de-DE" sz="1800" dirty="0">
                <a:solidFill>
                  <a:prstClr val="black"/>
                </a:solidFill>
                <a:latin typeface="Calibri"/>
              </a:rPr>
              <a:t>Hinweise in RL JGG und PDV 382?</a:t>
            </a:r>
          </a:p>
          <a:p>
            <a:pPr marL="363538" lvl="0" indent="-285750">
              <a:spcBef>
                <a:spcPts val="0"/>
              </a:spcBef>
              <a:buFont typeface="Wingdings" panose="05000000000000000000" pitchFamily="2" charset="2"/>
              <a:buChar char="Ø"/>
            </a:pPr>
            <a:endParaRPr lang="de-DE" sz="1800" dirty="0">
              <a:solidFill>
                <a:prstClr val="black"/>
              </a:solidFill>
              <a:latin typeface="Calibri"/>
            </a:endParaRPr>
          </a:p>
        </p:txBody>
      </p:sp>
    </p:spTree>
    <p:extLst>
      <p:ext uri="{BB962C8B-B14F-4D97-AF65-F5344CB8AC3E}">
        <p14:creationId xmlns:p14="http://schemas.microsoft.com/office/powerpoint/2010/main" val="1800628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spcBef>
                <a:spcPts val="0"/>
              </a:spcBef>
              <a:buNone/>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III</a:t>
            </a:r>
            <a:r>
              <a:rPr lang="de-DE" sz="2000" dirty="0">
                <a:solidFill>
                  <a:prstClr val="black"/>
                </a:solidFill>
                <a:latin typeface="Calibri"/>
              </a:rPr>
              <a:t>. Schwerpunkte der Richtlinie und ihre Umsetzung </a:t>
            </a:r>
            <a:endParaRPr lang="de-DE" sz="1800" dirty="0"/>
          </a:p>
        </p:txBody>
      </p:sp>
      <p:sp>
        <p:nvSpPr>
          <p:cNvPr id="4" name="Inhaltsplatzhalter 1"/>
          <p:cNvSpPr txBox="1">
            <a:spLocks/>
          </p:cNvSpPr>
          <p:nvPr/>
        </p:nvSpPr>
        <p:spPr bwMode="auto">
          <a:xfrm>
            <a:off x="457200" y="1268760"/>
            <a:ext cx="822960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Bef>
                <a:spcPts val="0"/>
              </a:spcBef>
              <a:buFont typeface="+mj-lt"/>
              <a:buAutoNum type="arabicPeriod"/>
            </a:pPr>
            <a:r>
              <a:rPr lang="de-DE" sz="1800" b="1" dirty="0">
                <a:solidFill>
                  <a:prstClr val="black"/>
                </a:solidFill>
                <a:latin typeface="Calibri"/>
              </a:rPr>
              <a:t>Belehrungs-/Informationsrechte, Begleitungsrecht – Art. 4, 5, 15 JGG-RL</a:t>
            </a:r>
          </a:p>
          <a:p>
            <a:pPr marL="0" lvl="0" indent="0">
              <a:spcBef>
                <a:spcPts val="0"/>
              </a:spcBef>
              <a:buNone/>
            </a:pPr>
            <a:endParaRPr lang="de-DE" sz="1800" dirty="0">
              <a:solidFill>
                <a:prstClr val="black"/>
              </a:solidFill>
              <a:latin typeface="Calibri"/>
            </a:endParaRPr>
          </a:p>
          <a:p>
            <a:pPr lvl="0">
              <a:spcBef>
                <a:spcPts val="0"/>
              </a:spcBef>
              <a:buFont typeface="+mj-lt"/>
              <a:buAutoNum type="alphaLcParenR" startAt="2"/>
            </a:pPr>
            <a:r>
              <a:rPr lang="de-DE" sz="1800" b="1" dirty="0">
                <a:solidFill>
                  <a:prstClr val="black"/>
                </a:solidFill>
                <a:latin typeface="Calibri"/>
              </a:rPr>
              <a:t>Art. 5 </a:t>
            </a:r>
            <a:r>
              <a:rPr lang="de-DE" sz="1800" b="1" dirty="0" smtClean="0">
                <a:solidFill>
                  <a:prstClr val="black"/>
                </a:solidFill>
                <a:latin typeface="Calibri"/>
              </a:rPr>
              <a:t>JGG-RL - </a:t>
            </a:r>
            <a:r>
              <a:rPr lang="de-DE" sz="1800" b="1" dirty="0">
                <a:solidFill>
                  <a:prstClr val="black"/>
                </a:solidFill>
                <a:latin typeface="Calibri"/>
              </a:rPr>
              <a:t>„Recht des Kindes auf Information des Trägers der elterlichen Verantwortung“</a:t>
            </a:r>
          </a:p>
          <a:p>
            <a:pPr marL="0" lvl="0" indent="0">
              <a:spcBef>
                <a:spcPts val="0"/>
              </a:spcBef>
              <a:buNone/>
            </a:pPr>
            <a:endParaRPr lang="de-DE" sz="1800" dirty="0">
              <a:solidFill>
                <a:prstClr val="black"/>
              </a:solidFill>
              <a:latin typeface="Calibri"/>
            </a:endParaRPr>
          </a:p>
          <a:p>
            <a:pPr lvl="0" fontAlgn="auto">
              <a:spcBef>
                <a:spcPts val="0"/>
              </a:spcBef>
              <a:buFont typeface="Wingdings" panose="05000000000000000000" pitchFamily="2" charset="2"/>
              <a:buChar char="§"/>
              <a:defRPr/>
            </a:pPr>
            <a:r>
              <a:rPr lang="de-DE" sz="1800" b="1" dirty="0">
                <a:solidFill>
                  <a:prstClr val="black"/>
                </a:solidFill>
                <a:latin typeface="Calibri"/>
              </a:rPr>
              <a:t>Abs. 1</a:t>
            </a:r>
            <a:r>
              <a:rPr lang="de-DE" sz="1800" dirty="0">
                <a:solidFill>
                  <a:prstClr val="black"/>
                </a:solidFill>
                <a:latin typeface="Calibri"/>
              </a:rPr>
              <a:t>: </a:t>
            </a:r>
            <a:r>
              <a:rPr lang="de-DE" sz="1800" i="1" dirty="0">
                <a:solidFill>
                  <a:prstClr val="black"/>
                </a:solidFill>
                <a:latin typeface="Calibri"/>
              </a:rPr>
              <a:t>„Die Mitgliedstaaten stellen sicher, dass einem Träger der elterlichen Verantwortung möglichst rasch die Informationen mitgeteilt werden, auf deren Erhalt das Kind gemäß Artikel 4 ein Recht hat.“</a:t>
            </a:r>
          </a:p>
          <a:p>
            <a:pPr lvl="0" fontAlgn="auto">
              <a:spcBef>
                <a:spcPts val="0"/>
              </a:spcBef>
              <a:buFont typeface="Wingdings" panose="05000000000000000000" pitchFamily="2" charset="2"/>
              <a:buChar char="Ø"/>
              <a:defRPr/>
            </a:pPr>
            <a:endParaRPr lang="de-DE" sz="1800" dirty="0">
              <a:solidFill>
                <a:prstClr val="black"/>
              </a:solidFill>
              <a:latin typeface="Calibri"/>
            </a:endParaRPr>
          </a:p>
          <a:p>
            <a:pPr lvl="0" fontAlgn="auto">
              <a:spcBef>
                <a:spcPts val="0"/>
              </a:spcBef>
              <a:buFont typeface="Wingdings" panose="05000000000000000000" pitchFamily="2" charset="2"/>
              <a:buChar char="Ø"/>
              <a:defRPr/>
            </a:pPr>
            <a:r>
              <a:rPr lang="de-DE" sz="1800" dirty="0">
                <a:solidFill>
                  <a:prstClr val="black"/>
                </a:solidFill>
                <a:latin typeface="Calibri"/>
              </a:rPr>
              <a:t>individuelles </a:t>
            </a:r>
            <a:r>
              <a:rPr lang="de-DE" sz="1800" b="1" dirty="0">
                <a:solidFill>
                  <a:prstClr val="black"/>
                </a:solidFill>
                <a:latin typeface="Calibri"/>
              </a:rPr>
              <a:t>Recht des Kindes</a:t>
            </a:r>
            <a:r>
              <a:rPr lang="de-DE" sz="1800" dirty="0">
                <a:solidFill>
                  <a:prstClr val="black"/>
                </a:solidFill>
                <a:latin typeface="Calibri"/>
              </a:rPr>
              <a:t> (s. auch Art. 15)</a:t>
            </a:r>
          </a:p>
          <a:p>
            <a:pPr marL="363538" lvl="0" indent="-285750">
              <a:spcBef>
                <a:spcPts val="0"/>
              </a:spcBef>
              <a:buFont typeface="Wingdings" panose="05000000000000000000" pitchFamily="2" charset="2"/>
              <a:buChar char="Ø"/>
            </a:pPr>
            <a:endParaRPr lang="de-DE" sz="1800" dirty="0">
              <a:solidFill>
                <a:prstClr val="black"/>
              </a:solidFill>
              <a:latin typeface="Calibri"/>
            </a:endParaRPr>
          </a:p>
          <a:p>
            <a:pPr lvl="0">
              <a:spcBef>
                <a:spcPts val="0"/>
              </a:spcBef>
              <a:buFont typeface="Wingdings" panose="05000000000000000000" pitchFamily="2" charset="2"/>
              <a:buChar char="Ø"/>
            </a:pPr>
            <a:r>
              <a:rPr lang="de-DE" sz="1800" b="1" dirty="0">
                <a:solidFill>
                  <a:prstClr val="black"/>
                </a:solidFill>
                <a:latin typeface="Calibri"/>
              </a:rPr>
              <a:t>Art. 3 Nr. 2, Legaldefinition</a:t>
            </a:r>
            <a:r>
              <a:rPr lang="de-DE" sz="1800" dirty="0">
                <a:solidFill>
                  <a:prstClr val="black"/>
                </a:solidFill>
                <a:latin typeface="Calibri"/>
              </a:rPr>
              <a:t> „Träger der elterlichen Verantwortung“: </a:t>
            </a:r>
            <a:br>
              <a:rPr lang="de-DE" sz="1800" dirty="0">
                <a:solidFill>
                  <a:prstClr val="black"/>
                </a:solidFill>
                <a:latin typeface="Calibri"/>
              </a:rPr>
            </a:br>
            <a:r>
              <a:rPr lang="de-DE" sz="1800" dirty="0">
                <a:solidFill>
                  <a:prstClr val="black"/>
                </a:solidFill>
                <a:latin typeface="Calibri"/>
              </a:rPr>
              <a:t>„jede Person, die die elterliche Verantwortung für ein Kind ausübt“</a:t>
            </a:r>
          </a:p>
          <a:p>
            <a:pPr marL="368300" lvl="0" indent="0">
              <a:spcBef>
                <a:spcPts val="0"/>
              </a:spcBef>
              <a:buNone/>
            </a:pPr>
            <a:r>
              <a:rPr lang="de-DE" sz="1800" dirty="0">
                <a:solidFill>
                  <a:prstClr val="black"/>
                </a:solidFill>
                <a:latin typeface="Calibri"/>
                <a:sym typeface="Wingdings" panose="05000000000000000000" pitchFamily="2" charset="2"/>
              </a:rPr>
              <a:t> </a:t>
            </a:r>
            <a:r>
              <a:rPr lang="de-DE" sz="1800" dirty="0">
                <a:solidFill>
                  <a:prstClr val="black"/>
                </a:solidFill>
                <a:latin typeface="Calibri"/>
              </a:rPr>
              <a:t>dt. Terminologie: Erziehungsberechtigte / ges. Vertreter (vgl. § 67 JGG)</a:t>
            </a:r>
          </a:p>
          <a:p>
            <a:pPr marL="368300" lvl="0" indent="0">
              <a:spcBef>
                <a:spcPts val="0"/>
              </a:spcBef>
              <a:buNone/>
            </a:pPr>
            <a:endParaRPr lang="de-DE" sz="1800" dirty="0">
              <a:solidFill>
                <a:prstClr val="black"/>
              </a:solidFill>
              <a:latin typeface="Calibri"/>
            </a:endParaRPr>
          </a:p>
          <a:p>
            <a:pPr marL="363538" lvl="0" indent="-285750">
              <a:spcBef>
                <a:spcPts val="0"/>
              </a:spcBef>
              <a:buFont typeface="Wingdings" panose="05000000000000000000" pitchFamily="2" charset="2"/>
              <a:buChar char="Ø"/>
            </a:pPr>
            <a:r>
              <a:rPr lang="de-DE" sz="1800" b="1" dirty="0">
                <a:solidFill>
                  <a:prstClr val="black"/>
                </a:solidFill>
                <a:latin typeface="Calibri"/>
              </a:rPr>
              <a:t>Muss-Regelung</a:t>
            </a:r>
            <a:r>
              <a:rPr lang="de-DE" sz="1800" dirty="0">
                <a:solidFill>
                  <a:prstClr val="black"/>
                </a:solidFill>
                <a:latin typeface="Calibri"/>
              </a:rPr>
              <a:t> (≠ § 67 Abs. 2 JGG: Soll-Regelung), </a:t>
            </a:r>
            <a:r>
              <a:rPr lang="de-DE" sz="1800" b="1" dirty="0">
                <a:solidFill>
                  <a:prstClr val="black"/>
                </a:solidFill>
                <a:latin typeface="Calibri"/>
              </a:rPr>
              <a:t>indisponibel</a:t>
            </a:r>
          </a:p>
        </p:txBody>
      </p:sp>
    </p:spTree>
    <p:extLst>
      <p:ext uri="{BB962C8B-B14F-4D97-AF65-F5344CB8AC3E}">
        <p14:creationId xmlns:p14="http://schemas.microsoft.com/office/powerpoint/2010/main" val="3433013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400050" lvl="0" indent="-400050">
              <a:spcBef>
                <a:spcPts val="0"/>
              </a:spcBef>
              <a:buFont typeface="+mj-lt"/>
              <a:buAutoNum type="romanUcPeriod"/>
            </a:pPr>
            <a:r>
              <a:rPr lang="de-DE" sz="1800" dirty="0">
                <a:solidFill>
                  <a:prstClr val="black"/>
                </a:solidFill>
                <a:latin typeface="Calibri"/>
              </a:rPr>
              <a:t>Entstehung der Richtlinie und Umsetzungsprozess</a:t>
            </a:r>
          </a:p>
          <a:p>
            <a:pPr marL="400050" lvl="0" indent="-400050">
              <a:spcBef>
                <a:spcPts val="0"/>
              </a:spcBef>
              <a:buFont typeface="+mj-lt"/>
              <a:buAutoNum type="romanUcPeriod"/>
            </a:pPr>
            <a:r>
              <a:rPr lang="de-DE" sz="1800" dirty="0">
                <a:solidFill>
                  <a:prstClr val="black"/>
                </a:solidFill>
                <a:latin typeface="Calibri"/>
              </a:rPr>
              <a:t>Anwendungsbereich und Regelungsgegenstände</a:t>
            </a:r>
          </a:p>
          <a:p>
            <a:pPr marL="400050" lvl="0" indent="-400050">
              <a:spcBef>
                <a:spcPts val="0"/>
              </a:spcBef>
              <a:buFont typeface="+mj-lt"/>
              <a:buAutoNum type="romanUcPeriod"/>
            </a:pPr>
            <a:r>
              <a:rPr lang="de-DE" sz="1800" dirty="0">
                <a:solidFill>
                  <a:prstClr val="black"/>
                </a:solidFill>
                <a:latin typeface="Calibri"/>
              </a:rPr>
              <a:t>Schwerpunkte der Richtlinie und ihre Umsetzung </a:t>
            </a:r>
          </a:p>
          <a:p>
            <a:pPr marL="400050" lvl="0" indent="-400050">
              <a:spcBef>
                <a:spcPts val="0"/>
              </a:spcBef>
              <a:buFont typeface="+mj-lt"/>
              <a:buAutoNum type="romanUcPeriod" startAt="3"/>
            </a:pPr>
            <a:endParaRPr lang="de-DE" sz="1800" dirty="0">
              <a:solidFill>
                <a:prstClr val="black"/>
              </a:solidFill>
              <a:latin typeface="Calibri"/>
            </a:endParaRPr>
          </a:p>
          <a:p>
            <a:pPr marL="787400" lvl="0">
              <a:spcBef>
                <a:spcPts val="0"/>
              </a:spcBef>
              <a:buFont typeface="+mj-lt"/>
              <a:buAutoNum type="arabicPeriod"/>
            </a:pPr>
            <a:r>
              <a:rPr lang="de-DE" sz="1800" dirty="0">
                <a:solidFill>
                  <a:prstClr val="black"/>
                </a:solidFill>
                <a:latin typeface="Calibri"/>
              </a:rPr>
              <a:t>Auskunfts-/Informationsrechte, Elternbeteiligung – Art. 4, 5, 15</a:t>
            </a:r>
          </a:p>
          <a:p>
            <a:pPr marL="901700" lvl="0" indent="0">
              <a:spcBef>
                <a:spcPts val="1200"/>
              </a:spcBef>
              <a:spcAft>
                <a:spcPts val="1200"/>
              </a:spcAft>
              <a:buNone/>
            </a:pPr>
            <a:r>
              <a:rPr lang="de-DE" sz="1800" i="1" dirty="0" smtClean="0">
                <a:solidFill>
                  <a:srgbClr val="008F42"/>
                </a:solidFill>
                <a:latin typeface="Calibri"/>
              </a:rPr>
              <a:t>Mittagspause (ca</a:t>
            </a:r>
            <a:r>
              <a:rPr lang="de-DE" sz="1800" i="1" dirty="0" smtClean="0">
                <a:solidFill>
                  <a:srgbClr val="008F42"/>
                </a:solidFill>
                <a:latin typeface="Calibri"/>
              </a:rPr>
              <a:t>. 12.30 Uhr)</a:t>
            </a:r>
            <a:endParaRPr lang="de-DE" sz="1800" i="1" dirty="0">
              <a:solidFill>
                <a:srgbClr val="008F42"/>
              </a:solidFill>
              <a:latin typeface="Calibri"/>
            </a:endParaRPr>
          </a:p>
          <a:p>
            <a:pPr marL="787400" lvl="0">
              <a:spcBef>
                <a:spcPts val="0"/>
              </a:spcBef>
              <a:buFont typeface="+mj-lt"/>
              <a:buAutoNum type="arabicPeriod" startAt="2"/>
            </a:pPr>
            <a:r>
              <a:rPr lang="de-DE" sz="1800" dirty="0" smtClean="0">
                <a:solidFill>
                  <a:prstClr val="black"/>
                </a:solidFill>
                <a:latin typeface="Calibri"/>
              </a:rPr>
              <a:t>Unterstützung </a:t>
            </a:r>
            <a:r>
              <a:rPr lang="de-DE" sz="1800" dirty="0">
                <a:solidFill>
                  <a:prstClr val="black"/>
                </a:solidFill>
                <a:latin typeface="Calibri"/>
              </a:rPr>
              <a:t>durch einen Rechtsbeistand – Art. 6</a:t>
            </a:r>
          </a:p>
          <a:p>
            <a:pPr marL="0" lvl="0" indent="0">
              <a:spcBef>
                <a:spcPts val="1200"/>
              </a:spcBef>
              <a:spcAft>
                <a:spcPts val="1200"/>
              </a:spcAft>
              <a:buNone/>
            </a:pPr>
            <a:r>
              <a:rPr lang="de-DE" sz="1800" i="1" dirty="0">
                <a:solidFill>
                  <a:srgbClr val="008F42"/>
                </a:solidFill>
                <a:latin typeface="Calibri"/>
              </a:rPr>
              <a:t>	</a:t>
            </a:r>
            <a:r>
              <a:rPr lang="de-DE" sz="1800" i="1" dirty="0" smtClean="0">
                <a:solidFill>
                  <a:srgbClr val="008F42"/>
                </a:solidFill>
                <a:latin typeface="Calibri"/>
              </a:rPr>
              <a:t>Kaffeepause (ca. 14:00 Uhr)</a:t>
            </a:r>
            <a:endParaRPr lang="de-DE" sz="1800" i="1" dirty="0">
              <a:solidFill>
                <a:srgbClr val="008F42"/>
              </a:solidFill>
              <a:latin typeface="Calibri"/>
            </a:endParaRPr>
          </a:p>
          <a:p>
            <a:pPr marL="787400" lvl="0">
              <a:spcBef>
                <a:spcPts val="0"/>
              </a:spcBef>
              <a:buFont typeface="+mj-lt"/>
              <a:buAutoNum type="arabicPeriod" startAt="3"/>
            </a:pPr>
            <a:r>
              <a:rPr lang="de-DE" sz="1800" dirty="0" smtClean="0">
                <a:solidFill>
                  <a:prstClr val="black"/>
                </a:solidFill>
                <a:latin typeface="Calibri"/>
              </a:rPr>
              <a:t>Recht </a:t>
            </a:r>
            <a:r>
              <a:rPr lang="de-DE" sz="1800" dirty="0">
                <a:solidFill>
                  <a:prstClr val="black"/>
                </a:solidFill>
                <a:latin typeface="Calibri"/>
              </a:rPr>
              <a:t>auf individuelle Begutachtung – Art. 7</a:t>
            </a:r>
          </a:p>
          <a:p>
            <a:pPr marL="787400" lvl="0">
              <a:spcBef>
                <a:spcPts val="0"/>
              </a:spcBef>
              <a:buFont typeface="+mj-lt"/>
              <a:buAutoNum type="arabicPeriod" startAt="3"/>
            </a:pPr>
            <a:r>
              <a:rPr lang="de-DE" sz="1800" dirty="0">
                <a:solidFill>
                  <a:prstClr val="black"/>
                </a:solidFill>
                <a:latin typeface="Calibri"/>
              </a:rPr>
              <a:t>Audiovisuelle Aufzeichnung der Befragung – Art. </a:t>
            </a:r>
            <a:r>
              <a:rPr lang="de-DE" sz="1800" dirty="0" smtClean="0">
                <a:solidFill>
                  <a:prstClr val="black"/>
                </a:solidFill>
                <a:latin typeface="Calibri"/>
              </a:rPr>
              <a:t>9</a:t>
            </a:r>
          </a:p>
          <a:p>
            <a:pPr marL="444500" lvl="0" indent="0">
              <a:spcBef>
                <a:spcPts val="0"/>
              </a:spcBef>
              <a:buNone/>
            </a:pPr>
            <a:r>
              <a:rPr lang="de-DE" sz="1800" i="1" dirty="0">
                <a:solidFill>
                  <a:prstClr val="black"/>
                </a:solidFill>
                <a:latin typeface="Calibri"/>
              </a:rPr>
              <a:t>	</a:t>
            </a:r>
            <a:endParaRPr lang="de-DE" sz="1800" i="1" dirty="0" smtClean="0">
              <a:solidFill>
                <a:srgbClr val="008F42"/>
              </a:solidFill>
              <a:latin typeface="Calibri"/>
            </a:endParaRPr>
          </a:p>
          <a:p>
            <a:pPr marL="400050" lvl="0" indent="-400050">
              <a:spcBef>
                <a:spcPts val="0"/>
              </a:spcBef>
              <a:buFont typeface="+mj-lt"/>
              <a:buAutoNum type="romanUcPeriod" startAt="4"/>
            </a:pPr>
            <a:r>
              <a:rPr lang="de-DE" sz="1800" dirty="0" smtClean="0">
                <a:solidFill>
                  <a:prstClr val="black"/>
                </a:solidFill>
                <a:latin typeface="Calibri"/>
              </a:rPr>
              <a:t>Diskussion</a:t>
            </a:r>
          </a:p>
          <a:p>
            <a:pPr marL="0" lvl="0" indent="0">
              <a:spcBef>
                <a:spcPts val="1200"/>
              </a:spcBef>
              <a:spcAft>
                <a:spcPts val="0"/>
              </a:spcAft>
              <a:buNone/>
            </a:pPr>
            <a:r>
              <a:rPr lang="de-DE" sz="1800" i="1" dirty="0">
                <a:solidFill>
                  <a:prstClr val="black"/>
                </a:solidFill>
                <a:latin typeface="Calibri"/>
              </a:rPr>
              <a:t>	</a:t>
            </a:r>
            <a:r>
              <a:rPr lang="de-DE" sz="1800" i="1" dirty="0" smtClean="0">
                <a:solidFill>
                  <a:srgbClr val="008F42"/>
                </a:solidFill>
                <a:latin typeface="Calibri"/>
              </a:rPr>
              <a:t>15:30 </a:t>
            </a:r>
            <a:r>
              <a:rPr lang="de-DE" sz="1800" i="1" dirty="0">
                <a:solidFill>
                  <a:srgbClr val="008F42"/>
                </a:solidFill>
                <a:latin typeface="Calibri"/>
              </a:rPr>
              <a:t>Uhr Ende der Veranstaltung</a:t>
            </a:r>
          </a:p>
          <a:p>
            <a:pPr marL="0" lvl="0" indent="0">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r>
              <a:rPr lang="de-DE" sz="2600" dirty="0">
                <a:solidFill>
                  <a:prstClr val="black"/>
                </a:solidFill>
                <a:latin typeface="Calibri"/>
              </a:rPr>
              <a:t/>
            </a:r>
            <a:br>
              <a:rPr lang="de-DE" sz="2600" dirty="0">
                <a:solidFill>
                  <a:prstClr val="black"/>
                </a:solidFill>
                <a:latin typeface="Calibri"/>
              </a:rPr>
            </a:br>
            <a:r>
              <a:rPr lang="de-DE" sz="2000" dirty="0">
                <a:solidFill>
                  <a:prstClr val="black"/>
                </a:solidFill>
                <a:latin typeface="Calibri"/>
              </a:rPr>
              <a:t>Gliederung</a:t>
            </a:r>
            <a:endParaRPr lang="de-DE" sz="2000" dirty="0"/>
          </a:p>
        </p:txBody>
      </p:sp>
    </p:spTree>
    <p:extLst>
      <p:ext uri="{BB962C8B-B14F-4D97-AF65-F5344CB8AC3E}">
        <p14:creationId xmlns:p14="http://schemas.microsoft.com/office/powerpoint/2010/main" val="4255628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a:pPr>
            <a:r>
              <a:rPr lang="de-DE" sz="1800" b="1" dirty="0">
                <a:solidFill>
                  <a:prstClr val="black"/>
                </a:solidFill>
                <a:latin typeface="Calibri"/>
              </a:rPr>
              <a:t>Belehrungs-/Informationsrechte, Begleitungsrecht – Art. 4, 5, 15 JGG-RL</a:t>
            </a:r>
          </a:p>
          <a:p>
            <a:pPr marL="0" lvl="0" indent="0">
              <a:spcBef>
                <a:spcPts val="0"/>
              </a:spcBef>
              <a:buNone/>
            </a:pPr>
            <a:endParaRPr lang="de-DE" sz="1800" dirty="0">
              <a:solidFill>
                <a:prstClr val="black"/>
              </a:solidFill>
              <a:latin typeface="Calibri"/>
            </a:endParaRPr>
          </a:p>
          <a:p>
            <a:pPr lvl="0">
              <a:spcBef>
                <a:spcPts val="0"/>
              </a:spcBef>
              <a:buFont typeface="+mj-lt"/>
              <a:buAutoNum type="alphaLcParenR" startAt="2"/>
            </a:pPr>
            <a:r>
              <a:rPr lang="de-DE" sz="1800" b="1" dirty="0">
                <a:solidFill>
                  <a:prstClr val="black"/>
                </a:solidFill>
                <a:latin typeface="Calibri"/>
              </a:rPr>
              <a:t>Art. 5 JGG-RL - „Recht des Kindes auf Information des Trägers der elterlichen Verantwortung“</a:t>
            </a:r>
          </a:p>
          <a:p>
            <a:pPr marL="0" lvl="0" indent="0">
              <a:spcBef>
                <a:spcPts val="0"/>
              </a:spcBef>
              <a:buNone/>
            </a:pPr>
            <a:endParaRPr lang="de-DE" sz="1800" dirty="0">
              <a:solidFill>
                <a:prstClr val="black"/>
              </a:solidFill>
              <a:latin typeface="Calibri"/>
            </a:endParaRPr>
          </a:p>
          <a:p>
            <a:pPr marL="285750" lvl="0" indent="-285750">
              <a:spcBef>
                <a:spcPts val="0"/>
              </a:spcBef>
              <a:buFont typeface="Wingdings" panose="05000000000000000000" pitchFamily="2" charset="2"/>
              <a:buChar char="Ø"/>
            </a:pPr>
            <a:r>
              <a:rPr lang="de-DE" sz="1800" b="1" dirty="0">
                <a:solidFill>
                  <a:srgbClr val="FF0000"/>
                </a:solidFill>
                <a:latin typeface="Calibri"/>
              </a:rPr>
              <a:t>NEU:</a:t>
            </a:r>
            <a:r>
              <a:rPr lang="de-DE" sz="1800" dirty="0">
                <a:solidFill>
                  <a:prstClr val="black"/>
                </a:solidFill>
                <a:latin typeface="Calibri"/>
              </a:rPr>
              <a:t> </a:t>
            </a:r>
            <a:r>
              <a:rPr lang="de-DE" sz="1800" b="1" dirty="0">
                <a:solidFill>
                  <a:prstClr val="black"/>
                </a:solidFill>
                <a:latin typeface="Calibri"/>
              </a:rPr>
              <a:t>Abs. </a:t>
            </a:r>
            <a:r>
              <a:rPr lang="de-DE" sz="1800" b="1" dirty="0" smtClean="0">
                <a:solidFill>
                  <a:prstClr val="black"/>
                </a:solidFill>
                <a:latin typeface="Calibri"/>
              </a:rPr>
              <a:t>2 UA 1</a:t>
            </a:r>
            <a:r>
              <a:rPr lang="de-DE" sz="1800" dirty="0" smtClean="0">
                <a:solidFill>
                  <a:prstClr val="black"/>
                </a:solidFill>
                <a:latin typeface="Calibri"/>
              </a:rPr>
              <a:t>, </a:t>
            </a:r>
            <a:r>
              <a:rPr lang="de-DE" sz="1800" dirty="0">
                <a:solidFill>
                  <a:prstClr val="black"/>
                </a:solidFill>
                <a:latin typeface="Calibri"/>
              </a:rPr>
              <a:t>Information eines vom Kind benannten „</a:t>
            </a:r>
            <a:r>
              <a:rPr lang="de-DE" sz="1800" b="1" dirty="0">
                <a:solidFill>
                  <a:prstClr val="black"/>
                </a:solidFill>
                <a:latin typeface="Calibri"/>
              </a:rPr>
              <a:t>anderen geeigneten Erwachsenen</a:t>
            </a:r>
            <a:r>
              <a:rPr lang="de-DE" sz="1800" dirty="0">
                <a:solidFill>
                  <a:prstClr val="black"/>
                </a:solidFill>
                <a:latin typeface="Calibri"/>
              </a:rPr>
              <a:t>“ unter drei Voraussetzungen (abschließend, alternativ)</a:t>
            </a:r>
            <a:br>
              <a:rPr lang="de-DE" sz="1800" dirty="0">
                <a:solidFill>
                  <a:prstClr val="black"/>
                </a:solidFill>
                <a:latin typeface="Calibri"/>
              </a:rPr>
            </a:br>
            <a:r>
              <a:rPr lang="de-DE" sz="1800" dirty="0">
                <a:solidFill>
                  <a:prstClr val="black"/>
                </a:solidFill>
                <a:latin typeface="Calibri"/>
              </a:rPr>
              <a:t>(</a:t>
            </a:r>
            <a:r>
              <a:rPr lang="de-DE" sz="1800" dirty="0">
                <a:solidFill>
                  <a:prstClr val="black"/>
                </a:solidFill>
                <a:latin typeface="Calibri"/>
                <a:sym typeface="Wingdings" panose="05000000000000000000" pitchFamily="2" charset="2"/>
              </a:rPr>
              <a:t> weitergehend als § 67 Abs. 4 S. 1 und 2 JGG)</a:t>
            </a:r>
            <a:r>
              <a:rPr lang="de-DE" sz="1800" dirty="0">
                <a:solidFill>
                  <a:prstClr val="black"/>
                </a:solidFill>
                <a:latin typeface="Calibri"/>
              </a:rPr>
              <a:t/>
            </a:r>
            <a:br>
              <a:rPr lang="de-DE" sz="1800" dirty="0">
                <a:solidFill>
                  <a:prstClr val="black"/>
                </a:solidFill>
                <a:latin typeface="Calibri"/>
              </a:rPr>
            </a:br>
            <a:r>
              <a:rPr lang="de-DE" sz="1800" dirty="0">
                <a:solidFill>
                  <a:prstClr val="black"/>
                </a:solidFill>
                <a:latin typeface="Calibri"/>
              </a:rPr>
              <a:t>(1) Kindeswohlgefährdung </a:t>
            </a:r>
            <a:r>
              <a:rPr lang="de-DE" sz="1800" i="1" dirty="0">
                <a:solidFill>
                  <a:prstClr val="black"/>
                </a:solidFill>
                <a:latin typeface="Calibri"/>
              </a:rPr>
              <a:t>oder</a:t>
            </a:r>
            <a:r>
              <a:rPr lang="de-DE" sz="1800" dirty="0">
                <a:solidFill>
                  <a:prstClr val="black"/>
                </a:solidFill>
                <a:latin typeface="Calibri"/>
              </a:rPr>
              <a:t/>
            </a:r>
            <a:br>
              <a:rPr lang="de-DE" sz="1800" dirty="0">
                <a:solidFill>
                  <a:prstClr val="black"/>
                </a:solidFill>
                <a:latin typeface="Calibri"/>
              </a:rPr>
            </a:br>
            <a:r>
              <a:rPr lang="de-DE" sz="1800" dirty="0">
                <a:solidFill>
                  <a:prstClr val="black"/>
                </a:solidFill>
                <a:latin typeface="Calibri"/>
              </a:rPr>
              <a:t>(2) Unerreichbarkeit </a:t>
            </a:r>
            <a:r>
              <a:rPr lang="de-DE" sz="1800" i="1" dirty="0">
                <a:solidFill>
                  <a:prstClr val="black"/>
                </a:solidFill>
                <a:latin typeface="Calibri"/>
              </a:rPr>
              <a:t>oder</a:t>
            </a:r>
            <a:r>
              <a:rPr lang="de-DE" sz="1800" dirty="0">
                <a:solidFill>
                  <a:prstClr val="black"/>
                </a:solidFill>
                <a:latin typeface="Calibri"/>
              </a:rPr>
              <a:t/>
            </a:r>
            <a:br>
              <a:rPr lang="de-DE" sz="1800" dirty="0">
                <a:solidFill>
                  <a:prstClr val="black"/>
                </a:solidFill>
                <a:latin typeface="Calibri"/>
              </a:rPr>
            </a:br>
            <a:r>
              <a:rPr lang="de-DE" sz="1800" dirty="0">
                <a:solidFill>
                  <a:prstClr val="black"/>
                </a:solidFill>
                <a:latin typeface="Calibri"/>
              </a:rPr>
              <a:t>(3) erhebliche Gefährdung des Strafverfahrens</a:t>
            </a:r>
          </a:p>
          <a:p>
            <a:pPr marL="623888" lvl="0" indent="-285750">
              <a:spcBef>
                <a:spcPts val="0"/>
              </a:spcBef>
              <a:buFont typeface="Symbol" panose="05050102010706020507" pitchFamily="18" charset="2"/>
              <a:buChar char="-"/>
            </a:pPr>
            <a:endParaRPr lang="de-DE" sz="1800" dirty="0">
              <a:solidFill>
                <a:prstClr val="black"/>
              </a:solidFill>
              <a:latin typeface="Calibri"/>
              <a:sym typeface="Wingdings" panose="05000000000000000000" pitchFamily="2" charset="2"/>
            </a:endParaRPr>
          </a:p>
          <a:p>
            <a:pPr lvl="0" fontAlgn="auto">
              <a:spcBef>
                <a:spcPts val="0"/>
              </a:spcBef>
              <a:buFont typeface="Wingdings" panose="05000000000000000000" pitchFamily="2" charset="2"/>
              <a:buChar char="Ø"/>
              <a:defRPr/>
            </a:pPr>
            <a:r>
              <a:rPr lang="de-DE" sz="1800" b="1" dirty="0">
                <a:solidFill>
                  <a:prstClr val="black"/>
                </a:solidFill>
                <a:latin typeface="Calibri"/>
              </a:rPr>
              <a:t>Abs. 2 UA </a:t>
            </a:r>
            <a:r>
              <a:rPr lang="de-DE" sz="1800" b="1" dirty="0" smtClean="0">
                <a:solidFill>
                  <a:prstClr val="black"/>
                </a:solidFill>
                <a:latin typeface="Calibri"/>
              </a:rPr>
              <a:t>2</a:t>
            </a:r>
            <a:r>
              <a:rPr lang="de-DE" sz="1800" dirty="0" smtClean="0">
                <a:solidFill>
                  <a:prstClr val="black"/>
                </a:solidFill>
                <a:latin typeface="Calibri"/>
              </a:rPr>
              <a:t>: bei </a:t>
            </a:r>
            <a:r>
              <a:rPr lang="de-DE" sz="1800" dirty="0">
                <a:solidFill>
                  <a:prstClr val="black"/>
                </a:solidFill>
                <a:latin typeface="Calibri"/>
              </a:rPr>
              <a:t>Nichtbenennung od. Nichteignung: „</a:t>
            </a:r>
            <a:r>
              <a:rPr lang="de-DE" sz="1800" b="1" dirty="0">
                <a:solidFill>
                  <a:prstClr val="black"/>
                </a:solidFill>
                <a:latin typeface="Calibri"/>
              </a:rPr>
              <a:t>andere geeignete Person</a:t>
            </a:r>
            <a:r>
              <a:rPr lang="de-DE" sz="1800" dirty="0" smtClean="0">
                <a:solidFill>
                  <a:prstClr val="black"/>
                </a:solidFill>
                <a:latin typeface="Calibri"/>
              </a:rPr>
              <a:t>“, </a:t>
            </a:r>
            <a:r>
              <a:rPr lang="de-DE" sz="1800" dirty="0">
                <a:solidFill>
                  <a:prstClr val="black"/>
                </a:solidFill>
                <a:latin typeface="Calibri"/>
              </a:rPr>
              <a:t>ggf. </a:t>
            </a:r>
            <a:r>
              <a:rPr lang="de-DE" sz="1800" i="1" dirty="0">
                <a:solidFill>
                  <a:prstClr val="black"/>
                </a:solidFill>
                <a:latin typeface="Calibri"/>
              </a:rPr>
              <a:t>„auch ein Vertreter einer Behörde oder einer anderen für den Schutz oder das Wohlergehen von Kindern verantwortlichen Einrichtung</a:t>
            </a:r>
            <a:r>
              <a:rPr lang="de-DE" sz="1800" dirty="0">
                <a:solidFill>
                  <a:prstClr val="black"/>
                </a:solidFill>
                <a:latin typeface="Calibri"/>
              </a:rPr>
              <a:t>“</a:t>
            </a:r>
          </a:p>
          <a:p>
            <a:pPr marL="623888" lvl="0" indent="-285750">
              <a:spcBef>
                <a:spcPts val="0"/>
              </a:spcBef>
              <a:buFont typeface="Symbol" panose="05050102010706020507" pitchFamily="18" charset="2"/>
              <a:buChar char="-"/>
            </a:pPr>
            <a:r>
              <a:rPr lang="de-DE" sz="1800" dirty="0">
                <a:solidFill>
                  <a:prstClr val="black"/>
                </a:solidFill>
                <a:latin typeface="Calibri"/>
                <a:sym typeface="Wingdings" panose="05000000000000000000" pitchFamily="2" charset="2"/>
              </a:rPr>
              <a:t>Kriterien der „Eignung“?</a:t>
            </a:r>
          </a:p>
          <a:p>
            <a:pPr marL="623888" lvl="0" indent="-285750">
              <a:spcBef>
                <a:spcPts val="0"/>
              </a:spcBef>
              <a:buFont typeface="Symbol" panose="05050102010706020507" pitchFamily="18" charset="2"/>
              <a:buChar char="-"/>
            </a:pPr>
            <a:r>
              <a:rPr lang="de-DE" sz="1800" dirty="0">
                <a:solidFill>
                  <a:prstClr val="black"/>
                </a:solidFill>
                <a:latin typeface="Calibri"/>
                <a:sym typeface="Wingdings" panose="05000000000000000000" pitchFamily="2" charset="2"/>
              </a:rPr>
              <a:t>welches ist die „</a:t>
            </a:r>
            <a:r>
              <a:rPr lang="de-DE" sz="1800" b="1" dirty="0">
                <a:solidFill>
                  <a:prstClr val="black"/>
                </a:solidFill>
                <a:latin typeface="Calibri"/>
                <a:sym typeface="Wingdings" panose="05000000000000000000" pitchFamily="2" charset="2"/>
              </a:rPr>
              <a:t>zuständige Behörde</a:t>
            </a:r>
            <a:r>
              <a:rPr lang="de-DE" sz="1800" dirty="0">
                <a:solidFill>
                  <a:prstClr val="black"/>
                </a:solidFill>
                <a:latin typeface="Calibri"/>
                <a:sym typeface="Wingdings" panose="05000000000000000000" pitchFamily="2" charset="2"/>
              </a:rPr>
              <a:t>“ i.S.v. Abs. 2 S. 1 und 2?</a:t>
            </a:r>
            <a:br>
              <a:rPr lang="de-DE" sz="1800" dirty="0">
                <a:solidFill>
                  <a:prstClr val="black"/>
                </a:solidFill>
                <a:latin typeface="Calibri"/>
                <a:sym typeface="Wingdings" panose="05000000000000000000" pitchFamily="2" charset="2"/>
              </a:rPr>
            </a:br>
            <a:r>
              <a:rPr lang="de-DE" sz="1800" dirty="0" smtClean="0">
                <a:solidFill>
                  <a:prstClr val="black"/>
                </a:solidFill>
                <a:latin typeface="Calibri"/>
                <a:sym typeface="Wingdings" panose="05000000000000000000" pitchFamily="2" charset="2"/>
              </a:rPr>
              <a:t>BT-</a:t>
            </a:r>
            <a:r>
              <a:rPr lang="de-DE" sz="1800" dirty="0" err="1" smtClean="0">
                <a:solidFill>
                  <a:prstClr val="black"/>
                </a:solidFill>
                <a:latin typeface="Calibri"/>
                <a:sym typeface="Wingdings" panose="05000000000000000000" pitchFamily="2" charset="2"/>
              </a:rPr>
              <a:t>Drs</a:t>
            </a:r>
            <a:r>
              <a:rPr lang="de-DE" sz="1800" dirty="0" smtClean="0">
                <a:solidFill>
                  <a:prstClr val="black"/>
                </a:solidFill>
                <a:latin typeface="Calibri"/>
                <a:sym typeface="Wingdings" panose="05000000000000000000" pitchFamily="2" charset="2"/>
              </a:rPr>
              <a:t>. 19/13837, </a:t>
            </a:r>
            <a:r>
              <a:rPr lang="de-DE" sz="1800" dirty="0">
                <a:solidFill>
                  <a:prstClr val="black"/>
                </a:solidFill>
                <a:latin typeface="Calibri"/>
                <a:sym typeface="Wingdings" panose="05000000000000000000" pitchFamily="2" charset="2"/>
              </a:rPr>
              <a:t>S. </a:t>
            </a:r>
            <a:r>
              <a:rPr lang="de-DE" sz="1800" dirty="0" smtClean="0">
                <a:solidFill>
                  <a:prstClr val="black"/>
                </a:solidFill>
                <a:latin typeface="Calibri"/>
                <a:sym typeface="Wingdings" panose="05000000000000000000" pitchFamily="2" charset="2"/>
              </a:rPr>
              <a:t>56: </a:t>
            </a:r>
            <a:r>
              <a:rPr lang="de-DE" sz="1800" dirty="0">
                <a:solidFill>
                  <a:prstClr val="black"/>
                </a:solidFill>
                <a:latin typeface="Calibri"/>
                <a:sym typeface="Wingdings" panose="05000000000000000000" pitchFamily="2" charset="2"/>
              </a:rPr>
              <a:t>„die zum jeweils maßgeblichen Zeitpunkt das Verfahren führende Stelle“</a:t>
            </a:r>
          </a:p>
          <a:p>
            <a:pPr marL="363538" lvl="0" indent="-285750">
              <a:spcBef>
                <a:spcPts val="0"/>
              </a:spcBef>
              <a:buFont typeface="Wingdings" panose="05000000000000000000" pitchFamily="2" charset="2"/>
              <a:buChar char="Ø"/>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841222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a:pPr>
            <a:r>
              <a:rPr lang="de-DE" sz="1800" b="1" dirty="0">
                <a:solidFill>
                  <a:prstClr val="black"/>
                </a:solidFill>
                <a:latin typeface="Calibri"/>
              </a:rPr>
              <a:t>Belehrungs-/Informationsrechte, Begleitungsrecht – Art. 4, 5, 15 JGG-RL</a:t>
            </a:r>
          </a:p>
          <a:p>
            <a:pPr marL="0" lvl="0" indent="0">
              <a:spcBef>
                <a:spcPts val="0"/>
              </a:spcBef>
              <a:buNone/>
            </a:pPr>
            <a:endParaRPr lang="de-DE" sz="1800" dirty="0">
              <a:solidFill>
                <a:prstClr val="black"/>
              </a:solidFill>
              <a:latin typeface="Calibri"/>
            </a:endParaRPr>
          </a:p>
          <a:p>
            <a:pPr lvl="0">
              <a:spcBef>
                <a:spcPts val="0"/>
              </a:spcBef>
              <a:buFont typeface="+mj-lt"/>
              <a:buAutoNum type="alphaLcParenR" startAt="2"/>
            </a:pPr>
            <a:r>
              <a:rPr lang="de-DE" sz="1800" b="1" dirty="0">
                <a:solidFill>
                  <a:prstClr val="black"/>
                </a:solidFill>
                <a:latin typeface="Calibri"/>
              </a:rPr>
              <a:t>Art. 5 JGG-RL - „Recht des Kindes auf Information des Trägers der elterlichen Verantwortung“</a:t>
            </a:r>
          </a:p>
          <a:p>
            <a:pPr marL="0" lvl="0" indent="0">
              <a:spcBef>
                <a:spcPts val="0"/>
              </a:spcBef>
              <a:buNone/>
            </a:pPr>
            <a:endParaRPr lang="de-DE" sz="1800" dirty="0">
              <a:solidFill>
                <a:prstClr val="black"/>
              </a:solidFill>
              <a:latin typeface="Calibri"/>
            </a:endParaRPr>
          </a:p>
          <a:p>
            <a:pPr marL="363538" lvl="0" indent="-363538">
              <a:spcBef>
                <a:spcPts val="0"/>
              </a:spcBef>
              <a:buFont typeface="Wingdings" panose="05000000000000000000" pitchFamily="2" charset="2"/>
              <a:buChar char="Ø"/>
            </a:pPr>
            <a:r>
              <a:rPr lang="de-DE" sz="1800" dirty="0" smtClean="0">
                <a:solidFill>
                  <a:srgbClr val="FF0000"/>
                </a:solidFill>
                <a:latin typeface="Calibri"/>
              </a:rPr>
              <a:t>s. </a:t>
            </a:r>
            <a:r>
              <a:rPr lang="de-DE" sz="1800" b="1" dirty="0">
                <a:solidFill>
                  <a:srgbClr val="FF0000"/>
                </a:solidFill>
                <a:latin typeface="Calibri"/>
              </a:rPr>
              <a:t>§ 67a </a:t>
            </a:r>
            <a:r>
              <a:rPr lang="de-DE" sz="1800" b="1" dirty="0" smtClean="0">
                <a:solidFill>
                  <a:srgbClr val="FF0000"/>
                </a:solidFill>
                <a:latin typeface="Calibri"/>
              </a:rPr>
              <a:t>JGG-neu- - Unterrichtung der </a:t>
            </a:r>
            <a:r>
              <a:rPr lang="de-DE" sz="1800" b="1" dirty="0">
                <a:solidFill>
                  <a:srgbClr val="FF0000"/>
                </a:solidFill>
                <a:latin typeface="Calibri"/>
              </a:rPr>
              <a:t>Erziehungsberechtigten und der </a:t>
            </a:r>
            <a:r>
              <a:rPr lang="de-DE" sz="1800" b="1" dirty="0" smtClean="0">
                <a:solidFill>
                  <a:srgbClr val="FF0000"/>
                </a:solidFill>
                <a:latin typeface="Calibri"/>
              </a:rPr>
              <a:t>ges. Vertr.</a:t>
            </a:r>
            <a:endParaRPr lang="de-DE" sz="1800" b="1" dirty="0">
              <a:solidFill>
                <a:srgbClr val="FF0000"/>
              </a:solidFill>
              <a:latin typeface="Calibri"/>
            </a:endParaRPr>
          </a:p>
          <a:p>
            <a:pPr marL="627063" lvl="0" indent="-285750">
              <a:spcBef>
                <a:spcPts val="0"/>
              </a:spcBef>
              <a:buFont typeface="Symbol" panose="05050102010706020507" pitchFamily="18" charset="2"/>
              <a:buChar char="-"/>
            </a:pPr>
            <a:r>
              <a:rPr lang="de-DE" sz="1800" dirty="0">
                <a:solidFill>
                  <a:srgbClr val="FF0000"/>
                </a:solidFill>
                <a:latin typeface="Calibri"/>
              </a:rPr>
              <a:t>alle Informationen nach § 70a </a:t>
            </a:r>
            <a:r>
              <a:rPr lang="de-DE" sz="1800" dirty="0" smtClean="0">
                <a:solidFill>
                  <a:srgbClr val="FF0000"/>
                </a:solidFill>
                <a:latin typeface="Calibri"/>
              </a:rPr>
              <a:t>JGG-neu-</a:t>
            </a:r>
            <a:endParaRPr lang="de-DE" sz="1800" dirty="0">
              <a:solidFill>
                <a:srgbClr val="FF0000"/>
              </a:solidFill>
              <a:latin typeface="Calibri"/>
            </a:endParaRPr>
          </a:p>
          <a:p>
            <a:pPr marL="627063" lvl="0" indent="-285750">
              <a:spcBef>
                <a:spcPts val="0"/>
              </a:spcBef>
              <a:buFont typeface="Symbol" panose="05050102010706020507" pitchFamily="18" charset="2"/>
              <a:buChar char="-"/>
            </a:pPr>
            <a:r>
              <a:rPr lang="de-DE" sz="1800" dirty="0">
                <a:solidFill>
                  <a:srgbClr val="FF0000"/>
                </a:solidFill>
                <a:latin typeface="Calibri"/>
              </a:rPr>
              <a:t>ggf. (zeitweilig) </a:t>
            </a:r>
            <a:r>
              <a:rPr lang="de-DE" sz="1800" dirty="0" smtClean="0">
                <a:solidFill>
                  <a:srgbClr val="FF0000"/>
                </a:solidFill>
                <a:latin typeface="Calibri"/>
              </a:rPr>
              <a:t>Unterrichtung einer </a:t>
            </a:r>
            <a:r>
              <a:rPr lang="de-DE" sz="1800" dirty="0">
                <a:solidFill>
                  <a:srgbClr val="FF0000"/>
                </a:solidFill>
                <a:latin typeface="Calibri"/>
              </a:rPr>
              <a:t>„</a:t>
            </a:r>
            <a:r>
              <a:rPr lang="de-DE" sz="1800" b="1" dirty="0">
                <a:solidFill>
                  <a:srgbClr val="FF0000"/>
                </a:solidFill>
                <a:latin typeface="Calibri"/>
              </a:rPr>
              <a:t>andere</a:t>
            </a:r>
            <a:r>
              <a:rPr lang="de-DE" sz="1800" dirty="0">
                <a:solidFill>
                  <a:srgbClr val="FF0000"/>
                </a:solidFill>
                <a:latin typeface="Calibri"/>
              </a:rPr>
              <a:t>(n)</a:t>
            </a:r>
            <a:r>
              <a:rPr lang="de-DE" sz="1800" b="1" dirty="0">
                <a:solidFill>
                  <a:srgbClr val="FF0000"/>
                </a:solidFill>
                <a:latin typeface="Calibri"/>
              </a:rPr>
              <a:t> für den Schutz der Interessen des </a:t>
            </a:r>
            <a:r>
              <a:rPr lang="de-DE" sz="1800" b="1" dirty="0" err="1" smtClean="0">
                <a:solidFill>
                  <a:srgbClr val="FF0000"/>
                </a:solidFill>
                <a:latin typeface="Calibri"/>
              </a:rPr>
              <a:t>Jug</a:t>
            </a:r>
            <a:r>
              <a:rPr lang="de-DE" sz="1800" b="1" dirty="0" smtClean="0">
                <a:solidFill>
                  <a:srgbClr val="FF0000"/>
                </a:solidFill>
                <a:latin typeface="Calibri"/>
              </a:rPr>
              <a:t>. </a:t>
            </a:r>
            <a:r>
              <a:rPr lang="de-DE" sz="1800" b="1" dirty="0">
                <a:solidFill>
                  <a:srgbClr val="FF0000"/>
                </a:solidFill>
                <a:latin typeface="Calibri"/>
              </a:rPr>
              <a:t>geeignete</a:t>
            </a:r>
            <a:r>
              <a:rPr lang="de-DE" sz="1800" dirty="0">
                <a:solidFill>
                  <a:srgbClr val="FF0000"/>
                </a:solidFill>
                <a:latin typeface="Calibri"/>
              </a:rPr>
              <a:t>(n)</a:t>
            </a:r>
            <a:r>
              <a:rPr lang="de-DE" sz="1800" b="1" dirty="0">
                <a:solidFill>
                  <a:srgbClr val="FF0000"/>
                </a:solidFill>
                <a:latin typeface="Calibri"/>
              </a:rPr>
              <a:t> volljährige</a:t>
            </a:r>
            <a:r>
              <a:rPr lang="de-DE" sz="1800" dirty="0">
                <a:solidFill>
                  <a:srgbClr val="FF0000"/>
                </a:solidFill>
                <a:latin typeface="Calibri"/>
              </a:rPr>
              <a:t>(n)</a:t>
            </a:r>
            <a:r>
              <a:rPr lang="de-DE" sz="1800" b="1" dirty="0">
                <a:solidFill>
                  <a:srgbClr val="FF0000"/>
                </a:solidFill>
                <a:latin typeface="Calibri"/>
              </a:rPr>
              <a:t> Person</a:t>
            </a:r>
            <a:r>
              <a:rPr lang="de-DE" sz="1800" dirty="0">
                <a:solidFill>
                  <a:srgbClr val="FF0000"/>
                </a:solidFill>
                <a:latin typeface="Calibri"/>
              </a:rPr>
              <a:t>“ (§ 67a Abs. 4 S. 1 </a:t>
            </a:r>
            <a:r>
              <a:rPr lang="de-DE" sz="1800" dirty="0" smtClean="0">
                <a:solidFill>
                  <a:srgbClr val="FF0000"/>
                </a:solidFill>
                <a:latin typeface="Calibri"/>
              </a:rPr>
              <a:t>JGG-neu-)</a:t>
            </a:r>
            <a:endParaRPr lang="de-DE" sz="1800" dirty="0">
              <a:solidFill>
                <a:srgbClr val="FF0000"/>
              </a:solidFill>
              <a:latin typeface="Calibri"/>
            </a:endParaRPr>
          </a:p>
          <a:p>
            <a:pPr marL="987425" lvl="2">
              <a:spcBef>
                <a:spcPts val="0"/>
              </a:spcBef>
              <a:buFont typeface="Wingdings" panose="05000000000000000000" pitchFamily="2" charset="2"/>
              <a:buChar char="Ø"/>
            </a:pPr>
            <a:r>
              <a:rPr lang="de-DE" sz="1800" dirty="0">
                <a:solidFill>
                  <a:prstClr val="black"/>
                </a:solidFill>
                <a:latin typeface="Calibri"/>
              </a:rPr>
              <a:t>s. bereits § 67a Abs. 2 Satz 2 JGG: „</a:t>
            </a:r>
            <a:r>
              <a:rPr lang="de-DE" sz="1800" i="1" dirty="0">
                <a:solidFill>
                  <a:prstClr val="black"/>
                </a:solidFill>
                <a:latin typeface="Calibri"/>
              </a:rPr>
              <a:t>wie etwa ein Angehöriger</a:t>
            </a:r>
            <a:r>
              <a:rPr lang="de-DE" sz="1800" dirty="0">
                <a:solidFill>
                  <a:prstClr val="black"/>
                </a:solidFill>
                <a:latin typeface="Calibri"/>
              </a:rPr>
              <a:t>“ </a:t>
            </a:r>
            <a:br>
              <a:rPr lang="de-DE" sz="1800" dirty="0">
                <a:solidFill>
                  <a:prstClr val="black"/>
                </a:solidFill>
                <a:latin typeface="Calibri"/>
              </a:rPr>
            </a:br>
            <a:r>
              <a:rPr lang="de-DE" sz="1800" dirty="0">
                <a:solidFill>
                  <a:prstClr val="black"/>
                </a:solidFill>
                <a:latin typeface="Calibri"/>
              </a:rPr>
              <a:t>(vgl. EG 55 Satz 3 RL [EU] 2013/48 [„Zugang zum Rechtsbeistand“]); </a:t>
            </a:r>
            <a:br>
              <a:rPr lang="de-DE" sz="1800" dirty="0">
                <a:solidFill>
                  <a:prstClr val="black"/>
                </a:solidFill>
                <a:latin typeface="Calibri"/>
              </a:rPr>
            </a:br>
            <a:r>
              <a:rPr lang="de-DE" sz="1800" dirty="0">
                <a:solidFill>
                  <a:prstClr val="black"/>
                </a:solidFill>
                <a:latin typeface="Calibri"/>
              </a:rPr>
              <a:t>≠ Erwachsener </a:t>
            </a:r>
            <a:r>
              <a:rPr lang="de-DE" sz="1800" dirty="0" err="1">
                <a:solidFill>
                  <a:prstClr val="black"/>
                </a:solidFill>
                <a:latin typeface="Calibri"/>
              </a:rPr>
              <a:t>i.S.d</a:t>
            </a:r>
            <a:r>
              <a:rPr lang="de-DE" sz="1800" dirty="0">
                <a:solidFill>
                  <a:prstClr val="black"/>
                </a:solidFill>
                <a:latin typeface="Calibri"/>
              </a:rPr>
              <a:t>. JGG!</a:t>
            </a:r>
          </a:p>
          <a:p>
            <a:pPr marL="623888" lvl="1">
              <a:spcBef>
                <a:spcPts val="0"/>
              </a:spcBef>
              <a:buFont typeface="Symbol" panose="05050102010706020507" pitchFamily="18" charset="2"/>
              <a:buChar char="-"/>
            </a:pPr>
            <a:r>
              <a:rPr lang="de-DE" sz="1800" dirty="0" smtClean="0">
                <a:solidFill>
                  <a:srgbClr val="FF0000"/>
                </a:solidFill>
                <a:latin typeface="Calibri"/>
              </a:rPr>
              <a:t>§ 67a Abs. 4 S. 2 JGG-neu-: </a:t>
            </a:r>
            <a:r>
              <a:rPr lang="de-DE" sz="1800" dirty="0" err="1" smtClean="0">
                <a:solidFill>
                  <a:srgbClr val="FF0000"/>
                </a:solidFill>
                <a:latin typeface="Calibri"/>
              </a:rPr>
              <a:t>Jug</a:t>
            </a:r>
            <a:r>
              <a:rPr lang="de-DE" sz="1800" dirty="0" smtClean="0">
                <a:solidFill>
                  <a:srgbClr val="FF0000"/>
                </a:solidFill>
                <a:latin typeface="Calibri"/>
              </a:rPr>
              <a:t>. „soll“ zuvor Gelegenheit zur Benennung einer </a:t>
            </a:r>
            <a:r>
              <a:rPr lang="de-DE" sz="1800" dirty="0" err="1" smtClean="0">
                <a:solidFill>
                  <a:srgbClr val="FF0000"/>
                </a:solidFill>
                <a:latin typeface="Calibri"/>
              </a:rPr>
              <a:t>vollj</a:t>
            </a:r>
            <a:r>
              <a:rPr lang="de-DE" sz="1800" dirty="0" smtClean="0">
                <a:solidFill>
                  <a:srgbClr val="FF0000"/>
                </a:solidFill>
                <a:latin typeface="Calibri"/>
              </a:rPr>
              <a:t>. Person seines Vertrauens zu bezeichnen</a:t>
            </a:r>
          </a:p>
          <a:p>
            <a:pPr marL="623888" lvl="1">
              <a:spcBef>
                <a:spcPts val="0"/>
              </a:spcBef>
              <a:buFont typeface="Symbol" panose="05050102010706020507" pitchFamily="18" charset="2"/>
              <a:buChar char="-"/>
            </a:pPr>
            <a:r>
              <a:rPr lang="de-DE" sz="1800" dirty="0" smtClean="0">
                <a:solidFill>
                  <a:srgbClr val="FF0000"/>
                </a:solidFill>
                <a:latin typeface="Calibri"/>
              </a:rPr>
              <a:t>§ </a:t>
            </a:r>
            <a:r>
              <a:rPr lang="de-DE" sz="1800" dirty="0">
                <a:solidFill>
                  <a:srgbClr val="FF0000"/>
                </a:solidFill>
                <a:latin typeface="Calibri"/>
              </a:rPr>
              <a:t>67a Abs. 4 S. 3 </a:t>
            </a:r>
            <a:r>
              <a:rPr lang="de-DE" sz="1800" dirty="0" smtClean="0">
                <a:solidFill>
                  <a:srgbClr val="FF0000"/>
                </a:solidFill>
                <a:latin typeface="Calibri"/>
              </a:rPr>
              <a:t>JGG-neu-: „</a:t>
            </a:r>
            <a:r>
              <a:rPr lang="de-DE" sz="1800" dirty="0">
                <a:solidFill>
                  <a:srgbClr val="FF0000"/>
                </a:solidFill>
                <a:latin typeface="Calibri"/>
              </a:rPr>
              <a:t>Eine andere geeignete volljährige Person kann auch </a:t>
            </a:r>
            <a:r>
              <a:rPr lang="de-DE" sz="1800" b="1" dirty="0">
                <a:solidFill>
                  <a:srgbClr val="FF0000"/>
                </a:solidFill>
                <a:latin typeface="Calibri"/>
              </a:rPr>
              <a:t>der für die Betreuung des Jugendlichen in dem Jugendstrafverfahren zuständige Vertreter der Jugendgerichtshilfe</a:t>
            </a:r>
            <a:r>
              <a:rPr lang="de-DE" sz="1800" dirty="0">
                <a:solidFill>
                  <a:srgbClr val="FF0000"/>
                </a:solidFill>
                <a:latin typeface="Calibri"/>
              </a:rPr>
              <a:t> sein.“</a:t>
            </a:r>
          </a:p>
          <a:p>
            <a:pPr marL="623888" lvl="1">
              <a:spcBef>
                <a:spcPts val="0"/>
              </a:spcBef>
              <a:buFont typeface="Symbol" panose="05050102010706020507" pitchFamily="18" charset="2"/>
              <a:buChar char="-"/>
            </a:pPr>
            <a:r>
              <a:rPr lang="de-DE" sz="1800" dirty="0">
                <a:solidFill>
                  <a:srgbClr val="FF0000"/>
                </a:solidFill>
                <a:latin typeface="Calibri"/>
              </a:rPr>
              <a:t>§ 67a Abs. 5 </a:t>
            </a:r>
            <a:r>
              <a:rPr lang="de-DE" sz="1800" dirty="0" smtClean="0">
                <a:solidFill>
                  <a:srgbClr val="FF0000"/>
                </a:solidFill>
                <a:latin typeface="Calibri"/>
              </a:rPr>
              <a:t>JGG-neu-: </a:t>
            </a:r>
            <a:r>
              <a:rPr lang="de-DE" sz="1800" dirty="0">
                <a:solidFill>
                  <a:srgbClr val="FF0000"/>
                </a:solidFill>
                <a:latin typeface="Calibri"/>
              </a:rPr>
              <a:t>Nachholung der Unterrichtung nach Wegfall der Gründe</a:t>
            </a:r>
          </a:p>
          <a:p>
            <a:pPr marL="363538" lvl="0" indent="-285750">
              <a:spcBef>
                <a:spcPts val="0"/>
              </a:spcBef>
              <a:buFont typeface="Wingdings" panose="05000000000000000000" pitchFamily="2" charset="2"/>
              <a:buChar char="Ø"/>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874854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a:pPr>
            <a:r>
              <a:rPr lang="de-DE" sz="1800" b="1" dirty="0">
                <a:solidFill>
                  <a:prstClr val="black"/>
                </a:solidFill>
                <a:latin typeface="Calibri"/>
              </a:rPr>
              <a:t>Belehrungs-/Informationsrechte, Begleitungsrecht – Art. 4, 5, 15 JGG-RL</a:t>
            </a:r>
          </a:p>
          <a:p>
            <a:pPr marL="0" lvl="0" indent="0">
              <a:spcBef>
                <a:spcPts val="0"/>
              </a:spcBef>
              <a:buNone/>
            </a:pPr>
            <a:endParaRPr lang="de-DE" sz="1800" dirty="0">
              <a:solidFill>
                <a:prstClr val="black"/>
              </a:solidFill>
              <a:latin typeface="Calibri"/>
            </a:endParaRPr>
          </a:p>
          <a:p>
            <a:pPr lvl="0">
              <a:spcBef>
                <a:spcPts val="0"/>
              </a:spcBef>
              <a:buFont typeface="+mj-lt"/>
              <a:buAutoNum type="alphaLcParenR" startAt="3"/>
            </a:pPr>
            <a:r>
              <a:rPr lang="de-DE" sz="1800" b="1" dirty="0">
                <a:solidFill>
                  <a:prstClr val="black"/>
                </a:solidFill>
                <a:latin typeface="Calibri"/>
              </a:rPr>
              <a:t>Art. 15 JGG-RL - „Recht des Kindes auf Begleitung durch den Träger der elterlichen Verantwortung“</a:t>
            </a:r>
          </a:p>
          <a:p>
            <a:pPr marL="0" lvl="0" indent="0">
              <a:spcBef>
                <a:spcPts val="0"/>
              </a:spcBef>
              <a:buNone/>
            </a:pPr>
            <a:endParaRPr lang="de-DE" sz="1800" dirty="0">
              <a:solidFill>
                <a:prstClr val="black"/>
              </a:solidFill>
              <a:latin typeface="Calibri"/>
            </a:endParaRPr>
          </a:p>
          <a:p>
            <a:pPr marL="633413" lvl="0" indent="-279400">
              <a:spcBef>
                <a:spcPts val="0"/>
              </a:spcBef>
              <a:buFont typeface="Wingdings" panose="05000000000000000000" pitchFamily="2" charset="2"/>
              <a:buChar char="Ø"/>
            </a:pPr>
            <a:r>
              <a:rPr lang="de-DE" sz="1800" b="1" dirty="0">
                <a:solidFill>
                  <a:prstClr val="black"/>
                </a:solidFill>
                <a:latin typeface="Calibri"/>
              </a:rPr>
              <a:t>Recht des „Kindes“ </a:t>
            </a:r>
            <a:r>
              <a:rPr lang="de-DE" sz="1800" dirty="0">
                <a:solidFill>
                  <a:prstClr val="black"/>
                </a:solidFill>
                <a:latin typeface="Calibri"/>
              </a:rPr>
              <a:t>(≠ § 67 Abs. 1 JGG – Recht der </a:t>
            </a:r>
            <a:r>
              <a:rPr lang="de-DE" sz="1800" dirty="0" err="1">
                <a:solidFill>
                  <a:prstClr val="black"/>
                </a:solidFill>
                <a:latin typeface="Calibri"/>
              </a:rPr>
              <a:t>ErzBer</a:t>
            </a:r>
            <a:r>
              <a:rPr lang="de-DE" sz="1800" dirty="0">
                <a:solidFill>
                  <a:prstClr val="black"/>
                </a:solidFill>
                <a:latin typeface="Calibri"/>
              </a:rPr>
              <a:t>/</a:t>
            </a:r>
            <a:r>
              <a:rPr lang="de-DE" sz="1800" dirty="0" err="1">
                <a:solidFill>
                  <a:prstClr val="black"/>
                </a:solidFill>
                <a:latin typeface="Calibri"/>
              </a:rPr>
              <a:t>gesV</a:t>
            </a:r>
            <a:r>
              <a:rPr lang="de-DE" sz="1800" dirty="0">
                <a:solidFill>
                  <a:prstClr val="black"/>
                </a:solidFill>
                <a:latin typeface="Calibri"/>
              </a:rPr>
              <a:t>), „</a:t>
            </a:r>
            <a:r>
              <a:rPr lang="de-DE" sz="1800" b="1" dirty="0">
                <a:solidFill>
                  <a:prstClr val="black"/>
                </a:solidFill>
                <a:latin typeface="Calibri"/>
              </a:rPr>
              <a:t>verzichtbar“</a:t>
            </a:r>
            <a:r>
              <a:rPr lang="de-DE" sz="1800" dirty="0">
                <a:solidFill>
                  <a:prstClr val="black"/>
                </a:solidFill>
                <a:latin typeface="Calibri"/>
              </a:rPr>
              <a:t>? </a:t>
            </a:r>
            <a:br>
              <a:rPr lang="de-DE" sz="1800" dirty="0">
                <a:solidFill>
                  <a:prstClr val="black"/>
                </a:solidFill>
                <a:latin typeface="Calibri"/>
              </a:rPr>
            </a:br>
            <a:r>
              <a:rPr lang="de-DE" sz="1800" dirty="0">
                <a:solidFill>
                  <a:prstClr val="black"/>
                </a:solidFill>
                <a:latin typeface="Calibri"/>
              </a:rPr>
              <a:t>(Abs. 1: „das Recht ..., sich ... begleiten zu lassen“)</a:t>
            </a:r>
          </a:p>
          <a:p>
            <a:pPr marL="285750" lvl="0" indent="-285750">
              <a:spcBef>
                <a:spcPts val="0"/>
              </a:spcBef>
              <a:buFont typeface="Wingdings" panose="05000000000000000000" pitchFamily="2" charset="2"/>
              <a:buChar char="Ø"/>
            </a:pPr>
            <a:endParaRPr lang="de-DE" sz="1800" dirty="0">
              <a:solidFill>
                <a:prstClr val="black"/>
              </a:solidFill>
              <a:latin typeface="Calibri"/>
            </a:endParaRPr>
          </a:p>
          <a:p>
            <a:pPr lvl="0">
              <a:spcBef>
                <a:spcPts val="0"/>
              </a:spcBef>
              <a:buFont typeface="Wingdings" panose="05000000000000000000" pitchFamily="2" charset="2"/>
              <a:buChar char="§"/>
            </a:pPr>
            <a:r>
              <a:rPr lang="de-DE" sz="1800" b="1" dirty="0">
                <a:solidFill>
                  <a:prstClr val="black"/>
                </a:solidFill>
                <a:latin typeface="Calibri"/>
              </a:rPr>
              <a:t>Abs. 1</a:t>
            </a:r>
            <a:r>
              <a:rPr lang="de-DE" sz="1800" dirty="0">
                <a:solidFill>
                  <a:prstClr val="black"/>
                </a:solidFill>
                <a:latin typeface="Calibri"/>
              </a:rPr>
              <a:t>: „bei </a:t>
            </a:r>
            <a:r>
              <a:rPr lang="de-DE" sz="1800" b="1" dirty="0">
                <a:solidFill>
                  <a:prstClr val="black"/>
                </a:solidFill>
                <a:latin typeface="Calibri"/>
              </a:rPr>
              <a:t>Gerichtsverhandlungen</a:t>
            </a:r>
            <a:r>
              <a:rPr lang="de-DE" sz="1800" dirty="0">
                <a:solidFill>
                  <a:prstClr val="black"/>
                </a:solidFill>
                <a:latin typeface="Calibri"/>
              </a:rPr>
              <a:t>“</a:t>
            </a:r>
          </a:p>
          <a:p>
            <a:pPr marL="719138" lvl="0">
              <a:spcBef>
                <a:spcPts val="0"/>
              </a:spcBef>
              <a:buFont typeface="Symbol" panose="05050102010706020507" pitchFamily="18" charset="2"/>
              <a:buChar char="-"/>
            </a:pPr>
            <a:r>
              <a:rPr lang="de-DE" sz="1800" dirty="0" smtClean="0">
                <a:solidFill>
                  <a:prstClr val="black"/>
                </a:solidFill>
                <a:latin typeface="Calibri"/>
              </a:rPr>
              <a:t>Ausnahmen</a:t>
            </a:r>
            <a:r>
              <a:rPr lang="de-DE" sz="1800" dirty="0" smtClean="0">
                <a:solidFill>
                  <a:prstClr val="black"/>
                </a:solidFill>
                <a:latin typeface="Calibri"/>
              </a:rPr>
              <a:t>: Ausschlussgründe gem. </a:t>
            </a:r>
            <a:r>
              <a:rPr lang="de-DE" sz="1800" b="1" dirty="0" smtClean="0">
                <a:solidFill>
                  <a:prstClr val="black"/>
                </a:solidFill>
                <a:latin typeface="Calibri"/>
              </a:rPr>
              <a:t>§ 51 Abs. 2 JGG</a:t>
            </a:r>
            <a:r>
              <a:rPr lang="de-DE" sz="1800" dirty="0" smtClean="0">
                <a:solidFill>
                  <a:prstClr val="black"/>
                </a:solidFill>
                <a:latin typeface="Calibri"/>
              </a:rPr>
              <a:t> (unverändert)</a:t>
            </a:r>
            <a:endParaRPr lang="de-DE" sz="1800" dirty="0" smtClean="0">
              <a:solidFill>
                <a:prstClr val="black"/>
              </a:solidFill>
              <a:latin typeface="Calibri"/>
            </a:endParaRPr>
          </a:p>
          <a:p>
            <a:pPr marL="719138" lvl="0">
              <a:spcBef>
                <a:spcPts val="0"/>
              </a:spcBef>
              <a:buFont typeface="Symbol" panose="05050102010706020507" pitchFamily="18" charset="2"/>
              <a:buChar char="-"/>
            </a:pPr>
            <a:r>
              <a:rPr lang="de-DE" sz="1800" dirty="0" smtClean="0">
                <a:solidFill>
                  <a:prstClr val="black"/>
                </a:solidFill>
                <a:latin typeface="Calibri"/>
              </a:rPr>
              <a:t>Benennung </a:t>
            </a:r>
            <a:r>
              <a:rPr lang="de-DE" sz="1800" dirty="0">
                <a:solidFill>
                  <a:prstClr val="black"/>
                </a:solidFill>
                <a:latin typeface="Calibri"/>
              </a:rPr>
              <a:t>und Bestellung eines „anderen geeigneten Erwachsenen“ entsprechend Art. 5 (vgl. </a:t>
            </a:r>
            <a:r>
              <a:rPr lang="de-DE" sz="1800" dirty="0" smtClean="0">
                <a:solidFill>
                  <a:prstClr val="black"/>
                </a:solidFill>
                <a:latin typeface="Calibri"/>
              </a:rPr>
              <a:t>b)</a:t>
            </a:r>
            <a:endParaRPr lang="de-DE" sz="1800" dirty="0">
              <a:solidFill>
                <a:prstClr val="black"/>
              </a:solidFill>
              <a:latin typeface="Calibri"/>
            </a:endParaRPr>
          </a:p>
          <a:p>
            <a:pPr marL="661988" lvl="1">
              <a:spcBef>
                <a:spcPts val="0"/>
              </a:spcBef>
              <a:buFont typeface="Wingdings" panose="05000000000000000000" pitchFamily="2" charset="2"/>
              <a:buChar char="Ø"/>
            </a:pPr>
            <a:endParaRPr lang="de-DE" sz="1800" b="1" dirty="0">
              <a:solidFill>
                <a:srgbClr val="FF0000"/>
              </a:solidFill>
              <a:latin typeface="Calibri"/>
              <a:sym typeface="Wingdings" panose="05000000000000000000" pitchFamily="2" charset="2"/>
            </a:endParaRPr>
          </a:p>
          <a:p>
            <a:pPr marL="661988" lvl="1">
              <a:spcBef>
                <a:spcPts val="0"/>
              </a:spcBef>
              <a:buFont typeface="Wingdings" panose="05000000000000000000" pitchFamily="2" charset="2"/>
              <a:buChar char="Ø"/>
            </a:pPr>
            <a:r>
              <a:rPr lang="de-DE" sz="1800" b="1" dirty="0">
                <a:solidFill>
                  <a:srgbClr val="FF0000"/>
                </a:solidFill>
                <a:latin typeface="Calibri"/>
                <a:sym typeface="Wingdings" panose="05000000000000000000" pitchFamily="2" charset="2"/>
              </a:rPr>
              <a:t>§ 51 Abs. 6 und Abs. 7 </a:t>
            </a:r>
            <a:r>
              <a:rPr lang="de-DE" sz="1800" b="1" dirty="0" smtClean="0">
                <a:solidFill>
                  <a:srgbClr val="FF0000"/>
                </a:solidFill>
                <a:latin typeface="Calibri"/>
                <a:sym typeface="Wingdings" panose="05000000000000000000" pitchFamily="2" charset="2"/>
              </a:rPr>
              <a:t>JGG-neu-</a:t>
            </a:r>
            <a:endParaRPr lang="de-DE" sz="1800" b="1" dirty="0">
              <a:solidFill>
                <a:srgbClr val="FF0000"/>
              </a:solidFill>
              <a:latin typeface="Calibri"/>
              <a:sym typeface="Wingdings" panose="05000000000000000000" pitchFamily="2" charset="2"/>
            </a:endParaRPr>
          </a:p>
          <a:p>
            <a:pPr marL="982663" lvl="1">
              <a:spcBef>
                <a:spcPts val="0"/>
              </a:spcBef>
              <a:buFont typeface="Symbol" panose="05050102010706020507" pitchFamily="18" charset="2"/>
              <a:buChar char="-"/>
            </a:pPr>
            <a:r>
              <a:rPr lang="de-DE" sz="1800" dirty="0">
                <a:solidFill>
                  <a:srgbClr val="FF0000"/>
                </a:solidFill>
                <a:latin typeface="Calibri"/>
                <a:sym typeface="Wingdings" panose="05000000000000000000" pitchFamily="2" charset="2"/>
              </a:rPr>
              <a:t>ggf. Anwesenheit </a:t>
            </a:r>
            <a:r>
              <a:rPr lang="de-DE" sz="1800" dirty="0">
                <a:solidFill>
                  <a:srgbClr val="FF0000"/>
                </a:solidFill>
                <a:latin typeface="Calibri"/>
              </a:rPr>
              <a:t>einer „</a:t>
            </a:r>
            <a:r>
              <a:rPr lang="de-DE" sz="1800" b="1" dirty="0">
                <a:solidFill>
                  <a:srgbClr val="FF0000"/>
                </a:solidFill>
                <a:latin typeface="Calibri"/>
              </a:rPr>
              <a:t>andere</a:t>
            </a:r>
            <a:r>
              <a:rPr lang="de-DE" sz="1800" dirty="0">
                <a:solidFill>
                  <a:srgbClr val="FF0000"/>
                </a:solidFill>
                <a:latin typeface="Calibri"/>
              </a:rPr>
              <a:t>(n)</a:t>
            </a:r>
            <a:r>
              <a:rPr lang="de-DE" sz="1800" b="1" dirty="0">
                <a:solidFill>
                  <a:srgbClr val="FF0000"/>
                </a:solidFill>
                <a:latin typeface="Calibri"/>
              </a:rPr>
              <a:t> für den Schutz der Interessen des Jugendlichen geeignete</a:t>
            </a:r>
            <a:r>
              <a:rPr lang="de-DE" sz="1800" dirty="0">
                <a:solidFill>
                  <a:srgbClr val="FF0000"/>
                </a:solidFill>
                <a:latin typeface="Calibri"/>
              </a:rPr>
              <a:t>(n)</a:t>
            </a:r>
            <a:r>
              <a:rPr lang="de-DE" sz="1800" b="1" dirty="0">
                <a:solidFill>
                  <a:srgbClr val="FF0000"/>
                </a:solidFill>
                <a:latin typeface="Calibri"/>
              </a:rPr>
              <a:t> volljährige</a:t>
            </a:r>
            <a:r>
              <a:rPr lang="de-DE" sz="1800" dirty="0">
                <a:solidFill>
                  <a:srgbClr val="FF0000"/>
                </a:solidFill>
                <a:latin typeface="Calibri"/>
              </a:rPr>
              <a:t>(n)</a:t>
            </a:r>
            <a:r>
              <a:rPr lang="de-DE" sz="1800" b="1" dirty="0">
                <a:solidFill>
                  <a:srgbClr val="FF0000"/>
                </a:solidFill>
                <a:latin typeface="Calibri"/>
              </a:rPr>
              <a:t> Person</a:t>
            </a:r>
            <a:r>
              <a:rPr lang="de-DE" sz="1800" dirty="0">
                <a:solidFill>
                  <a:srgbClr val="FF0000"/>
                </a:solidFill>
                <a:latin typeface="Calibri"/>
              </a:rPr>
              <a:t>“, ggf. auch</a:t>
            </a:r>
            <a:endParaRPr lang="de-DE" sz="1800" dirty="0">
              <a:solidFill>
                <a:srgbClr val="FF0000"/>
              </a:solidFill>
              <a:latin typeface="Calibri"/>
              <a:sym typeface="Wingdings" panose="05000000000000000000" pitchFamily="2" charset="2"/>
            </a:endParaRPr>
          </a:p>
          <a:p>
            <a:pPr marL="982663" lvl="1">
              <a:spcBef>
                <a:spcPts val="0"/>
              </a:spcBef>
              <a:buFont typeface="Symbol" panose="05050102010706020507" pitchFamily="18" charset="2"/>
              <a:buChar char="-"/>
            </a:pPr>
            <a:r>
              <a:rPr lang="de-DE" sz="1800" dirty="0">
                <a:solidFill>
                  <a:srgbClr val="FF0000"/>
                </a:solidFill>
                <a:latin typeface="Calibri"/>
                <a:sym typeface="Wingdings" panose="05000000000000000000" pitchFamily="2" charset="2"/>
              </a:rPr>
              <a:t>eines </a:t>
            </a:r>
            <a:r>
              <a:rPr lang="de-DE" sz="1800" dirty="0">
                <a:solidFill>
                  <a:srgbClr val="FF0000"/>
                </a:solidFill>
                <a:latin typeface="Calibri"/>
              </a:rPr>
              <a:t>„</a:t>
            </a:r>
            <a:r>
              <a:rPr lang="de-DE" sz="1800" b="1" dirty="0">
                <a:solidFill>
                  <a:srgbClr val="FF0000"/>
                </a:solidFill>
                <a:latin typeface="Calibri"/>
              </a:rPr>
              <a:t>für die Betreuung des Jugendlichen in dem Jugendstrafverfahren zuständige</a:t>
            </a:r>
            <a:r>
              <a:rPr lang="de-DE" sz="1800" dirty="0">
                <a:solidFill>
                  <a:srgbClr val="FF0000"/>
                </a:solidFill>
                <a:latin typeface="Calibri"/>
              </a:rPr>
              <a:t>(n)</a:t>
            </a:r>
            <a:r>
              <a:rPr lang="de-DE" sz="1800" b="1" dirty="0">
                <a:solidFill>
                  <a:srgbClr val="FF0000"/>
                </a:solidFill>
                <a:latin typeface="Calibri"/>
              </a:rPr>
              <a:t> Vertreter</a:t>
            </a:r>
            <a:r>
              <a:rPr lang="de-DE" sz="1800" dirty="0">
                <a:solidFill>
                  <a:srgbClr val="FF0000"/>
                </a:solidFill>
                <a:latin typeface="Calibri"/>
              </a:rPr>
              <a:t>(s)</a:t>
            </a:r>
            <a:r>
              <a:rPr lang="de-DE" sz="1800" b="1" dirty="0">
                <a:solidFill>
                  <a:srgbClr val="FF0000"/>
                </a:solidFill>
                <a:latin typeface="Calibri"/>
              </a:rPr>
              <a:t> der Jugendhilfe“ </a:t>
            </a:r>
            <a:br>
              <a:rPr lang="de-DE" sz="1800" b="1" dirty="0">
                <a:solidFill>
                  <a:srgbClr val="FF0000"/>
                </a:solidFill>
                <a:latin typeface="Calibri"/>
              </a:rPr>
            </a:br>
            <a:r>
              <a:rPr lang="de-DE" sz="1800" dirty="0">
                <a:solidFill>
                  <a:srgbClr val="FF0000"/>
                </a:solidFill>
                <a:latin typeface="Calibri"/>
                <a:sym typeface="Wingdings" panose="05000000000000000000" pitchFamily="2" charset="2"/>
              </a:rPr>
              <a:t>[beachte </a:t>
            </a:r>
            <a:r>
              <a:rPr lang="de-DE" sz="1800" dirty="0" smtClean="0">
                <a:solidFill>
                  <a:srgbClr val="FF0000"/>
                </a:solidFill>
                <a:latin typeface="Calibri"/>
                <a:sym typeface="Wingdings" panose="05000000000000000000" pitchFamily="2" charset="2"/>
              </a:rPr>
              <a:t>demgegenüber § </a:t>
            </a:r>
            <a:r>
              <a:rPr lang="de-DE" sz="1800" dirty="0">
                <a:solidFill>
                  <a:srgbClr val="FF0000"/>
                </a:solidFill>
                <a:latin typeface="Calibri"/>
                <a:sym typeface="Wingdings" panose="05000000000000000000" pitchFamily="2" charset="2"/>
              </a:rPr>
              <a:t>67a Abs. 4 S. 3 </a:t>
            </a:r>
            <a:r>
              <a:rPr lang="de-DE" sz="1800" dirty="0" smtClean="0">
                <a:solidFill>
                  <a:srgbClr val="FF0000"/>
                </a:solidFill>
                <a:latin typeface="Calibri"/>
                <a:sym typeface="Wingdings" panose="05000000000000000000" pitchFamily="2" charset="2"/>
              </a:rPr>
              <a:t>JGG-neu-: </a:t>
            </a:r>
            <a:r>
              <a:rPr lang="de-DE" sz="1800" dirty="0">
                <a:solidFill>
                  <a:srgbClr val="FF0000"/>
                </a:solidFill>
                <a:latin typeface="Calibri"/>
                <a:sym typeface="Wingdings" panose="05000000000000000000" pitchFamily="2" charset="2"/>
              </a:rPr>
              <a:t>„Jugendgerichtshilfe“] </a:t>
            </a: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4160969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a:pPr>
            <a:r>
              <a:rPr lang="de-DE" sz="1800" b="1" dirty="0">
                <a:solidFill>
                  <a:prstClr val="black"/>
                </a:solidFill>
                <a:latin typeface="Calibri"/>
              </a:rPr>
              <a:t>Belehrungs-/Informationsrechte, Begleitungsrecht – Art. 4, 5, 15 JGG-RL</a:t>
            </a:r>
          </a:p>
          <a:p>
            <a:pPr marL="0" lvl="0" indent="0">
              <a:spcBef>
                <a:spcPts val="0"/>
              </a:spcBef>
              <a:buNone/>
            </a:pPr>
            <a:endParaRPr lang="de-DE" sz="1800" dirty="0">
              <a:solidFill>
                <a:prstClr val="black"/>
              </a:solidFill>
              <a:latin typeface="Calibri"/>
            </a:endParaRPr>
          </a:p>
          <a:p>
            <a:pPr lvl="0">
              <a:spcBef>
                <a:spcPts val="0"/>
              </a:spcBef>
              <a:buFont typeface="+mj-lt"/>
              <a:buAutoNum type="alphaLcParenR" startAt="3"/>
            </a:pPr>
            <a:r>
              <a:rPr lang="de-DE" sz="1800" b="1" dirty="0">
                <a:solidFill>
                  <a:prstClr val="black"/>
                </a:solidFill>
                <a:latin typeface="Calibri"/>
              </a:rPr>
              <a:t>Art. 15 JGG-RL - „Recht des Kindes auf Begleitung durch den Träger der elterlichen Verantwortung“</a:t>
            </a:r>
          </a:p>
          <a:p>
            <a:pPr marL="0" lvl="0" indent="0">
              <a:spcBef>
                <a:spcPts val="0"/>
              </a:spcBef>
              <a:buNone/>
            </a:pPr>
            <a:endParaRPr lang="de-DE" sz="1800" dirty="0">
              <a:solidFill>
                <a:prstClr val="black"/>
              </a:solidFill>
              <a:latin typeface="Calibri"/>
            </a:endParaRPr>
          </a:p>
          <a:p>
            <a:pPr marL="285750" lvl="1">
              <a:spcBef>
                <a:spcPts val="0"/>
              </a:spcBef>
              <a:buFont typeface="Wingdings" panose="05000000000000000000" pitchFamily="2" charset="2"/>
              <a:buChar char="Ø"/>
            </a:pPr>
            <a:r>
              <a:rPr lang="de-DE" sz="1800" b="1" dirty="0">
                <a:solidFill>
                  <a:srgbClr val="FF0000"/>
                </a:solidFill>
                <a:latin typeface="Calibri"/>
                <a:sym typeface="Wingdings" panose="05000000000000000000" pitchFamily="2" charset="2"/>
              </a:rPr>
              <a:t>§ 51 Abs. 6 und Abs. 7 </a:t>
            </a:r>
            <a:r>
              <a:rPr lang="de-DE" sz="1800" b="1" dirty="0" smtClean="0">
                <a:solidFill>
                  <a:srgbClr val="FF0000"/>
                </a:solidFill>
                <a:latin typeface="Calibri"/>
                <a:sym typeface="Wingdings" panose="05000000000000000000" pitchFamily="2" charset="2"/>
              </a:rPr>
              <a:t>JGG-neu-, </a:t>
            </a:r>
            <a:r>
              <a:rPr lang="de-DE" sz="1800" b="1" dirty="0">
                <a:solidFill>
                  <a:srgbClr val="FF0000"/>
                </a:solidFill>
                <a:latin typeface="Calibri"/>
                <a:sym typeface="Wingdings" panose="05000000000000000000" pitchFamily="2" charset="2"/>
              </a:rPr>
              <a:t>Fallkonstellationen:</a:t>
            </a:r>
          </a:p>
          <a:p>
            <a:pPr marL="681038" lvl="1" indent="-342900">
              <a:spcBef>
                <a:spcPts val="0"/>
              </a:spcBef>
              <a:buFont typeface="+mj-lt"/>
              <a:buAutoNum type="arabicParenBoth"/>
            </a:pPr>
            <a:r>
              <a:rPr lang="de-DE" sz="1800" b="1" dirty="0">
                <a:solidFill>
                  <a:srgbClr val="FF0000"/>
                </a:solidFill>
                <a:latin typeface="Calibri"/>
                <a:sym typeface="Wingdings" panose="05000000000000000000" pitchFamily="2" charset="2"/>
              </a:rPr>
              <a:t>Ausschluss der ges. Vertreter </a:t>
            </a:r>
            <a:r>
              <a:rPr lang="de-DE" sz="1800" dirty="0">
                <a:solidFill>
                  <a:srgbClr val="FF0000"/>
                </a:solidFill>
                <a:latin typeface="Calibri"/>
                <a:sym typeface="Wingdings" panose="05000000000000000000" pitchFamily="2" charset="2"/>
              </a:rPr>
              <a:t>(§ 51 Abs. 6 S. 1-3 </a:t>
            </a:r>
            <a:r>
              <a:rPr lang="de-DE" sz="1800" dirty="0" smtClean="0">
                <a:solidFill>
                  <a:srgbClr val="FF0000"/>
                </a:solidFill>
                <a:latin typeface="Calibri"/>
                <a:sym typeface="Wingdings" panose="05000000000000000000" pitchFamily="2" charset="2"/>
              </a:rPr>
              <a:t>JGG-neu-)</a:t>
            </a:r>
            <a:endParaRPr lang="de-DE" sz="1800" dirty="0">
              <a:solidFill>
                <a:srgbClr val="FF0000"/>
              </a:solidFill>
              <a:latin typeface="Calibri"/>
              <a:sym typeface="Wingdings" panose="05000000000000000000" pitchFamily="2" charset="2"/>
            </a:endParaRPr>
          </a:p>
          <a:p>
            <a:pPr marL="987425" lvl="1" defTabSz="1074738">
              <a:spcBef>
                <a:spcPts val="0"/>
              </a:spcBef>
              <a:buFont typeface="Symbol" panose="05050102010706020507" pitchFamily="18" charset="2"/>
              <a:buChar char="-"/>
            </a:pPr>
            <a:r>
              <a:rPr lang="de-DE" sz="1800" dirty="0">
                <a:solidFill>
                  <a:srgbClr val="FF0000"/>
                </a:solidFill>
                <a:latin typeface="Calibri"/>
                <a:sym typeface="Wingdings" panose="05000000000000000000" pitchFamily="2" charset="2"/>
              </a:rPr>
              <a:t>Muss-Zulassung einer „</a:t>
            </a:r>
            <a:r>
              <a:rPr lang="de-DE" sz="1800" dirty="0" smtClean="0">
                <a:solidFill>
                  <a:srgbClr val="FF0000"/>
                </a:solidFill>
                <a:latin typeface="Calibri"/>
                <a:sym typeface="Wingdings" panose="05000000000000000000" pitchFamily="2" charset="2"/>
              </a:rPr>
              <a:t>geeigneten“ volljährigen </a:t>
            </a:r>
            <a:r>
              <a:rPr lang="de-DE" sz="1800" dirty="0">
                <a:solidFill>
                  <a:srgbClr val="FF0000"/>
                </a:solidFill>
                <a:latin typeface="Calibri"/>
                <a:sym typeface="Wingdings" panose="05000000000000000000" pitchFamily="2" charset="2"/>
              </a:rPr>
              <a:t>Person</a:t>
            </a:r>
          </a:p>
          <a:p>
            <a:pPr marL="987425" lvl="1" defTabSz="1074738">
              <a:spcBef>
                <a:spcPts val="0"/>
              </a:spcBef>
              <a:buFont typeface="Symbol" panose="05050102010706020507" pitchFamily="18" charset="2"/>
              <a:buChar char="-"/>
            </a:pPr>
            <a:r>
              <a:rPr lang="de-DE" sz="1800" dirty="0" smtClean="0">
                <a:solidFill>
                  <a:srgbClr val="FF0000"/>
                </a:solidFill>
                <a:latin typeface="Calibri"/>
                <a:sym typeface="Wingdings" panose="05000000000000000000" pitchFamily="2" charset="2"/>
              </a:rPr>
              <a:t>Soll-Gelegenheit zur Bezeichnung einer </a:t>
            </a:r>
            <a:r>
              <a:rPr lang="de-DE" sz="1800" dirty="0">
                <a:solidFill>
                  <a:srgbClr val="FF0000"/>
                </a:solidFill>
                <a:latin typeface="Calibri"/>
                <a:sym typeface="Wingdings" panose="05000000000000000000" pitchFamily="2" charset="2"/>
              </a:rPr>
              <a:t>„Person seines Vertrauens</a:t>
            </a:r>
            <a:r>
              <a:rPr lang="de-DE" sz="1800" dirty="0" smtClean="0">
                <a:solidFill>
                  <a:srgbClr val="FF0000"/>
                </a:solidFill>
                <a:latin typeface="Calibri"/>
                <a:sym typeface="Wingdings" panose="05000000000000000000" pitchFamily="2" charset="2"/>
              </a:rPr>
              <a:t>“</a:t>
            </a:r>
          </a:p>
          <a:p>
            <a:pPr marL="987425" lvl="1" defTabSz="1074738">
              <a:spcBef>
                <a:spcPts val="0"/>
              </a:spcBef>
              <a:buFont typeface="Symbol" panose="05050102010706020507" pitchFamily="18" charset="2"/>
              <a:buChar char="-"/>
            </a:pPr>
            <a:r>
              <a:rPr lang="de-DE" sz="1800" dirty="0" smtClean="0">
                <a:solidFill>
                  <a:srgbClr val="FF0000"/>
                </a:solidFill>
                <a:latin typeface="Calibri"/>
                <a:sym typeface="Wingdings" panose="05000000000000000000" pitchFamily="2" charset="2"/>
              </a:rPr>
              <a:t>„erhält in der Hauptverhandlung auf Verlangen das Wort“</a:t>
            </a:r>
            <a:endParaRPr lang="de-DE" sz="1800" dirty="0">
              <a:solidFill>
                <a:srgbClr val="FF0000"/>
              </a:solidFill>
              <a:latin typeface="Calibri"/>
              <a:sym typeface="Wingdings" panose="05000000000000000000" pitchFamily="2" charset="2"/>
            </a:endParaRPr>
          </a:p>
          <a:p>
            <a:pPr marL="681038" lvl="1" indent="-342900">
              <a:spcBef>
                <a:spcPts val="0"/>
              </a:spcBef>
              <a:buFont typeface="+mj-lt"/>
              <a:buAutoNum type="arabicParenBoth" startAt="2"/>
            </a:pPr>
            <a:r>
              <a:rPr lang="de-DE" sz="1800" b="1" dirty="0">
                <a:solidFill>
                  <a:srgbClr val="FF0000"/>
                </a:solidFill>
                <a:latin typeface="Calibri"/>
                <a:sym typeface="Wingdings" panose="05000000000000000000" pitchFamily="2" charset="2"/>
              </a:rPr>
              <a:t>Nichtzulassung „anderer </a:t>
            </a:r>
            <a:r>
              <a:rPr lang="de-DE" sz="1800" b="1" dirty="0" smtClean="0">
                <a:solidFill>
                  <a:srgbClr val="FF0000"/>
                </a:solidFill>
                <a:latin typeface="Calibri"/>
                <a:sym typeface="Wingdings" panose="05000000000000000000" pitchFamily="2" charset="2"/>
              </a:rPr>
              <a:t>geeigneter </a:t>
            </a:r>
            <a:r>
              <a:rPr lang="de-DE" sz="1800" b="1" dirty="0" err="1" smtClean="0">
                <a:solidFill>
                  <a:srgbClr val="FF0000"/>
                </a:solidFill>
                <a:latin typeface="Calibri"/>
                <a:sym typeface="Wingdings" panose="05000000000000000000" pitchFamily="2" charset="2"/>
              </a:rPr>
              <a:t>vollj</a:t>
            </a:r>
            <a:r>
              <a:rPr lang="de-DE" sz="1800" b="1" dirty="0" smtClean="0">
                <a:solidFill>
                  <a:srgbClr val="FF0000"/>
                </a:solidFill>
                <a:latin typeface="Calibri"/>
                <a:sym typeface="Wingdings" panose="05000000000000000000" pitchFamily="2" charset="2"/>
              </a:rPr>
              <a:t>. </a:t>
            </a:r>
            <a:r>
              <a:rPr lang="de-DE" sz="1800" b="1" dirty="0">
                <a:solidFill>
                  <a:srgbClr val="FF0000"/>
                </a:solidFill>
                <a:latin typeface="Calibri"/>
                <a:sym typeface="Wingdings" panose="05000000000000000000" pitchFamily="2" charset="2"/>
              </a:rPr>
              <a:t>Person“</a:t>
            </a:r>
            <a:r>
              <a:rPr lang="de-DE" sz="1800" dirty="0">
                <a:solidFill>
                  <a:srgbClr val="FF0000"/>
                </a:solidFill>
                <a:latin typeface="Calibri"/>
                <a:sym typeface="Wingdings" panose="05000000000000000000" pitchFamily="2" charset="2"/>
              </a:rPr>
              <a:t> (§ 51 Abs. 6 S. 4 </a:t>
            </a:r>
            <a:r>
              <a:rPr lang="de-DE" sz="1800" dirty="0" smtClean="0">
                <a:solidFill>
                  <a:srgbClr val="FF0000"/>
                </a:solidFill>
                <a:latin typeface="Calibri"/>
                <a:sym typeface="Wingdings" panose="05000000000000000000" pitchFamily="2" charset="2"/>
              </a:rPr>
              <a:t>JGG-neu-)</a:t>
            </a:r>
            <a:endParaRPr lang="de-DE" sz="1800" dirty="0">
              <a:solidFill>
                <a:srgbClr val="FF0000"/>
              </a:solidFill>
              <a:latin typeface="Calibri"/>
              <a:sym typeface="Wingdings" panose="05000000000000000000" pitchFamily="2" charset="2"/>
            </a:endParaRPr>
          </a:p>
          <a:p>
            <a:pPr marL="987425" lvl="1">
              <a:spcBef>
                <a:spcPts val="0"/>
              </a:spcBef>
              <a:buFont typeface="Symbol" panose="05050102010706020507" pitchFamily="18" charset="2"/>
              <a:buChar char="-"/>
            </a:pPr>
            <a:r>
              <a:rPr lang="de-DE" sz="1800" dirty="0">
                <a:solidFill>
                  <a:srgbClr val="FF0000"/>
                </a:solidFill>
                <a:latin typeface="Calibri"/>
                <a:sym typeface="Wingdings" panose="05000000000000000000" pitchFamily="2" charset="2"/>
              </a:rPr>
              <a:t>Muss-Anwesenheit eines „Vertreters der Jugendhilfe</a:t>
            </a:r>
            <a:r>
              <a:rPr lang="de-DE" sz="1800" dirty="0" smtClean="0">
                <a:solidFill>
                  <a:srgbClr val="FF0000"/>
                </a:solidFill>
                <a:latin typeface="Calibri"/>
                <a:sym typeface="Wingdings" panose="05000000000000000000" pitchFamily="2" charset="2"/>
              </a:rPr>
              <a:t>“ in der HV</a:t>
            </a:r>
            <a:endParaRPr lang="de-DE" sz="1800" dirty="0">
              <a:solidFill>
                <a:srgbClr val="FF0000"/>
              </a:solidFill>
              <a:latin typeface="Calibri"/>
              <a:sym typeface="Wingdings" panose="05000000000000000000" pitchFamily="2" charset="2"/>
            </a:endParaRPr>
          </a:p>
          <a:p>
            <a:pPr marL="681038" lvl="1" indent="-342900">
              <a:spcBef>
                <a:spcPts val="0"/>
              </a:spcBef>
              <a:buFont typeface="+mj-lt"/>
              <a:buAutoNum type="arabicParenBoth" startAt="3"/>
            </a:pPr>
            <a:r>
              <a:rPr lang="de-DE" sz="1800" b="1" dirty="0">
                <a:solidFill>
                  <a:srgbClr val="FF0000"/>
                </a:solidFill>
                <a:latin typeface="Calibri"/>
              </a:rPr>
              <a:t>Nichterreichbarkeit der ges. Vertreter „binnen angemessener Frist“ </a:t>
            </a:r>
            <a:br>
              <a:rPr lang="de-DE" sz="1800" b="1" dirty="0">
                <a:solidFill>
                  <a:srgbClr val="FF0000"/>
                </a:solidFill>
                <a:latin typeface="Calibri"/>
              </a:rPr>
            </a:br>
            <a:r>
              <a:rPr lang="de-DE" sz="1800" dirty="0">
                <a:solidFill>
                  <a:srgbClr val="FF0000"/>
                </a:solidFill>
                <a:latin typeface="Calibri"/>
              </a:rPr>
              <a:t>(§ 51 Abs. 7 </a:t>
            </a:r>
            <a:r>
              <a:rPr lang="de-DE" sz="1800" dirty="0" smtClean="0">
                <a:solidFill>
                  <a:srgbClr val="FF0000"/>
                </a:solidFill>
                <a:latin typeface="Calibri"/>
              </a:rPr>
              <a:t>JGG-neu-)</a:t>
            </a:r>
            <a:endParaRPr lang="de-DE" sz="1800" dirty="0">
              <a:solidFill>
                <a:srgbClr val="FF0000"/>
              </a:solidFill>
              <a:latin typeface="Calibri"/>
            </a:endParaRPr>
          </a:p>
          <a:p>
            <a:pPr marL="987425" lvl="1">
              <a:spcBef>
                <a:spcPts val="0"/>
              </a:spcBef>
              <a:buFont typeface="Symbol" panose="05050102010706020507" pitchFamily="18" charset="2"/>
              <a:buChar char="-"/>
            </a:pPr>
            <a:r>
              <a:rPr lang="de-DE" sz="1800" dirty="0">
                <a:solidFill>
                  <a:srgbClr val="FF0000"/>
                </a:solidFill>
                <a:latin typeface="Calibri"/>
              </a:rPr>
              <a:t>steht (1) und (2) gleich</a:t>
            </a:r>
          </a:p>
          <a:p>
            <a:pPr marL="987425" lvl="1">
              <a:spcBef>
                <a:spcPts val="0"/>
              </a:spcBef>
              <a:buFont typeface="Symbol" panose="05050102010706020507" pitchFamily="18" charset="2"/>
              <a:buChar char="-"/>
            </a:pPr>
            <a:r>
              <a:rPr lang="de-DE" sz="1800" u="sng" dirty="0">
                <a:solidFill>
                  <a:srgbClr val="FF0000"/>
                </a:solidFill>
                <a:latin typeface="Calibri"/>
              </a:rPr>
              <a:t>nicht:</a:t>
            </a:r>
            <a:r>
              <a:rPr lang="de-DE" sz="1800" dirty="0">
                <a:solidFill>
                  <a:srgbClr val="FF0000"/>
                </a:solidFill>
                <a:latin typeface="Calibri"/>
              </a:rPr>
              <a:t> freiwilliges Fernbleiben der ges. Vertreter (dann ggf. § 38 Abs. 7 oder § 48 Abs. 2 S. 3 zu bedenken, BT-</a:t>
            </a:r>
            <a:r>
              <a:rPr lang="de-DE" sz="1800" dirty="0" err="1">
                <a:solidFill>
                  <a:srgbClr val="FF0000"/>
                </a:solidFill>
                <a:latin typeface="Calibri"/>
              </a:rPr>
              <a:t>Drs</a:t>
            </a:r>
            <a:r>
              <a:rPr lang="de-DE" sz="1800" dirty="0">
                <a:solidFill>
                  <a:srgbClr val="FF0000"/>
                </a:solidFill>
                <a:latin typeface="Calibri"/>
              </a:rPr>
              <a:t>. 19/13837, S. 54)</a:t>
            </a:r>
          </a:p>
          <a:p>
            <a:pPr marL="987425" lvl="1">
              <a:spcBef>
                <a:spcPts val="0"/>
              </a:spcBef>
              <a:buFont typeface="Symbol" panose="05050102010706020507" pitchFamily="18" charset="2"/>
              <a:buChar char="-"/>
            </a:pPr>
            <a:r>
              <a:rPr lang="de-DE" sz="1800" dirty="0">
                <a:solidFill>
                  <a:srgbClr val="FF0000"/>
                </a:solidFill>
                <a:latin typeface="Calibri"/>
              </a:rPr>
              <a:t>zunächst angemessene Anstrengungen erforderlich</a:t>
            </a:r>
          </a:p>
          <a:p>
            <a:pPr marL="987425" lvl="1">
              <a:spcBef>
                <a:spcPts val="0"/>
              </a:spcBef>
              <a:buFont typeface="Symbol" panose="05050102010706020507" pitchFamily="18" charset="2"/>
              <a:buChar char="-"/>
            </a:pPr>
            <a:r>
              <a:rPr lang="de-DE" sz="1800" dirty="0">
                <a:solidFill>
                  <a:srgbClr val="FF0000"/>
                </a:solidFill>
                <a:latin typeface="Calibri"/>
              </a:rPr>
              <a:t>„angemessene Frist“: Abwägung Verfahrensinteressen vs. Kindeswohl</a:t>
            </a:r>
          </a:p>
          <a:p>
            <a:pPr marL="987425" lvl="1">
              <a:spcBef>
                <a:spcPts val="0"/>
              </a:spcBef>
              <a:buFont typeface="Symbol" panose="05050102010706020507" pitchFamily="18" charset="2"/>
              <a:buChar char="-"/>
            </a:pPr>
            <a:endParaRPr lang="de-DE" sz="1800" dirty="0">
              <a:solidFill>
                <a:srgbClr val="FF0000"/>
              </a:solidFill>
              <a:latin typeface="Calibri"/>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597594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a:pPr>
            <a:r>
              <a:rPr lang="de-DE" sz="1800" b="1" dirty="0">
                <a:solidFill>
                  <a:prstClr val="black"/>
                </a:solidFill>
                <a:latin typeface="Calibri"/>
              </a:rPr>
              <a:t>Belehrungs-/Informationsrechte, Begleitungsrecht – Art. 4, 5, 15 JGG-RL</a:t>
            </a:r>
          </a:p>
          <a:p>
            <a:pPr marL="0" lvl="0" indent="0">
              <a:spcBef>
                <a:spcPts val="0"/>
              </a:spcBef>
              <a:buNone/>
            </a:pPr>
            <a:endParaRPr lang="de-DE" sz="1800" dirty="0">
              <a:solidFill>
                <a:prstClr val="black"/>
              </a:solidFill>
              <a:latin typeface="Calibri"/>
            </a:endParaRPr>
          </a:p>
          <a:p>
            <a:pPr lvl="0">
              <a:spcBef>
                <a:spcPts val="0"/>
              </a:spcBef>
              <a:buFont typeface="+mj-lt"/>
              <a:buAutoNum type="alphaLcParenR" startAt="3"/>
            </a:pPr>
            <a:r>
              <a:rPr lang="de-DE" sz="1800" b="1" dirty="0">
                <a:solidFill>
                  <a:prstClr val="black"/>
                </a:solidFill>
                <a:latin typeface="Calibri"/>
              </a:rPr>
              <a:t>Art. 15 JGG-RL - „Recht des Kindes auf Begleitung durch den Träger der elterlichen Verantwortung“</a:t>
            </a:r>
          </a:p>
          <a:p>
            <a:pPr marL="0" lvl="0" indent="0">
              <a:spcBef>
                <a:spcPts val="0"/>
              </a:spcBef>
              <a:buNone/>
            </a:pPr>
            <a:endParaRPr lang="de-DE" sz="1800" dirty="0">
              <a:solidFill>
                <a:prstClr val="black"/>
              </a:solidFill>
              <a:latin typeface="Calibri"/>
            </a:endParaRPr>
          </a:p>
          <a:p>
            <a:pPr lvl="0">
              <a:spcBef>
                <a:spcPts val="0"/>
              </a:spcBef>
              <a:buFont typeface="Wingdings" panose="05000000000000000000" pitchFamily="2" charset="2"/>
              <a:buChar char="§"/>
            </a:pPr>
            <a:r>
              <a:rPr lang="de-DE" sz="1800" b="1" dirty="0">
                <a:solidFill>
                  <a:prstClr val="black"/>
                </a:solidFill>
                <a:latin typeface="Calibri"/>
              </a:rPr>
              <a:t>Abs. 4</a:t>
            </a:r>
            <a:r>
              <a:rPr lang="de-DE" sz="1800" dirty="0">
                <a:solidFill>
                  <a:prstClr val="black"/>
                </a:solidFill>
                <a:latin typeface="Calibri"/>
              </a:rPr>
              <a:t>: auch „während </a:t>
            </a:r>
            <a:r>
              <a:rPr lang="de-DE" sz="1800" b="1" dirty="0">
                <a:solidFill>
                  <a:prstClr val="black"/>
                </a:solidFill>
                <a:latin typeface="Calibri"/>
              </a:rPr>
              <a:t>anderer Phasen des Verfahrens </a:t>
            </a:r>
            <a:r>
              <a:rPr lang="de-DE" sz="1800" dirty="0">
                <a:solidFill>
                  <a:prstClr val="black"/>
                </a:solidFill>
                <a:latin typeface="Calibri"/>
              </a:rPr>
              <a:t>als den Gerichtsverhandlungen, wenn (...)</a:t>
            </a:r>
          </a:p>
          <a:p>
            <a:pPr marL="711200" lvl="0">
              <a:spcBef>
                <a:spcPts val="0"/>
              </a:spcBef>
              <a:buFont typeface="Arial" charset="0"/>
              <a:buAutoNum type="alphaLcParenR"/>
            </a:pPr>
            <a:r>
              <a:rPr lang="de-DE" sz="1800" dirty="0">
                <a:solidFill>
                  <a:prstClr val="black"/>
                </a:solidFill>
                <a:latin typeface="Calibri"/>
              </a:rPr>
              <a:t>es dem Kindeswohl dient, von dieser Person begleitet zu werden, und</a:t>
            </a:r>
          </a:p>
          <a:p>
            <a:pPr marL="711200" lvl="0">
              <a:spcBef>
                <a:spcPts val="0"/>
              </a:spcBef>
              <a:buFont typeface="Arial" charset="0"/>
              <a:buAutoNum type="alphaLcParenR"/>
            </a:pPr>
            <a:r>
              <a:rPr lang="de-DE" sz="1800" dirty="0">
                <a:solidFill>
                  <a:prstClr val="black"/>
                </a:solidFill>
                <a:latin typeface="Calibri"/>
              </a:rPr>
              <a:t>die Anwesenheit dieser Person das Strafverfahren nicht beeinträchtigt“</a:t>
            </a:r>
          </a:p>
          <a:p>
            <a:pPr marL="1160463" lvl="0">
              <a:spcBef>
                <a:spcPts val="0"/>
              </a:spcBef>
              <a:buFont typeface="Symbol" panose="05050102010706020507" pitchFamily="18" charset="2"/>
              <a:buChar char="-"/>
            </a:pPr>
            <a:r>
              <a:rPr lang="de-DE" sz="1800" dirty="0">
                <a:solidFill>
                  <a:prstClr val="black"/>
                </a:solidFill>
                <a:latin typeface="Calibri"/>
              </a:rPr>
              <a:t>vgl. zeitweilige Ausschließung gem. § 51 Abs. 2 JGG,</a:t>
            </a:r>
            <a:br>
              <a:rPr lang="de-DE" sz="1800" dirty="0">
                <a:solidFill>
                  <a:prstClr val="black"/>
                </a:solidFill>
                <a:latin typeface="Calibri"/>
              </a:rPr>
            </a:br>
            <a:r>
              <a:rPr lang="de-DE" sz="1800" dirty="0">
                <a:solidFill>
                  <a:prstClr val="black"/>
                </a:solidFill>
                <a:latin typeface="Calibri"/>
              </a:rPr>
              <a:t>bisher </a:t>
            </a:r>
            <a:r>
              <a:rPr lang="de-DE" sz="1800" dirty="0" err="1">
                <a:solidFill>
                  <a:prstClr val="black"/>
                </a:solidFill>
                <a:latin typeface="Calibri"/>
              </a:rPr>
              <a:t>hM</a:t>
            </a:r>
            <a:r>
              <a:rPr lang="de-DE" sz="1800" dirty="0">
                <a:solidFill>
                  <a:prstClr val="black"/>
                </a:solidFill>
                <a:latin typeface="Calibri"/>
              </a:rPr>
              <a:t>: nur für HV (</a:t>
            </a:r>
            <a:r>
              <a:rPr lang="de-DE" sz="1800" dirty="0" err="1">
                <a:solidFill>
                  <a:prstClr val="black"/>
                </a:solidFill>
                <a:latin typeface="Calibri"/>
              </a:rPr>
              <a:t>str.</a:t>
            </a:r>
            <a:r>
              <a:rPr lang="de-DE" sz="1800" dirty="0">
                <a:solidFill>
                  <a:prstClr val="black"/>
                </a:solidFill>
                <a:latin typeface="Calibri"/>
              </a:rPr>
              <a:t>)</a:t>
            </a:r>
          </a:p>
          <a:p>
            <a:pPr marL="1160463" lvl="0">
              <a:spcBef>
                <a:spcPts val="0"/>
              </a:spcBef>
              <a:buFont typeface="Symbol" panose="05050102010706020507" pitchFamily="18" charset="2"/>
              <a:buChar char="-"/>
            </a:pPr>
            <a:r>
              <a:rPr lang="de-DE" sz="1800" dirty="0">
                <a:solidFill>
                  <a:prstClr val="black"/>
                </a:solidFill>
                <a:latin typeface="Calibri"/>
              </a:rPr>
              <a:t>künftig insbes. auch bei polizeilichen Vernehmungen/Gegenüberstellungen</a:t>
            </a:r>
          </a:p>
          <a:p>
            <a:pPr marL="654050" lvl="0" indent="-285750">
              <a:spcBef>
                <a:spcPts val="0"/>
              </a:spcBef>
              <a:buFont typeface="Wingdings" panose="05000000000000000000" pitchFamily="2" charset="2"/>
              <a:buChar char="Ø"/>
            </a:pPr>
            <a:endParaRPr lang="de-DE" sz="1800" b="1" dirty="0">
              <a:solidFill>
                <a:srgbClr val="FF0000"/>
              </a:solidFill>
              <a:latin typeface="Calibri"/>
              <a:sym typeface="Wingdings" panose="05000000000000000000" pitchFamily="2" charset="2"/>
            </a:endParaRPr>
          </a:p>
          <a:p>
            <a:pPr marL="0" lvl="0" indent="0" eaLnBrk="1" fontAlgn="auto" hangingPunct="1">
              <a:lnSpc>
                <a:spcPct val="135000"/>
              </a:lnSpc>
              <a:spcBef>
                <a:spcPts val="0"/>
              </a:spcBef>
              <a:spcAft>
                <a:spcPts val="0"/>
              </a:spcAft>
              <a:buNone/>
            </a:pPr>
            <a:endParaRPr lang="de-DE" sz="1600" dirty="0">
              <a:solidFill>
                <a:srgbClr val="003064"/>
              </a:solidFill>
              <a:latin typeface="Arial"/>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28408826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a:pPr>
            <a:r>
              <a:rPr lang="de-DE" sz="1800" b="1" dirty="0">
                <a:solidFill>
                  <a:prstClr val="black"/>
                </a:solidFill>
                <a:latin typeface="Calibri"/>
              </a:rPr>
              <a:t>Belehrungs-/Informationsrechte, Begleitungsrecht – Art. 4, 5, 15 JGG-RL</a:t>
            </a:r>
          </a:p>
          <a:p>
            <a:pPr marL="0" lvl="0" indent="0">
              <a:spcBef>
                <a:spcPts val="0"/>
              </a:spcBef>
              <a:buNone/>
            </a:pPr>
            <a:endParaRPr lang="de-DE" sz="1800" dirty="0">
              <a:solidFill>
                <a:prstClr val="black"/>
              </a:solidFill>
              <a:latin typeface="Calibri"/>
            </a:endParaRPr>
          </a:p>
          <a:p>
            <a:pPr lvl="0">
              <a:spcBef>
                <a:spcPts val="0"/>
              </a:spcBef>
              <a:buFont typeface="+mj-lt"/>
              <a:buAutoNum type="alphaLcParenR" startAt="3"/>
            </a:pPr>
            <a:r>
              <a:rPr lang="de-DE" sz="1800" b="1" dirty="0">
                <a:solidFill>
                  <a:prstClr val="black"/>
                </a:solidFill>
                <a:latin typeface="Calibri"/>
              </a:rPr>
              <a:t>Art. 15 JGG-RL - „Recht des Kindes auf Begleitung durch den Träger der elterlichen Verantwortung“</a:t>
            </a:r>
          </a:p>
          <a:p>
            <a:pPr marL="0" lvl="0" indent="0">
              <a:spcBef>
                <a:spcPts val="0"/>
              </a:spcBef>
              <a:buNone/>
            </a:pPr>
            <a:endParaRPr lang="de-DE" sz="1800" dirty="0">
              <a:solidFill>
                <a:prstClr val="black"/>
              </a:solidFill>
              <a:latin typeface="Calibri"/>
            </a:endParaRPr>
          </a:p>
          <a:p>
            <a:pPr marL="285750" lvl="0" indent="-285750">
              <a:spcBef>
                <a:spcPts val="0"/>
              </a:spcBef>
              <a:buFont typeface="Wingdings" panose="05000000000000000000" pitchFamily="2" charset="2"/>
              <a:buChar char="Ø"/>
            </a:pPr>
            <a:r>
              <a:rPr lang="de-DE" sz="1800" b="1" dirty="0">
                <a:solidFill>
                  <a:srgbClr val="FF0000"/>
                </a:solidFill>
                <a:latin typeface="Calibri"/>
                <a:sym typeface="Wingdings" panose="05000000000000000000" pitchFamily="2" charset="2"/>
              </a:rPr>
              <a:t>§ 67 Abs. 3 </a:t>
            </a:r>
            <a:r>
              <a:rPr lang="de-DE" sz="1800" b="1" dirty="0" smtClean="0">
                <a:solidFill>
                  <a:srgbClr val="FF0000"/>
                </a:solidFill>
                <a:latin typeface="Calibri"/>
                <a:sym typeface="Wingdings" panose="05000000000000000000" pitchFamily="2" charset="2"/>
              </a:rPr>
              <a:t>JGG-neu-:</a:t>
            </a:r>
            <a:r>
              <a:rPr lang="de-DE" sz="1800" dirty="0" smtClean="0">
                <a:solidFill>
                  <a:srgbClr val="FF0000"/>
                </a:solidFill>
                <a:latin typeface="Calibri"/>
                <a:sym typeface="Wingdings" panose="05000000000000000000" pitchFamily="2" charset="2"/>
              </a:rPr>
              <a:t> </a:t>
            </a:r>
            <a:r>
              <a:rPr lang="de-DE" sz="1800" dirty="0">
                <a:solidFill>
                  <a:srgbClr val="FF0000"/>
                </a:solidFill>
                <a:latin typeface="Calibri"/>
                <a:sym typeface="Wingdings" panose="05000000000000000000" pitchFamily="2" charset="2"/>
              </a:rPr>
              <a:t>„Untersuchungshandlungen, bei denen der Jugendliche ein Recht darauf hat, anwesend zu sein, namentlich bei seiner Vernehmung“ (S. 1) </a:t>
            </a:r>
          </a:p>
          <a:p>
            <a:pPr marL="649288" lvl="0" indent="-285750">
              <a:spcBef>
                <a:spcPts val="1200"/>
              </a:spcBef>
              <a:buFont typeface="Arial" panose="020B0604020202020204" pitchFamily="34" charset="0"/>
              <a:buChar char="•"/>
            </a:pPr>
            <a:r>
              <a:rPr lang="de-DE" sz="1800" b="1" dirty="0">
                <a:solidFill>
                  <a:srgbClr val="FF0000"/>
                </a:solidFill>
                <a:latin typeface="Calibri"/>
                <a:sym typeface="Wingdings" panose="05000000000000000000" pitchFamily="2" charset="2"/>
              </a:rPr>
              <a:t>Satz 1</a:t>
            </a:r>
            <a:r>
              <a:rPr lang="de-DE" sz="1800" dirty="0">
                <a:solidFill>
                  <a:srgbClr val="FF0000"/>
                </a:solidFill>
                <a:latin typeface="Calibri"/>
                <a:sym typeface="Wingdings" panose="05000000000000000000" pitchFamily="2" charset="2"/>
              </a:rPr>
              <a:t>: Anwesenheit der </a:t>
            </a:r>
            <a:r>
              <a:rPr lang="de-DE" sz="1800" b="1" dirty="0">
                <a:solidFill>
                  <a:srgbClr val="FF0000"/>
                </a:solidFill>
                <a:latin typeface="Calibri"/>
                <a:sym typeface="Wingdings" panose="05000000000000000000" pitchFamily="2" charset="2"/>
              </a:rPr>
              <a:t>ges. Vertreter / Erziehungsberechtigten</a:t>
            </a:r>
            <a:r>
              <a:rPr lang="de-DE" sz="1800" dirty="0">
                <a:solidFill>
                  <a:srgbClr val="FF0000"/>
                </a:solidFill>
                <a:latin typeface="Calibri"/>
                <a:sym typeface="Wingdings" panose="05000000000000000000" pitchFamily="2" charset="2"/>
              </a:rPr>
              <a:t>, „soweit </a:t>
            </a:r>
          </a:p>
          <a:p>
            <a:pPr marL="711200" lvl="0" indent="0">
              <a:spcBef>
                <a:spcPts val="0"/>
              </a:spcBef>
              <a:buNone/>
            </a:pPr>
            <a:r>
              <a:rPr lang="de-DE" sz="1800" dirty="0">
                <a:solidFill>
                  <a:srgbClr val="FF0000"/>
                </a:solidFill>
                <a:latin typeface="Calibri"/>
                <a:sym typeface="Wingdings" panose="05000000000000000000" pitchFamily="2" charset="2"/>
              </a:rPr>
              <a:t>1. dies dem Kindeswohl dient </a:t>
            </a:r>
            <a:r>
              <a:rPr lang="de-DE" sz="1800" i="1" dirty="0">
                <a:solidFill>
                  <a:srgbClr val="FF0000"/>
                </a:solidFill>
                <a:latin typeface="Calibri"/>
                <a:sym typeface="Wingdings" panose="05000000000000000000" pitchFamily="2" charset="2"/>
              </a:rPr>
              <a:t>und</a:t>
            </a:r>
            <a:r>
              <a:rPr lang="de-DE" sz="1800" dirty="0">
                <a:solidFill>
                  <a:srgbClr val="FF0000"/>
                </a:solidFill>
                <a:latin typeface="Calibri"/>
                <a:sym typeface="Wingdings" panose="05000000000000000000" pitchFamily="2" charset="2"/>
              </a:rPr>
              <a:t> </a:t>
            </a:r>
            <a:br>
              <a:rPr lang="de-DE" sz="1800" dirty="0">
                <a:solidFill>
                  <a:srgbClr val="FF0000"/>
                </a:solidFill>
                <a:latin typeface="Calibri"/>
                <a:sym typeface="Wingdings" panose="05000000000000000000" pitchFamily="2" charset="2"/>
              </a:rPr>
            </a:br>
            <a:r>
              <a:rPr lang="de-DE" sz="1800" dirty="0">
                <a:solidFill>
                  <a:srgbClr val="FF0000"/>
                </a:solidFill>
                <a:latin typeface="Calibri"/>
                <a:sym typeface="Wingdings" panose="05000000000000000000" pitchFamily="2" charset="2"/>
              </a:rPr>
              <a:t>2. ihre Anwesenheit das Strafverfahren nicht beeinträchtigt.“</a:t>
            </a:r>
          </a:p>
          <a:p>
            <a:pPr marL="649288" lvl="0" indent="-285750">
              <a:spcBef>
                <a:spcPts val="1200"/>
              </a:spcBef>
              <a:buFont typeface="Arial" panose="020B0604020202020204" pitchFamily="34" charset="0"/>
              <a:buChar char="•"/>
            </a:pPr>
            <a:r>
              <a:rPr lang="de-DE" sz="1800" b="1" dirty="0">
                <a:solidFill>
                  <a:srgbClr val="FF0000"/>
                </a:solidFill>
                <a:latin typeface="Calibri"/>
                <a:sym typeface="Wingdings" panose="05000000000000000000" pitchFamily="2" charset="2"/>
              </a:rPr>
              <a:t>Satz 2</a:t>
            </a:r>
            <a:r>
              <a:rPr lang="de-DE" sz="1800" dirty="0">
                <a:solidFill>
                  <a:srgbClr val="FF0000"/>
                </a:solidFill>
                <a:latin typeface="Calibri"/>
                <a:sym typeface="Wingdings" panose="05000000000000000000" pitchFamily="2" charset="2"/>
              </a:rPr>
              <a:t>: Die Voraussetzungen des Satzes 1 sind „</a:t>
            </a:r>
            <a:r>
              <a:rPr lang="de-DE" sz="1800" b="1" dirty="0">
                <a:solidFill>
                  <a:srgbClr val="FF0000"/>
                </a:solidFill>
                <a:latin typeface="Calibri"/>
                <a:sym typeface="Wingdings" panose="05000000000000000000" pitchFamily="2" charset="2"/>
              </a:rPr>
              <a:t>in der Regel erfüllt, wenn </a:t>
            </a:r>
            <a:r>
              <a:rPr lang="de-DE" sz="1800" dirty="0">
                <a:solidFill>
                  <a:srgbClr val="FF0000"/>
                </a:solidFill>
                <a:latin typeface="Calibri"/>
                <a:sym typeface="Wingdings" panose="05000000000000000000" pitchFamily="2" charset="2"/>
              </a:rPr>
              <a:t>(...)“</a:t>
            </a:r>
          </a:p>
          <a:p>
            <a:pPr marL="1074738" lvl="0">
              <a:spcBef>
                <a:spcPts val="0"/>
              </a:spcBef>
              <a:buFont typeface="Arial" charset="0"/>
              <a:buAutoNum type="arabicParenBoth"/>
            </a:pPr>
            <a:r>
              <a:rPr lang="de-DE" sz="1800" dirty="0">
                <a:solidFill>
                  <a:srgbClr val="FF0000"/>
                </a:solidFill>
                <a:latin typeface="Calibri"/>
                <a:sym typeface="Wingdings" panose="05000000000000000000" pitchFamily="2" charset="2"/>
              </a:rPr>
              <a:t>kein Ausschlussgrund nach § 51 Abs. 2 </a:t>
            </a:r>
            <a:r>
              <a:rPr lang="de-DE" sz="1800" dirty="0" smtClean="0">
                <a:solidFill>
                  <a:srgbClr val="FF0000"/>
                </a:solidFill>
                <a:latin typeface="Calibri"/>
                <a:sym typeface="Wingdings" panose="05000000000000000000" pitchFamily="2" charset="2"/>
              </a:rPr>
              <a:t>JGG-neu- </a:t>
            </a:r>
            <a:r>
              <a:rPr lang="de-DE" sz="1800" dirty="0">
                <a:solidFill>
                  <a:srgbClr val="FF0000"/>
                </a:solidFill>
                <a:latin typeface="Calibri"/>
                <a:sym typeface="Wingdings" panose="05000000000000000000" pitchFamily="2" charset="2"/>
              </a:rPr>
              <a:t>vorliegt </a:t>
            </a:r>
            <a:r>
              <a:rPr lang="de-DE" sz="1800" i="1" dirty="0">
                <a:solidFill>
                  <a:srgbClr val="FF0000"/>
                </a:solidFill>
                <a:latin typeface="Calibri"/>
                <a:sym typeface="Wingdings" panose="05000000000000000000" pitchFamily="2" charset="2"/>
              </a:rPr>
              <a:t>und</a:t>
            </a:r>
          </a:p>
          <a:p>
            <a:pPr marL="1074738" lvl="0">
              <a:spcBef>
                <a:spcPts val="0"/>
              </a:spcBef>
              <a:buFont typeface="Arial" charset="0"/>
              <a:buAutoNum type="arabicParenBoth"/>
            </a:pPr>
            <a:r>
              <a:rPr lang="de-DE" sz="1800" dirty="0">
                <a:solidFill>
                  <a:srgbClr val="FF0000"/>
                </a:solidFill>
                <a:latin typeface="Calibri"/>
                <a:sym typeface="Wingdings" panose="05000000000000000000" pitchFamily="2" charset="2"/>
              </a:rPr>
              <a:t>kein Anlass für Maßnahmen nach § 177 GVG besteht.</a:t>
            </a:r>
          </a:p>
          <a:p>
            <a:pPr marL="649288" lvl="0" indent="-285750">
              <a:spcBef>
                <a:spcPts val="1200"/>
              </a:spcBef>
            </a:pPr>
            <a:r>
              <a:rPr lang="de-DE" sz="1800" b="1" dirty="0">
                <a:solidFill>
                  <a:srgbClr val="FF0000"/>
                </a:solidFill>
                <a:latin typeface="Calibri"/>
                <a:sym typeface="Wingdings" panose="05000000000000000000" pitchFamily="2" charset="2"/>
              </a:rPr>
              <a:t>Satz 3</a:t>
            </a:r>
            <a:r>
              <a:rPr lang="de-DE" sz="1800" dirty="0">
                <a:solidFill>
                  <a:srgbClr val="FF0000"/>
                </a:solidFill>
                <a:latin typeface="Calibri"/>
                <a:sym typeface="Wingdings" panose="05000000000000000000" pitchFamily="2" charset="2"/>
              </a:rPr>
              <a:t>: Muss-Gestattung der Anwesenheit „</a:t>
            </a:r>
            <a:r>
              <a:rPr lang="de-DE" sz="1800" b="1" dirty="0" err="1">
                <a:solidFill>
                  <a:srgbClr val="FF0000"/>
                </a:solidFill>
                <a:latin typeface="Calibri"/>
                <a:sym typeface="Wingdings" panose="05000000000000000000" pitchFamily="2" charset="2"/>
              </a:rPr>
              <a:t>and</a:t>
            </a:r>
            <a:r>
              <a:rPr lang="de-DE" sz="1800" b="1" dirty="0">
                <a:solidFill>
                  <a:srgbClr val="FF0000"/>
                </a:solidFill>
                <a:latin typeface="Calibri"/>
                <a:sym typeface="Wingdings" panose="05000000000000000000" pitchFamily="2" charset="2"/>
              </a:rPr>
              <a:t>. </a:t>
            </a:r>
            <a:r>
              <a:rPr lang="de-DE" sz="1800" b="1" dirty="0" err="1">
                <a:solidFill>
                  <a:srgbClr val="FF0000"/>
                </a:solidFill>
                <a:latin typeface="Calibri"/>
                <a:sym typeface="Wingdings" panose="05000000000000000000" pitchFamily="2" charset="2"/>
              </a:rPr>
              <a:t>geeign</a:t>
            </a:r>
            <a:r>
              <a:rPr lang="de-DE" sz="1800" b="1" dirty="0">
                <a:solidFill>
                  <a:srgbClr val="FF0000"/>
                </a:solidFill>
                <a:latin typeface="Calibri"/>
                <a:sym typeface="Wingdings" panose="05000000000000000000" pitchFamily="2" charset="2"/>
              </a:rPr>
              <a:t>. </a:t>
            </a:r>
            <a:r>
              <a:rPr lang="de-DE" sz="1800" b="1" dirty="0" err="1">
                <a:solidFill>
                  <a:srgbClr val="FF0000"/>
                </a:solidFill>
                <a:latin typeface="Calibri"/>
                <a:sym typeface="Wingdings" panose="05000000000000000000" pitchFamily="2" charset="2"/>
              </a:rPr>
              <a:t>vollj</a:t>
            </a:r>
            <a:r>
              <a:rPr lang="de-DE" sz="1800" b="1" dirty="0">
                <a:solidFill>
                  <a:srgbClr val="FF0000"/>
                </a:solidFill>
                <a:latin typeface="Calibri"/>
                <a:sym typeface="Wingdings" panose="05000000000000000000" pitchFamily="2" charset="2"/>
              </a:rPr>
              <a:t>. Person</a:t>
            </a:r>
            <a:r>
              <a:rPr lang="de-DE" sz="1800" dirty="0">
                <a:solidFill>
                  <a:srgbClr val="FF0000"/>
                </a:solidFill>
                <a:latin typeface="Calibri"/>
                <a:sym typeface="Wingdings" panose="05000000000000000000" pitchFamily="2" charset="2"/>
              </a:rPr>
              <a:t>“, falls</a:t>
            </a:r>
          </a:p>
          <a:p>
            <a:pPr marL="1074738" lvl="0">
              <a:spcBef>
                <a:spcPts val="0"/>
              </a:spcBef>
              <a:buFont typeface="+mj-lt"/>
              <a:buAutoNum type="arabicParenBoth"/>
            </a:pPr>
            <a:r>
              <a:rPr lang="de-DE" sz="1800" dirty="0">
                <a:solidFill>
                  <a:srgbClr val="FF0000"/>
                </a:solidFill>
                <a:latin typeface="Calibri"/>
                <a:sym typeface="Wingdings" panose="05000000000000000000" pitchFamily="2" charset="2"/>
              </a:rPr>
              <a:t>Versagung der Anwesenheit der ges. Vertreter oder Nichterreichbarkeit „binnen angemessener Frist“ </a:t>
            </a:r>
            <a:r>
              <a:rPr lang="de-DE" sz="1800" i="1" dirty="0">
                <a:solidFill>
                  <a:srgbClr val="FF0000"/>
                </a:solidFill>
                <a:latin typeface="Calibri"/>
                <a:sym typeface="Wingdings" panose="05000000000000000000" pitchFamily="2" charset="2"/>
              </a:rPr>
              <a:t>und</a:t>
            </a:r>
          </a:p>
          <a:p>
            <a:pPr marL="1074738" lvl="0">
              <a:spcBef>
                <a:spcPts val="0"/>
              </a:spcBef>
              <a:buFont typeface="Arial" charset="0"/>
              <a:buAutoNum type="arabicParenBoth"/>
            </a:pPr>
            <a:r>
              <a:rPr lang="de-DE" sz="1800" dirty="0">
                <a:solidFill>
                  <a:srgbClr val="FF0000"/>
                </a:solidFill>
                <a:latin typeface="Calibri"/>
                <a:sym typeface="Wingdings" panose="05000000000000000000" pitchFamily="2" charset="2"/>
              </a:rPr>
              <a:t>Voraussetzungen des Satzes 1 </a:t>
            </a:r>
            <a:r>
              <a:rPr lang="de-DE" sz="1800" dirty="0" err="1">
                <a:solidFill>
                  <a:srgbClr val="FF0000"/>
                </a:solidFill>
                <a:latin typeface="Calibri"/>
                <a:sym typeface="Wingdings" panose="05000000000000000000" pitchFamily="2" charset="2"/>
              </a:rPr>
              <a:t>Nr</a:t>
            </a:r>
            <a:r>
              <a:rPr lang="de-DE" sz="1800" dirty="0">
                <a:solidFill>
                  <a:srgbClr val="FF0000"/>
                </a:solidFill>
                <a:latin typeface="Calibri"/>
                <a:sym typeface="Wingdings" panose="05000000000000000000" pitchFamily="2" charset="2"/>
              </a:rPr>
              <a:t> .1 und Nr. 2 erfüllt.</a:t>
            </a:r>
            <a:br>
              <a:rPr lang="de-DE" sz="1800" dirty="0">
                <a:solidFill>
                  <a:srgbClr val="FF0000"/>
                </a:solidFill>
                <a:latin typeface="Calibri"/>
                <a:sym typeface="Wingdings" panose="05000000000000000000" pitchFamily="2" charset="2"/>
              </a:rPr>
            </a:br>
            <a:endParaRPr lang="de-DE" sz="1600" dirty="0">
              <a:solidFill>
                <a:srgbClr val="003064"/>
              </a:solidFill>
              <a:latin typeface="Arial"/>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22073854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eaLnBrk="1" fontAlgn="t" hangingPunct="1">
              <a:lnSpc>
                <a:spcPts val="2400"/>
              </a:lnSpc>
              <a:spcBef>
                <a:spcPts val="0"/>
              </a:spcBef>
              <a:spcAft>
                <a:spcPts val="0"/>
              </a:spcAft>
              <a:buFont typeface="+mj-lt"/>
              <a:buAutoNum type="arabicPeriod" startAt="2"/>
            </a:pPr>
            <a:r>
              <a:rPr lang="de-DE" sz="1800" b="1" dirty="0">
                <a:solidFill>
                  <a:srgbClr val="000000"/>
                </a:solidFill>
                <a:latin typeface="Calibri"/>
              </a:rPr>
              <a:t>Unterstützung durch einen Rechtsbeistand – Art. 6 JGG-RL</a:t>
            </a:r>
          </a:p>
          <a:p>
            <a:pPr marL="0" indent="0">
              <a:spcBef>
                <a:spcPts val="0"/>
              </a:spcBef>
              <a:buNone/>
            </a:pPr>
            <a:endParaRPr lang="de-DE" sz="1800" dirty="0" smtClean="0">
              <a:latin typeface="+mn-lt"/>
            </a:endParaRPr>
          </a:p>
          <a:p>
            <a:pPr marL="284400" lvl="0" indent="-284400">
              <a:spcBef>
                <a:spcPts val="0"/>
              </a:spcBef>
              <a:buFont typeface="Wingdings" panose="05000000000000000000" pitchFamily="2" charset="2"/>
              <a:buChar char="Ø"/>
            </a:pPr>
            <a:r>
              <a:rPr lang="de-DE" sz="1800" dirty="0" smtClean="0">
                <a:solidFill>
                  <a:prstClr val="black"/>
                </a:solidFill>
                <a:latin typeface="Calibri"/>
              </a:rPr>
              <a:t>Vorgaben </a:t>
            </a:r>
            <a:r>
              <a:rPr lang="de-DE" sz="1800" dirty="0">
                <a:solidFill>
                  <a:prstClr val="black"/>
                </a:solidFill>
                <a:latin typeface="Calibri"/>
              </a:rPr>
              <a:t>zur Unterstützung durch einen Rechtsbeistand</a:t>
            </a:r>
            <a:r>
              <a:rPr lang="de-DE" sz="1800" dirty="0" smtClean="0">
                <a:solidFill>
                  <a:prstClr val="black"/>
                </a:solidFill>
                <a:latin typeface="Calibri"/>
              </a:rPr>
              <a:t>:</a:t>
            </a:r>
            <a:br>
              <a:rPr lang="de-DE" sz="1800" dirty="0" smtClean="0">
                <a:solidFill>
                  <a:prstClr val="black"/>
                </a:solidFill>
                <a:latin typeface="Calibri"/>
              </a:rPr>
            </a:br>
            <a:r>
              <a:rPr lang="de-DE" sz="1800" dirty="0">
                <a:solidFill>
                  <a:prstClr val="black"/>
                </a:solidFill>
                <a:latin typeface="Calibri"/>
              </a:rPr>
              <a:t/>
            </a:r>
            <a:br>
              <a:rPr lang="de-DE" sz="1800" dirty="0">
                <a:solidFill>
                  <a:prstClr val="black"/>
                </a:solidFill>
                <a:latin typeface="Calibri"/>
              </a:rPr>
            </a:br>
            <a:r>
              <a:rPr lang="de-DE" sz="1800" dirty="0" smtClean="0">
                <a:solidFill>
                  <a:prstClr val="black"/>
                </a:solidFill>
                <a:latin typeface="Calibri"/>
              </a:rPr>
              <a:t>(1) </a:t>
            </a:r>
            <a:r>
              <a:rPr lang="de-DE" sz="1800" b="1" dirty="0" smtClean="0">
                <a:solidFill>
                  <a:prstClr val="black"/>
                </a:solidFill>
                <a:latin typeface="Calibri"/>
              </a:rPr>
              <a:t>materielle </a:t>
            </a:r>
            <a:r>
              <a:rPr lang="de-DE" sz="1800" b="1" dirty="0">
                <a:solidFill>
                  <a:prstClr val="black"/>
                </a:solidFill>
                <a:latin typeface="Calibri"/>
              </a:rPr>
              <a:t>Voraussetzungen</a:t>
            </a:r>
            <a:r>
              <a:rPr lang="de-DE" sz="1800" dirty="0">
                <a:solidFill>
                  <a:prstClr val="black"/>
                </a:solidFill>
                <a:latin typeface="Calibri"/>
              </a:rPr>
              <a:t> der Unterstützung (Beiordnungsgründe),</a:t>
            </a:r>
            <a:br>
              <a:rPr lang="de-DE" sz="1800" dirty="0">
                <a:solidFill>
                  <a:prstClr val="black"/>
                </a:solidFill>
                <a:latin typeface="Calibri"/>
              </a:rPr>
            </a:br>
            <a:r>
              <a:rPr lang="de-DE" sz="1800" dirty="0" smtClean="0">
                <a:solidFill>
                  <a:prstClr val="black"/>
                </a:solidFill>
                <a:latin typeface="Calibri"/>
              </a:rPr>
              <a:t>(2) </a:t>
            </a:r>
            <a:r>
              <a:rPr lang="de-DE" sz="1800" b="1" dirty="0" smtClean="0">
                <a:solidFill>
                  <a:prstClr val="black"/>
                </a:solidFill>
                <a:latin typeface="Calibri"/>
              </a:rPr>
              <a:t>Zeitpunkt </a:t>
            </a:r>
            <a:r>
              <a:rPr lang="de-DE" sz="1800" dirty="0">
                <a:solidFill>
                  <a:prstClr val="black"/>
                </a:solidFill>
                <a:latin typeface="Calibri"/>
              </a:rPr>
              <a:t>der Unterstützung (Beiordnungszeitpunkt) und </a:t>
            </a:r>
            <a:br>
              <a:rPr lang="de-DE" sz="1800" dirty="0">
                <a:solidFill>
                  <a:prstClr val="black"/>
                </a:solidFill>
                <a:latin typeface="Calibri"/>
              </a:rPr>
            </a:br>
            <a:r>
              <a:rPr lang="de-DE" sz="1800" dirty="0" smtClean="0">
                <a:solidFill>
                  <a:prstClr val="black"/>
                </a:solidFill>
                <a:latin typeface="Calibri"/>
              </a:rPr>
              <a:t>(3) </a:t>
            </a:r>
            <a:r>
              <a:rPr lang="de-DE" sz="1800" b="1" dirty="0" smtClean="0">
                <a:solidFill>
                  <a:prstClr val="black"/>
                </a:solidFill>
                <a:latin typeface="Calibri"/>
              </a:rPr>
              <a:t>Inhalt</a:t>
            </a:r>
            <a:r>
              <a:rPr lang="de-DE" sz="1800" dirty="0" smtClean="0">
                <a:solidFill>
                  <a:prstClr val="black"/>
                </a:solidFill>
                <a:latin typeface="Calibri"/>
              </a:rPr>
              <a:t> </a:t>
            </a:r>
            <a:r>
              <a:rPr lang="de-DE" sz="1800" dirty="0">
                <a:solidFill>
                  <a:prstClr val="black"/>
                </a:solidFill>
                <a:latin typeface="Calibri"/>
              </a:rPr>
              <a:t>der Unterstützung (Beteiligungs-/Mitwirkungserfordernisse</a:t>
            </a:r>
            <a:r>
              <a:rPr lang="de-DE" sz="1800" dirty="0" smtClean="0">
                <a:solidFill>
                  <a:prstClr val="black"/>
                </a:solidFill>
                <a:latin typeface="Calibri"/>
              </a:rPr>
              <a:t>)</a:t>
            </a:r>
            <a:endParaRPr lang="de-DE" sz="1800" dirty="0">
              <a:solidFill>
                <a:prstClr val="black"/>
              </a:solidFill>
              <a:latin typeface="Calibri"/>
            </a:endParaRPr>
          </a:p>
          <a:p>
            <a:pPr marL="284400" lvl="0" indent="-284400">
              <a:spcBef>
                <a:spcPts val="0"/>
              </a:spcBef>
              <a:buFont typeface="Wingdings" panose="05000000000000000000" pitchFamily="2" charset="2"/>
              <a:buChar char="Ø"/>
            </a:pPr>
            <a:endParaRPr lang="de-DE" sz="1800" dirty="0" smtClean="0">
              <a:solidFill>
                <a:prstClr val="black"/>
              </a:solidFill>
              <a:latin typeface="Calibri"/>
            </a:endParaRPr>
          </a:p>
          <a:p>
            <a:pPr marL="636588" lvl="0" indent="-284163">
              <a:spcBef>
                <a:spcPts val="0"/>
              </a:spcBef>
              <a:buFont typeface="Wingdings" panose="05000000000000000000" pitchFamily="2" charset="2"/>
              <a:buChar char="Ø"/>
            </a:pPr>
            <a:r>
              <a:rPr lang="de-DE" sz="1800" b="1" dirty="0" smtClean="0">
                <a:solidFill>
                  <a:srgbClr val="FF0000"/>
                </a:solidFill>
                <a:latin typeface="Calibri"/>
              </a:rPr>
              <a:t>§§ 68, 68a und 68b (109 Abs. 1 S. 1) JGG-neu- </a:t>
            </a:r>
            <a:r>
              <a:rPr lang="de-DE" sz="1800" b="1" dirty="0" err="1" smtClean="0">
                <a:solidFill>
                  <a:srgbClr val="FF0000"/>
                </a:solidFill>
                <a:latin typeface="Calibri"/>
              </a:rPr>
              <a:t>i.V.m</a:t>
            </a:r>
            <a:r>
              <a:rPr lang="de-DE" sz="1800" b="1" dirty="0" smtClean="0">
                <a:solidFill>
                  <a:srgbClr val="FF0000"/>
                </a:solidFill>
                <a:latin typeface="Calibri"/>
              </a:rPr>
              <a:t>. §§ 140, 141 StPO-neu-</a:t>
            </a:r>
            <a:endParaRPr lang="de-DE" sz="1800" b="1" dirty="0">
              <a:solidFill>
                <a:srgbClr val="FF0000"/>
              </a:solidFill>
              <a:latin typeface="Calibri"/>
            </a:endParaRPr>
          </a:p>
          <a:p>
            <a:pPr marL="284400" lvl="0" indent="-284400">
              <a:spcBef>
                <a:spcPts val="0"/>
              </a:spcBef>
              <a:buFont typeface="Wingdings" panose="05000000000000000000" pitchFamily="2" charset="2"/>
              <a:buChar char="Ø"/>
            </a:pPr>
            <a:endParaRPr lang="de-DE" sz="1800" dirty="0">
              <a:solidFill>
                <a:prstClr val="black"/>
              </a:solidFill>
              <a:latin typeface="Calibri"/>
            </a:endParaRPr>
          </a:p>
          <a:p>
            <a:pPr marL="285750" lvl="1">
              <a:spcBef>
                <a:spcPts val="0"/>
              </a:spcBef>
              <a:buFont typeface="Wingdings" panose="05000000000000000000" pitchFamily="2" charset="2"/>
              <a:buChar char="Ø"/>
            </a:pPr>
            <a:r>
              <a:rPr lang="de-DE" sz="1800" dirty="0" smtClean="0">
                <a:solidFill>
                  <a:prstClr val="black"/>
                </a:solidFill>
                <a:latin typeface="Calibri"/>
              </a:rPr>
              <a:t>ergänzt </a:t>
            </a:r>
            <a:r>
              <a:rPr lang="de-DE" sz="1800" dirty="0">
                <a:solidFill>
                  <a:prstClr val="black"/>
                </a:solidFill>
                <a:latin typeface="Calibri"/>
              </a:rPr>
              <a:t>durch die Vorgaben der </a:t>
            </a:r>
            <a:r>
              <a:rPr lang="de-DE" sz="1800" b="1" dirty="0">
                <a:solidFill>
                  <a:prstClr val="black"/>
                </a:solidFill>
                <a:latin typeface="Calibri"/>
              </a:rPr>
              <a:t>RL 2016/1919 </a:t>
            </a:r>
            <a:r>
              <a:rPr lang="de-DE" sz="1800" b="1" dirty="0" smtClean="0">
                <a:solidFill>
                  <a:prstClr val="black"/>
                </a:solidFill>
                <a:latin typeface="Calibri"/>
              </a:rPr>
              <a:t>(PKH-RL) </a:t>
            </a:r>
            <a:r>
              <a:rPr lang="de-DE" sz="1800" dirty="0">
                <a:solidFill>
                  <a:prstClr val="black"/>
                </a:solidFill>
                <a:latin typeface="Calibri"/>
              </a:rPr>
              <a:t>für das allgemeine Recht der notwendigen </a:t>
            </a:r>
            <a:r>
              <a:rPr lang="de-DE" sz="1800" dirty="0" smtClean="0">
                <a:solidFill>
                  <a:prstClr val="black"/>
                </a:solidFill>
                <a:latin typeface="Calibri"/>
              </a:rPr>
              <a:t>Verteidigung</a:t>
            </a:r>
          </a:p>
          <a:p>
            <a:pPr marL="285750" lvl="1">
              <a:spcBef>
                <a:spcPts val="0"/>
              </a:spcBef>
              <a:buFont typeface="Wingdings" panose="05000000000000000000" pitchFamily="2" charset="2"/>
              <a:buChar char="Ø"/>
            </a:pPr>
            <a:endParaRPr lang="de-DE" sz="1800" dirty="0">
              <a:solidFill>
                <a:prstClr val="black"/>
              </a:solidFill>
              <a:latin typeface="Calibri"/>
            </a:endParaRPr>
          </a:p>
          <a:p>
            <a:pPr marL="638175" lvl="1">
              <a:spcBef>
                <a:spcPts val="0"/>
              </a:spcBef>
              <a:buFont typeface="Wingdings" panose="05000000000000000000" pitchFamily="2" charset="2"/>
              <a:buChar char="Ø"/>
            </a:pPr>
            <a:r>
              <a:rPr lang="de-DE" sz="1800" b="1" dirty="0" smtClean="0">
                <a:solidFill>
                  <a:srgbClr val="FF0000"/>
                </a:solidFill>
                <a:latin typeface="Calibri"/>
              </a:rPr>
              <a:t>§§ 140, 141 und 141a StPO-neu- (</a:t>
            </a:r>
            <a:r>
              <a:rPr lang="de-DE" sz="1800" b="1" dirty="0" err="1" smtClean="0">
                <a:solidFill>
                  <a:srgbClr val="FF0000"/>
                </a:solidFill>
                <a:latin typeface="Calibri"/>
              </a:rPr>
              <a:t>i.V.m</a:t>
            </a:r>
            <a:r>
              <a:rPr lang="de-DE" sz="1800" b="1" dirty="0" smtClean="0">
                <a:solidFill>
                  <a:srgbClr val="FF0000"/>
                </a:solidFill>
                <a:latin typeface="Calibri"/>
              </a:rPr>
              <a:t>. § 2 Abs. 2 JGG)</a:t>
            </a:r>
          </a:p>
          <a:p>
            <a:pPr marL="285750" lvl="1">
              <a:spcBef>
                <a:spcPts val="0"/>
              </a:spcBef>
              <a:buFont typeface="Wingdings" panose="05000000000000000000" pitchFamily="2" charset="2"/>
              <a:buChar char="Ø"/>
            </a:pPr>
            <a:endParaRPr lang="de-DE" sz="1800" dirty="0">
              <a:solidFill>
                <a:prstClr val="black"/>
              </a:solidFill>
              <a:latin typeface="Calibri"/>
            </a:endParaRPr>
          </a:p>
          <a:p>
            <a:pPr marL="285750" lvl="1">
              <a:spcBef>
                <a:spcPts val="0"/>
              </a:spcBef>
              <a:buFont typeface="Wingdings" panose="05000000000000000000" pitchFamily="2" charset="2"/>
              <a:buChar char="Ø"/>
            </a:pPr>
            <a:r>
              <a:rPr lang="de-DE" sz="1800" dirty="0" smtClean="0">
                <a:solidFill>
                  <a:srgbClr val="000000"/>
                </a:solidFill>
                <a:latin typeface="+mn-lt"/>
              </a:rPr>
              <a:t>für </a:t>
            </a:r>
            <a:r>
              <a:rPr lang="de-DE" sz="1800" dirty="0">
                <a:solidFill>
                  <a:srgbClr val="000000"/>
                </a:solidFill>
                <a:latin typeface="+mn-lt"/>
              </a:rPr>
              <a:t>DE moderater Ausbau der Pflichtverteidigung bei erheblicher Vorverlagerung des Bestellungszeitpunkts</a:t>
            </a:r>
            <a:br>
              <a:rPr lang="de-DE" sz="1800" dirty="0">
                <a:solidFill>
                  <a:srgbClr val="000000"/>
                </a:solidFill>
                <a:latin typeface="+mn-lt"/>
              </a:rPr>
            </a:br>
            <a:endParaRPr lang="de-DE" sz="1800" dirty="0">
              <a:solidFill>
                <a:srgbClr val="FF0000"/>
              </a:solidFill>
              <a:latin typeface="+mn-lt"/>
            </a:endParaRPr>
          </a:p>
          <a:p>
            <a:pPr marL="285750" lvl="1">
              <a:spcBef>
                <a:spcPts val="0"/>
              </a:spcBef>
              <a:buFont typeface="Wingdings" panose="05000000000000000000" pitchFamily="2" charset="2"/>
              <a:buChar char="Ø"/>
            </a:pPr>
            <a:endParaRPr lang="de-DE" sz="1800" dirty="0" smtClean="0">
              <a:solidFill>
                <a:srgbClr val="000000"/>
              </a:solidFill>
              <a:cs typeface="Arial" panose="020B0604020202020204" pitchFamily="34" charset="0"/>
            </a:endParaRPr>
          </a:p>
          <a:p>
            <a:pPr marL="216000" lvl="5" indent="0">
              <a:lnSpc>
                <a:spcPts val="2400"/>
              </a:lnSpc>
              <a:spcBef>
                <a:spcPts val="0"/>
              </a:spcBef>
              <a:buNone/>
            </a:pPr>
            <a:endParaRPr lang="de-DE" sz="1800" dirty="0">
              <a:solidFill>
                <a:srgbClr val="000000"/>
              </a:solidFill>
              <a:cs typeface="Arial" panose="020B0604020202020204" pitchFamily="34" charset="0"/>
            </a:endParaRPr>
          </a:p>
          <a:p>
            <a:pPr marL="558900" lvl="5" indent="-342900">
              <a:lnSpc>
                <a:spcPts val="2400"/>
              </a:lnSpc>
              <a:spcBef>
                <a:spcPts val="0"/>
              </a:spcBef>
              <a:buFont typeface="Wingdings" panose="05000000000000000000" pitchFamily="2" charset="2"/>
              <a:buChar char="Ø"/>
            </a:pPr>
            <a:endParaRPr lang="de-DE" sz="1800" dirty="0" smtClean="0"/>
          </a:p>
        </p:txBody>
      </p:sp>
      <p:sp>
        <p:nvSpPr>
          <p:cNvPr id="3" name="Titel 2"/>
          <p:cNvSpPr>
            <a:spLocks noGrp="1"/>
          </p:cNvSpPr>
          <p:nvPr>
            <p:ph type="title"/>
          </p:nvPr>
        </p:nvSpPr>
        <p:spPr/>
        <p:txBody>
          <a:bodyPr/>
          <a:lstStyle/>
          <a:p>
            <a:pPr>
              <a:lnSpc>
                <a:spcPts val="3400"/>
              </a:lnSpc>
            </a:pPr>
            <a:r>
              <a:rPr lang="de-DE" sz="2600" dirty="0" smtClean="0">
                <a:solidFill>
                  <a:srgbClr val="009647"/>
                </a:solidFill>
                <a:latin typeface="Calibri"/>
              </a:rPr>
              <a:t>Umsetzung der EU-Richtlinie 2016/800</a:t>
            </a:r>
            <a:r>
              <a:rPr lang="de-DE" sz="2600" dirty="0">
                <a:solidFill>
                  <a:srgbClr val="009647"/>
                </a:solidFill>
                <a:latin typeface="Calibri"/>
              </a:rPr>
              <a:t/>
            </a:r>
            <a:br>
              <a:rPr lang="de-DE" sz="2600" dirty="0">
                <a:solidFill>
                  <a:srgbClr val="009647"/>
                </a:solidFill>
                <a:latin typeface="Calibri"/>
              </a:rPr>
            </a:br>
            <a:r>
              <a:rPr lang="de-DE" sz="2000" dirty="0" smtClean="0">
                <a:solidFill>
                  <a:prstClr val="black"/>
                </a:solidFill>
                <a:latin typeface="Calibri"/>
              </a:rPr>
              <a:t>III. Schwerpunkte der Richtlinie und ihre Umsetzung</a:t>
            </a:r>
            <a:endParaRPr lang="de-DE" sz="2600" dirty="0"/>
          </a:p>
        </p:txBody>
      </p:sp>
    </p:spTree>
    <p:extLst>
      <p:ext uri="{BB962C8B-B14F-4D97-AF65-F5344CB8AC3E}">
        <p14:creationId xmlns:p14="http://schemas.microsoft.com/office/powerpoint/2010/main" val="9823737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eaLnBrk="1" fontAlgn="t" hangingPunct="1">
              <a:lnSpc>
                <a:spcPts val="2400"/>
              </a:lnSpc>
              <a:spcBef>
                <a:spcPts val="0"/>
              </a:spcBef>
              <a:spcAft>
                <a:spcPts val="0"/>
              </a:spcAft>
              <a:buFont typeface="+mj-lt"/>
              <a:buAutoNum type="arabicPeriod" startAt="2"/>
            </a:pPr>
            <a:r>
              <a:rPr lang="de-DE" sz="1800" b="1" dirty="0">
                <a:solidFill>
                  <a:srgbClr val="000000"/>
                </a:solidFill>
                <a:latin typeface="Calibri"/>
              </a:rPr>
              <a:t>Unterstützung durch einen Rechtsbeistand – Art. 6 JGG-RL</a:t>
            </a:r>
          </a:p>
          <a:p>
            <a:pPr marL="0" lvl="0" indent="0" eaLnBrk="1" fontAlgn="t" hangingPunct="1">
              <a:lnSpc>
                <a:spcPts val="2400"/>
              </a:lnSpc>
              <a:spcBef>
                <a:spcPts val="0"/>
              </a:spcBef>
              <a:spcAft>
                <a:spcPts val="0"/>
              </a:spcAft>
              <a:buNone/>
            </a:pPr>
            <a:endParaRPr lang="de-DE" sz="1800" b="1" dirty="0">
              <a:solidFill>
                <a:srgbClr val="000000"/>
              </a:solidFill>
              <a:latin typeface="Calibri"/>
            </a:endParaRPr>
          </a:p>
          <a:p>
            <a:pPr lvl="0">
              <a:spcBef>
                <a:spcPts val="0"/>
              </a:spcBef>
              <a:buFont typeface="Wingdings" panose="05000000000000000000" pitchFamily="2" charset="2"/>
              <a:buChar char="§"/>
            </a:pPr>
            <a:r>
              <a:rPr lang="de-DE" sz="1800" b="1" dirty="0">
                <a:solidFill>
                  <a:prstClr val="black"/>
                </a:solidFill>
                <a:latin typeface="Calibri"/>
              </a:rPr>
              <a:t>Abs. 1 und 2</a:t>
            </a:r>
            <a:r>
              <a:rPr lang="de-DE" sz="1800" dirty="0">
                <a:solidFill>
                  <a:prstClr val="black"/>
                </a:solidFill>
                <a:latin typeface="Calibri"/>
              </a:rPr>
              <a:t>: </a:t>
            </a:r>
            <a:r>
              <a:rPr lang="de-DE" sz="1800" b="1" dirty="0">
                <a:solidFill>
                  <a:prstClr val="black"/>
                </a:solidFill>
                <a:latin typeface="Calibri"/>
              </a:rPr>
              <a:t>Materielle Voraussetzungen der Unterstützung, Grundsatz</a:t>
            </a:r>
            <a:r>
              <a:rPr lang="de-DE" sz="1800" dirty="0">
                <a:solidFill>
                  <a:prstClr val="black"/>
                </a:solidFill>
                <a:latin typeface="Calibri"/>
              </a:rPr>
              <a:t>: </a:t>
            </a:r>
            <a:br>
              <a:rPr lang="de-DE" sz="1800" dirty="0">
                <a:solidFill>
                  <a:prstClr val="black"/>
                </a:solidFill>
                <a:latin typeface="Calibri"/>
              </a:rPr>
            </a:br>
            <a:r>
              <a:rPr lang="de-DE" sz="1800" dirty="0">
                <a:solidFill>
                  <a:prstClr val="black"/>
                </a:solidFill>
                <a:latin typeface="Calibri"/>
              </a:rPr>
              <a:t>Recht auf Zugang = „Recht“ auf Unterstützung</a:t>
            </a:r>
          </a:p>
          <a:p>
            <a:pPr marL="725488" lvl="0">
              <a:spcBef>
                <a:spcPts val="0"/>
              </a:spcBef>
              <a:buFont typeface="Wingdings" panose="05000000000000000000" pitchFamily="2" charset="2"/>
              <a:buChar char="Ø"/>
            </a:pPr>
            <a:r>
              <a:rPr lang="de-DE" sz="1800" b="1" dirty="0">
                <a:solidFill>
                  <a:srgbClr val="FF0000"/>
                </a:solidFill>
                <a:latin typeface="Calibri"/>
              </a:rPr>
              <a:t>keine Verzichtsmöglichkeit</a:t>
            </a:r>
            <a:r>
              <a:rPr lang="de-DE" sz="1800" dirty="0">
                <a:solidFill>
                  <a:srgbClr val="FF0000"/>
                </a:solidFill>
                <a:latin typeface="Calibri"/>
              </a:rPr>
              <a:t> (≠ § 141 Abs. 2 S. 1 Nr. 3 </a:t>
            </a:r>
            <a:r>
              <a:rPr lang="de-DE" sz="1800" dirty="0" smtClean="0">
                <a:solidFill>
                  <a:srgbClr val="FF0000"/>
                </a:solidFill>
                <a:latin typeface="Calibri"/>
              </a:rPr>
              <a:t>StPO-neu-: </a:t>
            </a:r>
            <a:r>
              <a:rPr lang="de-DE" sz="1800" dirty="0">
                <a:solidFill>
                  <a:srgbClr val="FF0000"/>
                </a:solidFill>
                <a:latin typeface="Calibri"/>
              </a:rPr>
              <a:t>Verzicht?)</a:t>
            </a:r>
          </a:p>
          <a:p>
            <a:pPr lvl="0">
              <a:spcBef>
                <a:spcPts val="0"/>
              </a:spcBef>
              <a:buFont typeface="Wingdings" panose="05000000000000000000" pitchFamily="2" charset="2"/>
              <a:buChar char="Ø"/>
            </a:pPr>
            <a:endParaRPr lang="de-DE" sz="1800" dirty="0">
              <a:solidFill>
                <a:prstClr val="black"/>
              </a:solidFill>
              <a:latin typeface="Calibri"/>
            </a:endParaRPr>
          </a:p>
          <a:p>
            <a:pPr lvl="0">
              <a:spcBef>
                <a:spcPts val="0"/>
              </a:spcBef>
              <a:buFont typeface="Wingdings" panose="05000000000000000000" pitchFamily="2" charset="2"/>
              <a:buChar char="§"/>
            </a:pPr>
            <a:r>
              <a:rPr lang="de-DE" sz="1800" b="1" dirty="0">
                <a:solidFill>
                  <a:prstClr val="black"/>
                </a:solidFill>
                <a:latin typeface="Calibri"/>
              </a:rPr>
              <a:t>Abs. 3: Zeitpunkt der Unterstützung, Grundsatz</a:t>
            </a:r>
            <a:r>
              <a:rPr lang="de-DE" sz="1800" dirty="0">
                <a:solidFill>
                  <a:prstClr val="black"/>
                </a:solidFill>
                <a:latin typeface="Calibri"/>
              </a:rPr>
              <a:t>: unverzüglich ab Bekanntgabe der Beschuldigten-Eigenschaft, in jedem Fall ab Befragung usw. (S. 2 a-d) </a:t>
            </a:r>
          </a:p>
          <a:p>
            <a:pPr marL="725488" lvl="0">
              <a:spcBef>
                <a:spcPts val="0"/>
              </a:spcBef>
              <a:buFont typeface="Wingdings" panose="05000000000000000000" pitchFamily="2" charset="2"/>
              <a:buChar char="Ø"/>
            </a:pPr>
            <a:r>
              <a:rPr lang="de-DE" sz="1800" b="1" dirty="0">
                <a:solidFill>
                  <a:srgbClr val="FF0000"/>
                </a:solidFill>
                <a:latin typeface="Calibri"/>
              </a:rPr>
              <a:t>§ 68a (§ 109 Abs. 1 S. 1) </a:t>
            </a:r>
            <a:r>
              <a:rPr lang="de-DE" sz="1800" b="1" dirty="0" smtClean="0">
                <a:solidFill>
                  <a:srgbClr val="FF0000"/>
                </a:solidFill>
                <a:latin typeface="Calibri"/>
              </a:rPr>
              <a:t>JGG-neu-, </a:t>
            </a:r>
            <a:r>
              <a:rPr lang="de-DE" sz="1800" b="1" dirty="0">
                <a:solidFill>
                  <a:srgbClr val="FF0000"/>
                </a:solidFill>
                <a:latin typeface="Calibri"/>
              </a:rPr>
              <a:t>§ 141 </a:t>
            </a:r>
            <a:r>
              <a:rPr lang="de-DE" sz="1800" b="1" dirty="0" smtClean="0">
                <a:solidFill>
                  <a:srgbClr val="FF0000"/>
                </a:solidFill>
                <a:latin typeface="Calibri"/>
              </a:rPr>
              <a:t>StPO-neu- </a:t>
            </a:r>
            <a:r>
              <a:rPr lang="de-DE" sz="1800" b="1" dirty="0">
                <a:solidFill>
                  <a:srgbClr val="FF0000"/>
                </a:solidFill>
                <a:latin typeface="Calibri"/>
              </a:rPr>
              <a:t>(§ 2 Abs. 2 JGG)</a:t>
            </a:r>
          </a:p>
          <a:p>
            <a:pPr marL="284400" lvl="0" indent="-284400">
              <a:spcBef>
                <a:spcPts val="0"/>
              </a:spcBef>
              <a:buFont typeface="Arial" panose="020B0604020202020204" pitchFamily="34" charset="0"/>
              <a:buChar char="•"/>
            </a:pPr>
            <a:endParaRPr lang="de-DE" sz="1800" dirty="0">
              <a:solidFill>
                <a:prstClr val="black"/>
              </a:solidFill>
              <a:latin typeface="Calibri"/>
            </a:endParaRPr>
          </a:p>
          <a:p>
            <a:pPr lvl="0">
              <a:spcBef>
                <a:spcPts val="0"/>
              </a:spcBef>
              <a:buFont typeface="Wingdings" panose="05000000000000000000" pitchFamily="2" charset="2"/>
              <a:buChar char="§"/>
            </a:pPr>
            <a:r>
              <a:rPr lang="de-DE" sz="1800" b="1" dirty="0">
                <a:solidFill>
                  <a:prstClr val="black"/>
                </a:solidFill>
                <a:latin typeface="Calibri"/>
              </a:rPr>
              <a:t>Abs. 4 und 5: Inhalt der Unterstützung</a:t>
            </a:r>
            <a:r>
              <a:rPr lang="de-DE" sz="1800" dirty="0">
                <a:solidFill>
                  <a:prstClr val="black"/>
                </a:solidFill>
                <a:latin typeface="Calibri"/>
              </a:rPr>
              <a:t>, insbes. </a:t>
            </a:r>
            <a:br>
              <a:rPr lang="de-DE" sz="1800" dirty="0">
                <a:solidFill>
                  <a:prstClr val="black"/>
                </a:solidFill>
                <a:latin typeface="Calibri"/>
              </a:rPr>
            </a:br>
            <a:r>
              <a:rPr lang="de-DE" sz="1800" dirty="0">
                <a:solidFill>
                  <a:prstClr val="black"/>
                </a:solidFill>
                <a:latin typeface="Calibri"/>
              </a:rPr>
              <a:t>- vertrauliche Kommunikation </a:t>
            </a:r>
            <a:br>
              <a:rPr lang="de-DE" sz="1800" dirty="0">
                <a:solidFill>
                  <a:prstClr val="black"/>
                </a:solidFill>
                <a:latin typeface="Calibri"/>
              </a:rPr>
            </a:br>
            <a:r>
              <a:rPr lang="de-DE" sz="1800" dirty="0">
                <a:solidFill>
                  <a:prstClr val="black"/>
                </a:solidFill>
                <a:latin typeface="Calibri"/>
              </a:rPr>
              <a:t>- effektive Teilnahme des Verteidigers an der Befragung</a:t>
            </a:r>
          </a:p>
          <a:p>
            <a:pPr marL="725488" lvl="0">
              <a:spcBef>
                <a:spcPts val="0"/>
              </a:spcBef>
              <a:buFont typeface="Wingdings" panose="05000000000000000000" pitchFamily="2" charset="2"/>
              <a:buChar char="Ø"/>
            </a:pPr>
            <a:r>
              <a:rPr lang="de-DE" sz="1800" b="1" dirty="0">
                <a:solidFill>
                  <a:srgbClr val="FF0000"/>
                </a:solidFill>
                <a:latin typeface="Calibri"/>
              </a:rPr>
              <a:t>§ 70c Abs. 4 (§ 109 Abs. 1 S. 1) </a:t>
            </a:r>
            <a:r>
              <a:rPr lang="de-DE" sz="1800" b="1" dirty="0" smtClean="0">
                <a:solidFill>
                  <a:srgbClr val="FF0000"/>
                </a:solidFill>
                <a:latin typeface="Calibri"/>
              </a:rPr>
              <a:t>JGG-neu-</a:t>
            </a:r>
            <a:endParaRPr lang="de-DE" sz="1800" b="1" dirty="0">
              <a:solidFill>
                <a:srgbClr val="FF0000"/>
              </a:solidFill>
              <a:latin typeface="Calibri"/>
            </a:endParaRPr>
          </a:p>
          <a:p>
            <a:pPr marL="284400" lvl="0" indent="-284400">
              <a:spcBef>
                <a:spcPts val="0"/>
              </a:spcBef>
              <a:buFont typeface="Arial" panose="020B0604020202020204" pitchFamily="34" charset="0"/>
              <a:buChar char="•"/>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620746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eaLnBrk="1" fontAlgn="t" hangingPunct="1">
              <a:lnSpc>
                <a:spcPts val="2400"/>
              </a:lnSpc>
              <a:spcBef>
                <a:spcPts val="0"/>
              </a:spcBef>
              <a:spcAft>
                <a:spcPts val="0"/>
              </a:spcAft>
              <a:buFont typeface="+mj-lt"/>
              <a:buAutoNum type="arabicPeriod" startAt="2"/>
            </a:pPr>
            <a:r>
              <a:rPr lang="de-DE" sz="1800" b="1" dirty="0">
                <a:solidFill>
                  <a:srgbClr val="000000"/>
                </a:solidFill>
                <a:latin typeface="Calibri"/>
              </a:rPr>
              <a:t>Unterstützung durch einen Rechtsbeistand – Art. 6 JGG-RL</a:t>
            </a:r>
          </a:p>
          <a:p>
            <a:pPr marL="0" lvl="0" indent="0" eaLnBrk="1" fontAlgn="t" hangingPunct="1">
              <a:lnSpc>
                <a:spcPts val="2400"/>
              </a:lnSpc>
              <a:spcBef>
                <a:spcPts val="0"/>
              </a:spcBef>
              <a:spcAft>
                <a:spcPts val="0"/>
              </a:spcAft>
              <a:buNone/>
            </a:pPr>
            <a:endParaRPr lang="de-DE" sz="1800" b="1" dirty="0">
              <a:solidFill>
                <a:srgbClr val="000000"/>
              </a:solidFill>
              <a:latin typeface="Calibri"/>
            </a:endParaRPr>
          </a:p>
          <a:p>
            <a:pPr lvl="0">
              <a:spcBef>
                <a:spcPts val="0"/>
              </a:spcBef>
              <a:buFont typeface="Wingdings" panose="05000000000000000000" pitchFamily="2" charset="2"/>
              <a:buChar char="§"/>
            </a:pPr>
            <a:r>
              <a:rPr lang="de-DE" sz="1800" b="1" dirty="0">
                <a:solidFill>
                  <a:prstClr val="black"/>
                </a:solidFill>
                <a:latin typeface="Calibri"/>
              </a:rPr>
              <a:t>Abs. 6 </a:t>
            </a:r>
          </a:p>
          <a:p>
            <a:pPr marL="354013" lvl="0" indent="0">
              <a:spcBef>
                <a:spcPts val="0"/>
              </a:spcBef>
              <a:buNone/>
            </a:pPr>
            <a:r>
              <a:rPr lang="de-DE" sz="1800" b="1" dirty="0">
                <a:solidFill>
                  <a:prstClr val="black"/>
                </a:solidFill>
                <a:latin typeface="Calibri"/>
              </a:rPr>
              <a:t>Satz 1</a:t>
            </a:r>
            <a:r>
              <a:rPr lang="de-DE" sz="1800" dirty="0">
                <a:solidFill>
                  <a:prstClr val="black"/>
                </a:solidFill>
                <a:latin typeface="Calibri"/>
              </a:rPr>
              <a:t>: Ausnahmen unter dem Gesichtspunkt der Verhältnismäßigkeit</a:t>
            </a:r>
          </a:p>
          <a:p>
            <a:pPr marL="725488" lvl="0" indent="-282575">
              <a:spcBef>
                <a:spcPts val="0"/>
              </a:spcBef>
              <a:buFont typeface="Wingdings" panose="05000000000000000000" pitchFamily="2" charset="2"/>
              <a:buChar char="Ø"/>
            </a:pPr>
            <a:r>
              <a:rPr lang="de-DE" sz="1800" b="1" dirty="0">
                <a:solidFill>
                  <a:srgbClr val="FF0000"/>
                </a:solidFill>
                <a:latin typeface="Calibri"/>
              </a:rPr>
              <a:t>§ 68 Nr. 1 (§ 109 Abs. 1 S. 1) </a:t>
            </a:r>
            <a:r>
              <a:rPr lang="de-DE" sz="1800" b="1" dirty="0" smtClean="0">
                <a:solidFill>
                  <a:srgbClr val="FF0000"/>
                </a:solidFill>
                <a:latin typeface="Calibri"/>
              </a:rPr>
              <a:t>JGG-neu- </a:t>
            </a:r>
            <a:r>
              <a:rPr lang="de-DE" sz="1800" dirty="0" err="1" smtClean="0">
                <a:solidFill>
                  <a:srgbClr val="FF0000"/>
                </a:solidFill>
                <a:latin typeface="Calibri"/>
              </a:rPr>
              <a:t>iVm</a:t>
            </a:r>
            <a:r>
              <a:rPr lang="de-DE" sz="1800" dirty="0">
                <a:solidFill>
                  <a:srgbClr val="FF0000"/>
                </a:solidFill>
                <a:latin typeface="Calibri"/>
              </a:rPr>
              <a:t>. </a:t>
            </a:r>
            <a:r>
              <a:rPr lang="de-DE" sz="1800" b="1" dirty="0">
                <a:solidFill>
                  <a:srgbClr val="FF0000"/>
                </a:solidFill>
                <a:latin typeface="Calibri"/>
              </a:rPr>
              <a:t>§ 140 </a:t>
            </a:r>
            <a:r>
              <a:rPr lang="de-DE" sz="1800" b="1" dirty="0" smtClean="0">
                <a:solidFill>
                  <a:srgbClr val="FF0000"/>
                </a:solidFill>
                <a:latin typeface="Calibri"/>
              </a:rPr>
              <a:t>StPO-neu-</a:t>
            </a:r>
            <a:endParaRPr lang="de-DE" sz="1800" b="1" dirty="0">
              <a:solidFill>
                <a:srgbClr val="FF0000"/>
              </a:solidFill>
              <a:latin typeface="Calibri"/>
            </a:endParaRPr>
          </a:p>
          <a:p>
            <a:pPr marL="725488" lvl="0" indent="-282575">
              <a:spcBef>
                <a:spcPts val="0"/>
              </a:spcBef>
              <a:buFont typeface="Wingdings" panose="05000000000000000000" pitchFamily="2" charset="2"/>
              <a:buChar char="Ø"/>
            </a:pPr>
            <a:r>
              <a:rPr lang="de-DE" sz="1800" b="1" dirty="0">
                <a:solidFill>
                  <a:srgbClr val="FF0000"/>
                </a:solidFill>
                <a:latin typeface="Calibri"/>
              </a:rPr>
              <a:t>§ 68a Abs. 1 S. 2 (§ 109 Abs. 1 S. 1) </a:t>
            </a:r>
            <a:r>
              <a:rPr lang="de-DE" sz="1800" b="1" dirty="0" smtClean="0">
                <a:solidFill>
                  <a:srgbClr val="FF0000"/>
                </a:solidFill>
                <a:latin typeface="Calibri"/>
              </a:rPr>
              <a:t>JGG-neu- </a:t>
            </a:r>
            <a:r>
              <a:rPr lang="de-DE" sz="1800" dirty="0" err="1" smtClean="0">
                <a:solidFill>
                  <a:srgbClr val="FF0000"/>
                </a:solidFill>
                <a:latin typeface="Calibri"/>
              </a:rPr>
              <a:t>iVm</a:t>
            </a:r>
            <a:r>
              <a:rPr lang="de-DE" sz="1800" dirty="0" smtClean="0">
                <a:solidFill>
                  <a:srgbClr val="FF0000"/>
                </a:solidFill>
                <a:latin typeface="Calibri"/>
              </a:rPr>
              <a:t>. </a:t>
            </a:r>
            <a:r>
              <a:rPr lang="de-DE" sz="1800" b="1" dirty="0">
                <a:solidFill>
                  <a:srgbClr val="FF0000"/>
                </a:solidFill>
                <a:latin typeface="Calibri"/>
              </a:rPr>
              <a:t>§ 140 </a:t>
            </a:r>
            <a:r>
              <a:rPr lang="de-DE" sz="1800" b="1" dirty="0" smtClean="0">
                <a:solidFill>
                  <a:srgbClr val="FF0000"/>
                </a:solidFill>
                <a:latin typeface="Calibri"/>
              </a:rPr>
              <a:t>Abs.1 Nr.2 StPO-neu-</a:t>
            </a:r>
            <a:endParaRPr lang="de-DE" sz="1800" b="1" dirty="0">
              <a:solidFill>
                <a:srgbClr val="FF0000"/>
              </a:solidFill>
              <a:latin typeface="Calibri"/>
            </a:endParaRPr>
          </a:p>
          <a:p>
            <a:pPr marL="0" lvl="0" indent="0">
              <a:spcBef>
                <a:spcPts val="0"/>
              </a:spcBef>
              <a:buNone/>
            </a:pPr>
            <a:endParaRPr lang="de-DE" sz="1800" dirty="0">
              <a:solidFill>
                <a:prstClr val="black"/>
              </a:solidFill>
              <a:latin typeface="Calibri"/>
            </a:endParaRPr>
          </a:p>
          <a:p>
            <a:pPr marL="354013" lvl="0" indent="0">
              <a:spcBef>
                <a:spcPts val="0"/>
              </a:spcBef>
              <a:buNone/>
            </a:pPr>
            <a:r>
              <a:rPr lang="de-DE" sz="1800" b="1" dirty="0">
                <a:solidFill>
                  <a:prstClr val="black"/>
                </a:solidFill>
                <a:latin typeface="Calibri"/>
              </a:rPr>
              <a:t>Sätze 2 und 3</a:t>
            </a:r>
            <a:r>
              <a:rPr lang="de-DE" sz="1800" dirty="0">
                <a:solidFill>
                  <a:prstClr val="black"/>
                </a:solidFill>
                <a:latin typeface="Calibri"/>
              </a:rPr>
              <a:t>: Rück-Ausnahmen bei Freiheitsentziehungen und Vorführungen</a:t>
            </a:r>
          </a:p>
          <a:p>
            <a:pPr marL="725488" lvl="0" indent="-282575">
              <a:spcBef>
                <a:spcPts val="0"/>
              </a:spcBef>
              <a:buFont typeface="Wingdings" panose="05000000000000000000" pitchFamily="2" charset="2"/>
              <a:buChar char="Ø"/>
            </a:pPr>
            <a:r>
              <a:rPr lang="de-DE" sz="1800" b="1" dirty="0">
                <a:solidFill>
                  <a:srgbClr val="FF0000"/>
                </a:solidFill>
                <a:latin typeface="Calibri"/>
              </a:rPr>
              <a:t>§ 68 Nr. 5 (§ 109 Abs. 1 S. 1) </a:t>
            </a:r>
            <a:r>
              <a:rPr lang="de-DE" sz="1800" b="1" dirty="0" smtClean="0">
                <a:solidFill>
                  <a:srgbClr val="FF0000"/>
                </a:solidFill>
                <a:latin typeface="Calibri"/>
              </a:rPr>
              <a:t>JGG-neu-</a:t>
            </a:r>
            <a:endParaRPr lang="de-DE" sz="1800" b="1" dirty="0">
              <a:solidFill>
                <a:srgbClr val="FF0000"/>
              </a:solidFill>
              <a:latin typeface="Calibri"/>
            </a:endParaRPr>
          </a:p>
          <a:p>
            <a:pPr marL="725488" lvl="0" indent="-282575">
              <a:spcBef>
                <a:spcPts val="0"/>
              </a:spcBef>
              <a:buFont typeface="Wingdings" panose="05000000000000000000" pitchFamily="2" charset="2"/>
              <a:buChar char="Ø"/>
            </a:pPr>
            <a:r>
              <a:rPr lang="de-DE" sz="1800" b="1" dirty="0">
                <a:solidFill>
                  <a:srgbClr val="FF0000"/>
                </a:solidFill>
                <a:latin typeface="Calibri"/>
              </a:rPr>
              <a:t>§ 51a (§ 109 Abs. 1 S. 1) </a:t>
            </a:r>
            <a:r>
              <a:rPr lang="de-DE" sz="1800" b="1" dirty="0" smtClean="0">
                <a:solidFill>
                  <a:srgbClr val="FF0000"/>
                </a:solidFill>
                <a:latin typeface="Calibri"/>
              </a:rPr>
              <a:t>JGG-neu-</a:t>
            </a:r>
            <a:endParaRPr lang="de-DE" sz="1800" b="1" dirty="0">
              <a:solidFill>
                <a:srgbClr val="FF0000"/>
              </a:solidFill>
              <a:latin typeface="Calibri"/>
            </a:endParaRPr>
          </a:p>
          <a:p>
            <a:pPr marL="725488" lvl="0" indent="-282575">
              <a:spcBef>
                <a:spcPts val="0"/>
              </a:spcBef>
              <a:buFont typeface="Wingdings" panose="05000000000000000000" pitchFamily="2" charset="2"/>
              <a:buChar char="Ø"/>
            </a:pPr>
            <a:r>
              <a:rPr lang="de-DE" sz="1800" b="1" dirty="0">
                <a:solidFill>
                  <a:srgbClr val="FF0000"/>
                </a:solidFill>
                <a:latin typeface="Calibri"/>
              </a:rPr>
              <a:t>§ 140 Abs. 1 Nr. 4, 5 </a:t>
            </a:r>
            <a:r>
              <a:rPr lang="de-DE" sz="1800" b="1" dirty="0" smtClean="0">
                <a:solidFill>
                  <a:srgbClr val="FF0000"/>
                </a:solidFill>
                <a:latin typeface="Calibri"/>
              </a:rPr>
              <a:t>StPO-neu-</a:t>
            </a:r>
            <a:endParaRPr lang="de-DE" sz="1800" b="1" dirty="0">
              <a:solidFill>
                <a:srgbClr val="FF0000"/>
              </a:solidFill>
              <a:latin typeface="Calibri"/>
            </a:endParaRPr>
          </a:p>
          <a:p>
            <a:pPr marL="725488" lvl="0" indent="-282575">
              <a:spcBef>
                <a:spcPts val="0"/>
              </a:spcBef>
              <a:buFont typeface="Wingdings" panose="05000000000000000000" pitchFamily="2" charset="2"/>
              <a:buChar char="Ø"/>
            </a:pPr>
            <a:r>
              <a:rPr lang="de-DE" sz="1800" b="1" dirty="0">
                <a:solidFill>
                  <a:srgbClr val="FF0000"/>
                </a:solidFill>
                <a:latin typeface="Calibri"/>
              </a:rPr>
              <a:t>§ 141 Abs. 2 S. 1 Nr. 1 </a:t>
            </a:r>
            <a:r>
              <a:rPr lang="de-DE" sz="1800" b="1" dirty="0" smtClean="0">
                <a:solidFill>
                  <a:srgbClr val="FF0000"/>
                </a:solidFill>
                <a:latin typeface="Calibri"/>
              </a:rPr>
              <a:t>StPO-neu-</a:t>
            </a:r>
            <a:endParaRPr lang="de-DE" sz="1800" b="1" dirty="0">
              <a:solidFill>
                <a:srgbClr val="FF0000"/>
              </a:solidFill>
              <a:latin typeface="Calibri"/>
            </a:endParaRPr>
          </a:p>
          <a:p>
            <a:pPr marL="284400" lvl="0" indent="-284400">
              <a:spcBef>
                <a:spcPts val="0"/>
              </a:spcBef>
              <a:buFont typeface="Arial" panose="020B0604020202020204" pitchFamily="34" charset="0"/>
              <a:buChar char="•"/>
            </a:pPr>
            <a:endParaRPr lang="de-DE" sz="1800" dirty="0">
              <a:solidFill>
                <a:prstClr val="black"/>
              </a:solidFill>
              <a:latin typeface="Calibri"/>
            </a:endParaRPr>
          </a:p>
          <a:p>
            <a:pPr lvl="0">
              <a:spcBef>
                <a:spcPts val="0"/>
              </a:spcBef>
              <a:buFont typeface="Wingdings" panose="05000000000000000000" pitchFamily="2" charset="2"/>
              <a:buChar char="§"/>
            </a:pPr>
            <a:r>
              <a:rPr lang="de-DE" sz="1800" b="1" dirty="0">
                <a:solidFill>
                  <a:prstClr val="black"/>
                </a:solidFill>
                <a:latin typeface="Calibri"/>
              </a:rPr>
              <a:t>Abs. 7 und 8: </a:t>
            </a:r>
            <a:r>
              <a:rPr lang="de-DE" sz="1800" dirty="0">
                <a:solidFill>
                  <a:prstClr val="black"/>
                </a:solidFill>
                <a:latin typeface="Calibri"/>
              </a:rPr>
              <a:t>Ergänzung zu Abs. 3 und 4</a:t>
            </a:r>
          </a:p>
          <a:p>
            <a:pPr marL="725488" lvl="0">
              <a:spcBef>
                <a:spcPts val="0"/>
              </a:spcBef>
              <a:buFont typeface="Symbol" panose="05050102010706020507" pitchFamily="18" charset="2"/>
              <a:buChar char="-"/>
            </a:pPr>
            <a:r>
              <a:rPr lang="de-DE" sz="1800" dirty="0">
                <a:solidFill>
                  <a:prstClr val="black"/>
                </a:solidFill>
                <a:latin typeface="Calibri"/>
              </a:rPr>
              <a:t>Verschieben der Befragung oder Beweiserhebung „für eine angemessene Zeit“</a:t>
            </a:r>
          </a:p>
          <a:p>
            <a:pPr marL="1079500" lvl="0" indent="-282575">
              <a:spcBef>
                <a:spcPts val="0"/>
              </a:spcBef>
              <a:buFont typeface="Wingdings" panose="05000000000000000000" pitchFamily="2" charset="2"/>
              <a:buChar char="Ø"/>
            </a:pPr>
            <a:r>
              <a:rPr lang="pt-BR" sz="1800" b="1" dirty="0">
                <a:solidFill>
                  <a:srgbClr val="FF0000"/>
                </a:solidFill>
                <a:latin typeface="Calibri"/>
              </a:rPr>
              <a:t>§ 70c Abs. 4 (§ 109 Abs. 1 S. 1) </a:t>
            </a:r>
            <a:r>
              <a:rPr lang="pt-BR" sz="1800" b="1" dirty="0" smtClean="0">
                <a:solidFill>
                  <a:srgbClr val="FF0000"/>
                </a:solidFill>
                <a:latin typeface="Calibri"/>
              </a:rPr>
              <a:t>JGG-neu-</a:t>
            </a:r>
            <a:endParaRPr lang="pt-BR" sz="1800" b="1" dirty="0">
              <a:solidFill>
                <a:srgbClr val="FF0000"/>
              </a:solidFill>
              <a:latin typeface="Calibri"/>
            </a:endParaRPr>
          </a:p>
          <a:p>
            <a:pPr marL="728663" lvl="0" indent="-285750">
              <a:spcBef>
                <a:spcPts val="0"/>
              </a:spcBef>
              <a:buFont typeface="Symbol" panose="05050102010706020507" pitchFamily="18" charset="2"/>
              <a:buChar char="-"/>
            </a:pPr>
            <a:r>
              <a:rPr lang="de-DE" sz="1800" dirty="0">
                <a:solidFill>
                  <a:prstClr val="black"/>
                </a:solidFill>
                <a:latin typeface="Calibri"/>
              </a:rPr>
              <a:t>vorübergehendes Abweichen im vorgerichtlichen Stadium: „unter außergewöhnlichen   Umständen“(Abs. 8 UA 1 a./b.) </a:t>
            </a:r>
          </a:p>
          <a:p>
            <a:pPr marL="1079500" lvl="0" indent="-282575">
              <a:spcBef>
                <a:spcPts val="0"/>
              </a:spcBef>
              <a:buFont typeface="Wingdings" panose="05000000000000000000" pitchFamily="2" charset="2"/>
              <a:buChar char="Ø"/>
            </a:pPr>
            <a:r>
              <a:rPr lang="de-DE" sz="1800" b="1" dirty="0">
                <a:solidFill>
                  <a:srgbClr val="FF0000"/>
                </a:solidFill>
                <a:latin typeface="Calibri"/>
              </a:rPr>
              <a:t>§ 68b (§ 109 Abs. 1 S. 1) </a:t>
            </a:r>
            <a:r>
              <a:rPr lang="de-DE" sz="1800" b="1" dirty="0" smtClean="0">
                <a:solidFill>
                  <a:srgbClr val="FF0000"/>
                </a:solidFill>
                <a:latin typeface="Calibri"/>
              </a:rPr>
              <a:t>JGG-neu-</a:t>
            </a:r>
            <a:endParaRPr lang="de-DE" sz="1800" b="1" dirty="0">
              <a:solidFill>
                <a:srgbClr val="FF0000"/>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4566082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
        <p:nvSpPr>
          <p:cNvPr id="4" name="Inhaltsplatzhalter 3"/>
          <p:cNvSpPr>
            <a:spLocks noGrp="1"/>
          </p:cNvSpPr>
          <p:nvPr>
            <p:ph idx="1"/>
          </p:nvPr>
        </p:nvSpPr>
        <p:spPr>
          <a:prstGeom prst="rect">
            <a:avLst/>
          </a:prstGeom>
        </p:spPr>
        <p:txBody>
          <a:bodyPr wrap="square">
            <a:spAutoFit/>
          </a:bodyPr>
          <a:lstStyle/>
          <a:p>
            <a:pPr marL="342900" marR="0" lvl="0" indent="-342900" algn="l" defTabSz="914400" rtl="0" eaLnBrk="0" fontAlgn="base" latinLnBrk="0" hangingPunct="0">
              <a:lnSpc>
                <a:spcPct val="100000"/>
              </a:lnSpc>
              <a:spcBef>
                <a:spcPts val="0"/>
              </a:spcBef>
              <a:spcAft>
                <a:spcPct val="0"/>
              </a:spcAft>
              <a:buClrTx/>
              <a:buSzTx/>
              <a:buFont typeface="+mj-lt"/>
              <a:buAutoNum type="arabicPeriod" startAt="2"/>
              <a:tabLst/>
              <a:defRPr/>
            </a:pPr>
            <a:r>
              <a:rPr kumimoji="0" lang="de-DE" sz="1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Unterstützung durch einen Rechtsbeistand  – Art. </a:t>
            </a:r>
            <a:r>
              <a:rPr kumimoji="0" lang="de-DE" sz="1800" b="1" i="0" u="none" strike="noStrike" kern="1200" cap="none" spc="0" normalizeH="0" baseline="0" noProof="0" dirty="0" smtClean="0">
                <a:ln>
                  <a:noFill/>
                </a:ln>
                <a:solidFill>
                  <a:prstClr val="black"/>
                </a:solidFill>
                <a:effectLst/>
                <a:uLnTx/>
                <a:uFillTx/>
                <a:latin typeface="Calibri"/>
                <a:ea typeface="+mn-ea"/>
                <a:cs typeface="Arial" panose="020B0604020202020204" pitchFamily="34" charset="0"/>
              </a:rPr>
              <a:t>6 JGG-RL</a:t>
            </a:r>
            <a:endParaRPr kumimoji="0" lang="de-DE" sz="1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5" name="Tabelle 4"/>
          <p:cNvGraphicFramePr>
            <a:graphicFrameLocks noGrp="1"/>
          </p:cNvGraphicFramePr>
          <p:nvPr>
            <p:extLst/>
          </p:nvPr>
        </p:nvGraphicFramePr>
        <p:xfrm>
          <a:off x="395536" y="1735360"/>
          <a:ext cx="8352928" cy="4644008"/>
        </p:xfrm>
        <a:graphic>
          <a:graphicData uri="http://schemas.openxmlformats.org/drawingml/2006/table">
            <a:tbl>
              <a:tblPr firstRow="1" bandRow="1"/>
              <a:tblGrid>
                <a:gridCol w="792088">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7128792">
                  <a:extLst>
                    <a:ext uri="{9D8B030D-6E8A-4147-A177-3AD203B41FA5}">
                      <a16:colId xmlns:a16="http://schemas.microsoft.com/office/drawing/2014/main" val="20002"/>
                    </a:ext>
                  </a:extLst>
                </a:gridCol>
              </a:tblGrid>
              <a:tr h="376808">
                <a:tc gridSpan="3">
                  <a:txBody>
                    <a:bodyPr/>
                    <a:lstStyle>
                      <a:lvl1pPr marL="0" algn="l" defTabSz="914400" rtl="0" eaLnBrk="1" latinLnBrk="0" hangingPunct="1">
                        <a:defRPr sz="1800" b="1" kern="1200">
                          <a:solidFill>
                            <a:schemeClr val="lt1"/>
                          </a:solidFill>
                          <a:latin typeface="BundesSans Office"/>
                        </a:defRPr>
                      </a:lvl1pPr>
                      <a:lvl2pPr marL="457200" algn="l" defTabSz="914400" rtl="0" eaLnBrk="1" latinLnBrk="0" hangingPunct="1">
                        <a:defRPr sz="1800" b="1" kern="1200">
                          <a:solidFill>
                            <a:schemeClr val="lt1"/>
                          </a:solidFill>
                          <a:latin typeface="BundesSans Office"/>
                        </a:defRPr>
                      </a:lvl2pPr>
                      <a:lvl3pPr marL="914400" algn="l" defTabSz="914400" rtl="0" eaLnBrk="1" latinLnBrk="0" hangingPunct="1">
                        <a:defRPr sz="1800" b="1" kern="1200">
                          <a:solidFill>
                            <a:schemeClr val="lt1"/>
                          </a:solidFill>
                          <a:latin typeface="BundesSans Office"/>
                        </a:defRPr>
                      </a:lvl3pPr>
                      <a:lvl4pPr marL="1371600" algn="l" defTabSz="914400" rtl="0" eaLnBrk="1" latinLnBrk="0" hangingPunct="1">
                        <a:defRPr sz="1800" b="1" kern="1200">
                          <a:solidFill>
                            <a:schemeClr val="lt1"/>
                          </a:solidFill>
                          <a:latin typeface="BundesSans Office"/>
                        </a:defRPr>
                      </a:lvl4pPr>
                      <a:lvl5pPr marL="1828800" algn="l" defTabSz="914400" rtl="0" eaLnBrk="1" latinLnBrk="0" hangingPunct="1">
                        <a:defRPr sz="1800" b="1" kern="1200">
                          <a:solidFill>
                            <a:schemeClr val="lt1"/>
                          </a:solidFill>
                          <a:latin typeface="BundesSans Office"/>
                        </a:defRPr>
                      </a:lvl5pPr>
                      <a:lvl6pPr marL="2286000" algn="l" defTabSz="914400" rtl="0" eaLnBrk="1" latinLnBrk="0" hangingPunct="1">
                        <a:defRPr sz="1800" b="1" kern="1200">
                          <a:solidFill>
                            <a:schemeClr val="lt1"/>
                          </a:solidFill>
                          <a:latin typeface="BundesSans Office"/>
                        </a:defRPr>
                      </a:lvl6pPr>
                      <a:lvl7pPr marL="2743200" algn="l" defTabSz="914400" rtl="0" eaLnBrk="1" latinLnBrk="0" hangingPunct="1">
                        <a:defRPr sz="1800" b="1" kern="1200">
                          <a:solidFill>
                            <a:schemeClr val="lt1"/>
                          </a:solidFill>
                          <a:latin typeface="BundesSans Office"/>
                        </a:defRPr>
                      </a:lvl7pPr>
                      <a:lvl8pPr marL="3200400" algn="l" defTabSz="914400" rtl="0" eaLnBrk="1" latinLnBrk="0" hangingPunct="1">
                        <a:defRPr sz="1800" b="1" kern="1200">
                          <a:solidFill>
                            <a:schemeClr val="lt1"/>
                          </a:solidFill>
                          <a:latin typeface="BundesSans Office"/>
                        </a:defRPr>
                      </a:lvl8pPr>
                      <a:lvl9pPr marL="3657600" algn="l" defTabSz="914400" rtl="0" eaLnBrk="1" latinLnBrk="0" hangingPunct="1">
                        <a:defRPr sz="1800" b="1" kern="1200">
                          <a:solidFill>
                            <a:schemeClr val="lt1"/>
                          </a:solidFill>
                          <a:latin typeface="BundesSans Office"/>
                        </a:defRPr>
                      </a:lvl9pPr>
                    </a:lstStyle>
                    <a:p>
                      <a:pPr algn="ctr"/>
                      <a:r>
                        <a:rPr lang="de-DE" sz="1600" dirty="0" smtClean="0">
                          <a:latin typeface="+mn-lt"/>
                        </a:rPr>
                        <a:t>Absatz</a:t>
                      </a:r>
                      <a:r>
                        <a:rPr lang="de-DE" sz="1600" baseline="0" dirty="0" smtClean="0">
                          <a:latin typeface="+mn-lt"/>
                        </a:rPr>
                        <a:t> 6</a:t>
                      </a:r>
                      <a:endParaRPr lang="de-DE" sz="1600" dirty="0">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4B917">
                        <a:lumMod val="75000"/>
                      </a:srgbClr>
                    </a:solidFill>
                  </a:tcPr>
                </a:tc>
                <a:tc hMerge="1">
                  <a:txBody>
                    <a:bodyPr/>
                    <a:lstStyle/>
                    <a:p>
                      <a:endParaRPr lang="de-DE" dirty="0"/>
                    </a:p>
                  </a:txBody>
                  <a:tcPr/>
                </a:tc>
                <a:tc hMerge="1">
                  <a:txBody>
                    <a:bodyPr/>
                    <a:lstStyle/>
                    <a:p>
                      <a:endParaRPr lang="de-DE"/>
                    </a:p>
                  </a:txBody>
                  <a:tcPr/>
                </a:tc>
                <a:extLst>
                  <a:ext uri="{0D108BD9-81ED-4DB2-BD59-A6C34878D82A}">
                    <a16:rowId xmlns:a16="http://schemas.microsoft.com/office/drawing/2014/main" val="10000"/>
                  </a:ext>
                </a:extLst>
              </a:tr>
              <a:tr h="1530879">
                <a:tc>
                  <a:txBody>
                    <a:bodyPr/>
                    <a:lstStyle>
                      <a:lvl1pPr marL="0" algn="l" defTabSz="914400" rtl="0" eaLnBrk="1" latinLnBrk="0" hangingPunct="1">
                        <a:defRPr sz="1800" kern="1200">
                          <a:solidFill>
                            <a:schemeClr val="dk1"/>
                          </a:solidFill>
                          <a:latin typeface="BundesSans Office"/>
                        </a:defRPr>
                      </a:lvl1pPr>
                      <a:lvl2pPr marL="457200" algn="l" defTabSz="914400" rtl="0" eaLnBrk="1" latinLnBrk="0" hangingPunct="1">
                        <a:defRPr sz="1800" kern="1200">
                          <a:solidFill>
                            <a:schemeClr val="dk1"/>
                          </a:solidFill>
                          <a:latin typeface="BundesSans Office"/>
                        </a:defRPr>
                      </a:lvl2pPr>
                      <a:lvl3pPr marL="914400" algn="l" defTabSz="914400" rtl="0" eaLnBrk="1" latinLnBrk="0" hangingPunct="1">
                        <a:defRPr sz="1800" kern="1200">
                          <a:solidFill>
                            <a:schemeClr val="dk1"/>
                          </a:solidFill>
                          <a:latin typeface="BundesSans Office"/>
                        </a:defRPr>
                      </a:lvl3pPr>
                      <a:lvl4pPr marL="1371600" algn="l" defTabSz="914400" rtl="0" eaLnBrk="1" latinLnBrk="0" hangingPunct="1">
                        <a:defRPr sz="1800" kern="1200">
                          <a:solidFill>
                            <a:schemeClr val="dk1"/>
                          </a:solidFill>
                          <a:latin typeface="BundesSans Office"/>
                        </a:defRPr>
                      </a:lvl4pPr>
                      <a:lvl5pPr marL="1828800" algn="l" defTabSz="914400" rtl="0" eaLnBrk="1" latinLnBrk="0" hangingPunct="1">
                        <a:defRPr sz="1800" kern="1200">
                          <a:solidFill>
                            <a:schemeClr val="dk1"/>
                          </a:solidFill>
                          <a:latin typeface="BundesSans Office"/>
                        </a:defRPr>
                      </a:lvl5pPr>
                      <a:lvl6pPr marL="2286000" algn="l" defTabSz="914400" rtl="0" eaLnBrk="1" latinLnBrk="0" hangingPunct="1">
                        <a:defRPr sz="1800" kern="1200">
                          <a:solidFill>
                            <a:schemeClr val="dk1"/>
                          </a:solidFill>
                          <a:latin typeface="BundesSans Office"/>
                        </a:defRPr>
                      </a:lvl6pPr>
                      <a:lvl7pPr marL="2743200" algn="l" defTabSz="914400" rtl="0" eaLnBrk="1" latinLnBrk="0" hangingPunct="1">
                        <a:defRPr sz="1800" kern="1200">
                          <a:solidFill>
                            <a:schemeClr val="dk1"/>
                          </a:solidFill>
                          <a:latin typeface="BundesSans Office"/>
                        </a:defRPr>
                      </a:lvl7pPr>
                      <a:lvl8pPr marL="3200400" algn="l" defTabSz="914400" rtl="0" eaLnBrk="1" latinLnBrk="0" hangingPunct="1">
                        <a:defRPr sz="1800" kern="1200">
                          <a:solidFill>
                            <a:schemeClr val="dk1"/>
                          </a:solidFill>
                          <a:latin typeface="BundesSans Office"/>
                        </a:defRPr>
                      </a:lvl8pPr>
                      <a:lvl9pPr marL="3657600" algn="l" defTabSz="914400" rtl="0" eaLnBrk="1" latinLnBrk="0" hangingPunct="1">
                        <a:defRPr sz="1800" kern="1200">
                          <a:solidFill>
                            <a:schemeClr val="dk1"/>
                          </a:solidFill>
                          <a:latin typeface="BundesSans Office"/>
                        </a:defRPr>
                      </a:lvl9pPr>
                    </a:lstStyle>
                    <a:p>
                      <a:pPr algn="just">
                        <a:lnSpc>
                          <a:spcPct val="100000"/>
                        </a:lnSpc>
                      </a:pPr>
                      <a:r>
                        <a:rPr lang="de-DE" sz="1600" dirty="0" smtClean="0">
                          <a:latin typeface="+mn-lt"/>
                        </a:rPr>
                        <a:t>Satz 1</a:t>
                      </a:r>
                      <a:endParaRPr lang="de-DE" sz="1600" dirty="0">
                        <a:latin typeface="+mn-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4B917">
                        <a:lumMod val="40000"/>
                        <a:lumOff val="60000"/>
                      </a:srgbClr>
                    </a:solidFill>
                  </a:tcPr>
                </a:tc>
                <a:tc gridSpan="2">
                  <a:txBody>
                    <a:bodyPr/>
                    <a:lstStyle>
                      <a:lvl1pPr marL="0" algn="l" defTabSz="914400" rtl="0" eaLnBrk="1" latinLnBrk="0" hangingPunct="1">
                        <a:defRPr sz="1800" kern="1200">
                          <a:solidFill>
                            <a:schemeClr val="dk1"/>
                          </a:solidFill>
                          <a:latin typeface="BundesSans Office"/>
                        </a:defRPr>
                      </a:lvl1pPr>
                      <a:lvl2pPr marL="457200" algn="l" defTabSz="914400" rtl="0" eaLnBrk="1" latinLnBrk="0" hangingPunct="1">
                        <a:defRPr sz="1800" kern="1200">
                          <a:solidFill>
                            <a:schemeClr val="dk1"/>
                          </a:solidFill>
                          <a:latin typeface="BundesSans Office"/>
                        </a:defRPr>
                      </a:lvl2pPr>
                      <a:lvl3pPr marL="914400" algn="l" defTabSz="914400" rtl="0" eaLnBrk="1" latinLnBrk="0" hangingPunct="1">
                        <a:defRPr sz="1800" kern="1200">
                          <a:solidFill>
                            <a:schemeClr val="dk1"/>
                          </a:solidFill>
                          <a:latin typeface="BundesSans Office"/>
                        </a:defRPr>
                      </a:lvl3pPr>
                      <a:lvl4pPr marL="1371600" algn="l" defTabSz="914400" rtl="0" eaLnBrk="1" latinLnBrk="0" hangingPunct="1">
                        <a:defRPr sz="1800" kern="1200">
                          <a:solidFill>
                            <a:schemeClr val="dk1"/>
                          </a:solidFill>
                          <a:latin typeface="BundesSans Office"/>
                        </a:defRPr>
                      </a:lvl4pPr>
                      <a:lvl5pPr marL="1828800" algn="l" defTabSz="914400" rtl="0" eaLnBrk="1" latinLnBrk="0" hangingPunct="1">
                        <a:defRPr sz="1800" kern="1200">
                          <a:solidFill>
                            <a:schemeClr val="dk1"/>
                          </a:solidFill>
                          <a:latin typeface="BundesSans Office"/>
                        </a:defRPr>
                      </a:lvl5pPr>
                      <a:lvl6pPr marL="2286000" algn="l" defTabSz="914400" rtl="0" eaLnBrk="1" latinLnBrk="0" hangingPunct="1">
                        <a:defRPr sz="1800" kern="1200">
                          <a:solidFill>
                            <a:schemeClr val="dk1"/>
                          </a:solidFill>
                          <a:latin typeface="BundesSans Office"/>
                        </a:defRPr>
                      </a:lvl6pPr>
                      <a:lvl7pPr marL="2743200" algn="l" defTabSz="914400" rtl="0" eaLnBrk="1" latinLnBrk="0" hangingPunct="1">
                        <a:defRPr sz="1800" kern="1200">
                          <a:solidFill>
                            <a:schemeClr val="dk1"/>
                          </a:solidFill>
                          <a:latin typeface="BundesSans Office"/>
                        </a:defRPr>
                      </a:lvl7pPr>
                      <a:lvl8pPr marL="3200400" algn="l" defTabSz="914400" rtl="0" eaLnBrk="1" latinLnBrk="0" hangingPunct="1">
                        <a:defRPr sz="1800" kern="1200">
                          <a:solidFill>
                            <a:schemeClr val="dk1"/>
                          </a:solidFill>
                          <a:latin typeface="BundesSans Office"/>
                        </a:defRPr>
                      </a:lvl8pPr>
                      <a:lvl9pPr marL="3657600" algn="l" defTabSz="914400" rtl="0" eaLnBrk="1" latinLnBrk="0" hangingPunct="1">
                        <a:defRPr sz="1800" kern="1200">
                          <a:solidFill>
                            <a:schemeClr val="dk1"/>
                          </a:solidFill>
                          <a:latin typeface="BundesSans Office"/>
                        </a:defRPr>
                      </a:lvl9pPr>
                    </a:lstStyle>
                    <a:p>
                      <a:pPr algn="l">
                        <a:lnSpc>
                          <a:spcPct val="100000"/>
                        </a:lnSpc>
                      </a:pPr>
                      <a:r>
                        <a:rPr lang="de-DE" sz="1600" dirty="0" smtClean="0">
                          <a:latin typeface="+mn-lt"/>
                        </a:rPr>
                        <a:t>Die </a:t>
                      </a:r>
                      <a:r>
                        <a:rPr lang="de-DE" sz="1600" b="1" dirty="0" smtClean="0">
                          <a:latin typeface="+mn-lt"/>
                        </a:rPr>
                        <a:t>Mitgliedstaaten können</a:t>
                      </a:r>
                      <a:r>
                        <a:rPr lang="de-DE" sz="1600" dirty="0" smtClean="0">
                          <a:latin typeface="+mn-lt"/>
                        </a:rPr>
                        <a:t> – sofern dies mit dem Recht auf ein faires Verfahren vereinbar ist und das Kindeswohl immer eine vorrangige Erwägung ist – von den Verpflichtungen gemäß Absatz 3 </a:t>
                      </a:r>
                      <a:r>
                        <a:rPr lang="de-DE" sz="1600" b="1" dirty="0" smtClean="0">
                          <a:latin typeface="+mn-lt"/>
                        </a:rPr>
                        <a:t>abweichen, wenn die Unterstützung durch einen Rechtsbeistand </a:t>
                      </a:r>
                      <a:r>
                        <a:rPr lang="de-DE" sz="1600" b="0" dirty="0" smtClean="0">
                          <a:latin typeface="+mn-lt"/>
                        </a:rPr>
                        <a:t>unter</a:t>
                      </a:r>
                      <a:r>
                        <a:rPr lang="de-DE" sz="1600" dirty="0" smtClean="0">
                          <a:latin typeface="+mn-lt"/>
                        </a:rPr>
                        <a:t> Berücksichtigung der Umstände des Falles </a:t>
                      </a:r>
                      <a:r>
                        <a:rPr lang="de-DE" sz="1600" b="1" dirty="0" smtClean="0">
                          <a:latin typeface="+mn-lt"/>
                        </a:rPr>
                        <a:t>nicht verhältnismäßig ist</a:t>
                      </a:r>
                      <a:r>
                        <a:rPr lang="de-DE" sz="1600" dirty="0" smtClean="0">
                          <a:latin typeface="+mn-lt"/>
                        </a:rPr>
                        <a:t>, wobei der Schwere der mutmaßlichen Straftat, der Komplexität des Falles und der Maßnahmen, die in Bezug auf eine solche Straftat ergriffen werden können, Rechnung zu tragen ist.</a:t>
                      </a:r>
                      <a:endParaRPr lang="de-DE" sz="1600" dirty="0">
                        <a:latin typeface="+mn-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4B917">
                        <a:lumMod val="40000"/>
                        <a:lumOff val="60000"/>
                      </a:srgbClr>
                    </a:solidFill>
                  </a:tcPr>
                </a:tc>
                <a:tc hMerge="1">
                  <a:txBody>
                    <a:bodyPr/>
                    <a:lstStyle/>
                    <a:p>
                      <a:pPr>
                        <a:lnSpc>
                          <a:spcPct val="100000"/>
                        </a:lnSpc>
                      </a:pPr>
                      <a:endParaRPr lang="de-DE" dirty="0"/>
                    </a:p>
                  </a:txBody>
                  <a:tcPr/>
                </a:tc>
                <a:extLst>
                  <a:ext uri="{0D108BD9-81ED-4DB2-BD59-A6C34878D82A}">
                    <a16:rowId xmlns:a16="http://schemas.microsoft.com/office/drawing/2014/main" val="10001"/>
                  </a:ext>
                </a:extLst>
              </a:tr>
              <a:tr h="578332">
                <a:tc>
                  <a:txBody>
                    <a:bodyPr/>
                    <a:lstStyle>
                      <a:lvl1pPr marL="0" algn="l" defTabSz="914400" rtl="0" eaLnBrk="1" latinLnBrk="0" hangingPunct="1">
                        <a:defRPr sz="1800" kern="1200">
                          <a:solidFill>
                            <a:schemeClr val="dk1"/>
                          </a:solidFill>
                          <a:latin typeface="BundesSans Office"/>
                        </a:defRPr>
                      </a:lvl1pPr>
                      <a:lvl2pPr marL="457200" algn="l" defTabSz="914400" rtl="0" eaLnBrk="1" latinLnBrk="0" hangingPunct="1">
                        <a:defRPr sz="1800" kern="1200">
                          <a:solidFill>
                            <a:schemeClr val="dk1"/>
                          </a:solidFill>
                          <a:latin typeface="BundesSans Office"/>
                        </a:defRPr>
                      </a:lvl2pPr>
                      <a:lvl3pPr marL="914400" algn="l" defTabSz="914400" rtl="0" eaLnBrk="1" latinLnBrk="0" hangingPunct="1">
                        <a:defRPr sz="1800" kern="1200">
                          <a:solidFill>
                            <a:schemeClr val="dk1"/>
                          </a:solidFill>
                          <a:latin typeface="BundesSans Office"/>
                        </a:defRPr>
                      </a:lvl3pPr>
                      <a:lvl4pPr marL="1371600" algn="l" defTabSz="914400" rtl="0" eaLnBrk="1" latinLnBrk="0" hangingPunct="1">
                        <a:defRPr sz="1800" kern="1200">
                          <a:solidFill>
                            <a:schemeClr val="dk1"/>
                          </a:solidFill>
                          <a:latin typeface="BundesSans Office"/>
                        </a:defRPr>
                      </a:lvl4pPr>
                      <a:lvl5pPr marL="1828800" algn="l" defTabSz="914400" rtl="0" eaLnBrk="1" latinLnBrk="0" hangingPunct="1">
                        <a:defRPr sz="1800" kern="1200">
                          <a:solidFill>
                            <a:schemeClr val="dk1"/>
                          </a:solidFill>
                          <a:latin typeface="BundesSans Office"/>
                        </a:defRPr>
                      </a:lvl5pPr>
                      <a:lvl6pPr marL="2286000" algn="l" defTabSz="914400" rtl="0" eaLnBrk="1" latinLnBrk="0" hangingPunct="1">
                        <a:defRPr sz="1800" kern="1200">
                          <a:solidFill>
                            <a:schemeClr val="dk1"/>
                          </a:solidFill>
                          <a:latin typeface="BundesSans Office"/>
                        </a:defRPr>
                      </a:lvl6pPr>
                      <a:lvl7pPr marL="2743200" algn="l" defTabSz="914400" rtl="0" eaLnBrk="1" latinLnBrk="0" hangingPunct="1">
                        <a:defRPr sz="1800" kern="1200">
                          <a:solidFill>
                            <a:schemeClr val="dk1"/>
                          </a:solidFill>
                          <a:latin typeface="BundesSans Office"/>
                        </a:defRPr>
                      </a:lvl7pPr>
                      <a:lvl8pPr marL="3200400" algn="l" defTabSz="914400" rtl="0" eaLnBrk="1" latinLnBrk="0" hangingPunct="1">
                        <a:defRPr sz="1800" kern="1200">
                          <a:solidFill>
                            <a:schemeClr val="dk1"/>
                          </a:solidFill>
                          <a:latin typeface="BundesSans Office"/>
                        </a:defRPr>
                      </a:lvl8pPr>
                      <a:lvl9pPr marL="3657600" algn="l" defTabSz="914400" rtl="0" eaLnBrk="1" latinLnBrk="0" hangingPunct="1">
                        <a:defRPr sz="1800" kern="1200">
                          <a:solidFill>
                            <a:schemeClr val="dk1"/>
                          </a:solidFill>
                          <a:latin typeface="BundesSans Office"/>
                        </a:defRPr>
                      </a:lvl9pPr>
                    </a:lstStyle>
                    <a:p>
                      <a:pPr algn="just">
                        <a:lnSpc>
                          <a:spcPct val="100000"/>
                        </a:lnSpc>
                      </a:pPr>
                      <a:r>
                        <a:rPr lang="de-DE" sz="1600" dirty="0" smtClean="0">
                          <a:latin typeface="+mn-lt"/>
                        </a:rPr>
                        <a:t>Satz 2</a:t>
                      </a:r>
                      <a:endParaRPr lang="de-DE" sz="1600" dirty="0">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4B917">
                        <a:lumMod val="20000"/>
                        <a:lumOff val="80000"/>
                      </a:srgbClr>
                    </a:solidFill>
                  </a:tcPr>
                </a:tc>
                <a:tc gridSpan="2">
                  <a:txBody>
                    <a:bodyPr/>
                    <a:lstStyle>
                      <a:lvl1pPr marL="0" algn="l" defTabSz="914400" rtl="0" eaLnBrk="1" latinLnBrk="0" hangingPunct="1">
                        <a:defRPr sz="1800" kern="1200">
                          <a:solidFill>
                            <a:schemeClr val="dk1"/>
                          </a:solidFill>
                          <a:latin typeface="BundesSans Office"/>
                        </a:defRPr>
                      </a:lvl1pPr>
                      <a:lvl2pPr marL="457200" algn="l" defTabSz="914400" rtl="0" eaLnBrk="1" latinLnBrk="0" hangingPunct="1">
                        <a:defRPr sz="1800" kern="1200">
                          <a:solidFill>
                            <a:schemeClr val="dk1"/>
                          </a:solidFill>
                          <a:latin typeface="BundesSans Office"/>
                        </a:defRPr>
                      </a:lvl2pPr>
                      <a:lvl3pPr marL="914400" algn="l" defTabSz="914400" rtl="0" eaLnBrk="1" latinLnBrk="0" hangingPunct="1">
                        <a:defRPr sz="1800" kern="1200">
                          <a:solidFill>
                            <a:schemeClr val="dk1"/>
                          </a:solidFill>
                          <a:latin typeface="BundesSans Office"/>
                        </a:defRPr>
                      </a:lvl3pPr>
                      <a:lvl4pPr marL="1371600" algn="l" defTabSz="914400" rtl="0" eaLnBrk="1" latinLnBrk="0" hangingPunct="1">
                        <a:defRPr sz="1800" kern="1200">
                          <a:solidFill>
                            <a:schemeClr val="dk1"/>
                          </a:solidFill>
                          <a:latin typeface="BundesSans Office"/>
                        </a:defRPr>
                      </a:lvl4pPr>
                      <a:lvl5pPr marL="1828800" algn="l" defTabSz="914400" rtl="0" eaLnBrk="1" latinLnBrk="0" hangingPunct="1">
                        <a:defRPr sz="1800" kern="1200">
                          <a:solidFill>
                            <a:schemeClr val="dk1"/>
                          </a:solidFill>
                          <a:latin typeface="BundesSans Office"/>
                        </a:defRPr>
                      </a:lvl5pPr>
                      <a:lvl6pPr marL="2286000" algn="l" defTabSz="914400" rtl="0" eaLnBrk="1" latinLnBrk="0" hangingPunct="1">
                        <a:defRPr sz="1800" kern="1200">
                          <a:solidFill>
                            <a:schemeClr val="dk1"/>
                          </a:solidFill>
                          <a:latin typeface="BundesSans Office"/>
                        </a:defRPr>
                      </a:lvl6pPr>
                      <a:lvl7pPr marL="2743200" algn="l" defTabSz="914400" rtl="0" eaLnBrk="1" latinLnBrk="0" hangingPunct="1">
                        <a:defRPr sz="1800" kern="1200">
                          <a:solidFill>
                            <a:schemeClr val="dk1"/>
                          </a:solidFill>
                          <a:latin typeface="BundesSans Office"/>
                        </a:defRPr>
                      </a:lvl7pPr>
                      <a:lvl8pPr marL="3200400" algn="l" defTabSz="914400" rtl="0" eaLnBrk="1" latinLnBrk="0" hangingPunct="1">
                        <a:defRPr sz="1800" kern="1200">
                          <a:solidFill>
                            <a:schemeClr val="dk1"/>
                          </a:solidFill>
                          <a:latin typeface="BundesSans Office"/>
                        </a:defRPr>
                      </a:lvl8pPr>
                      <a:lvl9pPr marL="3657600" algn="l" defTabSz="914400" rtl="0" eaLnBrk="1" latinLnBrk="0" hangingPunct="1">
                        <a:defRPr sz="1800" kern="1200">
                          <a:solidFill>
                            <a:schemeClr val="dk1"/>
                          </a:solidFill>
                          <a:latin typeface="BundesSans Offi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latin typeface="+mn-lt"/>
                        </a:rPr>
                        <a:t>Die Mitgliedstaaten stellen </a:t>
                      </a:r>
                      <a:r>
                        <a:rPr lang="de-DE" sz="1600" b="1" dirty="0" smtClean="0">
                          <a:latin typeface="+mn-lt"/>
                        </a:rPr>
                        <a:t>in jedem Fall </a:t>
                      </a:r>
                      <a:r>
                        <a:rPr lang="de-DE" sz="1600" dirty="0" smtClean="0">
                          <a:latin typeface="+mn-lt"/>
                        </a:rPr>
                        <a:t>sicher, dass Kinder durch einen Rechtsbeistand unterstützt werden,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4B917">
                        <a:lumMod val="20000"/>
                        <a:lumOff val="80000"/>
                      </a:srgbClr>
                    </a:solidFill>
                  </a:tcPr>
                </a:tc>
                <a:tc hMerge="1">
                  <a:txBody>
                    <a:bodyPr/>
                    <a:lstStyle/>
                    <a:p>
                      <a:endParaRPr lang="de-DE"/>
                    </a:p>
                  </a:txBody>
                  <a:tcPr/>
                </a:tc>
                <a:extLst>
                  <a:ext uri="{0D108BD9-81ED-4DB2-BD59-A6C34878D82A}">
                    <a16:rowId xmlns:a16="http://schemas.microsoft.com/office/drawing/2014/main" val="10002"/>
                  </a:ext>
                </a:extLst>
              </a:tr>
              <a:tr h="816469">
                <a:tc>
                  <a:txBody>
                    <a:bodyPr/>
                    <a:lstStyle>
                      <a:lvl1pPr marL="0" algn="l" defTabSz="914400" rtl="0" eaLnBrk="1" latinLnBrk="0" hangingPunct="1">
                        <a:defRPr sz="1800" kern="1200">
                          <a:solidFill>
                            <a:schemeClr val="dk1"/>
                          </a:solidFill>
                          <a:latin typeface="BundesSans Office"/>
                        </a:defRPr>
                      </a:lvl1pPr>
                      <a:lvl2pPr marL="457200" algn="l" defTabSz="914400" rtl="0" eaLnBrk="1" latinLnBrk="0" hangingPunct="1">
                        <a:defRPr sz="1800" kern="1200">
                          <a:solidFill>
                            <a:schemeClr val="dk1"/>
                          </a:solidFill>
                          <a:latin typeface="BundesSans Office"/>
                        </a:defRPr>
                      </a:lvl2pPr>
                      <a:lvl3pPr marL="914400" algn="l" defTabSz="914400" rtl="0" eaLnBrk="1" latinLnBrk="0" hangingPunct="1">
                        <a:defRPr sz="1800" kern="1200">
                          <a:solidFill>
                            <a:schemeClr val="dk1"/>
                          </a:solidFill>
                          <a:latin typeface="BundesSans Office"/>
                        </a:defRPr>
                      </a:lvl3pPr>
                      <a:lvl4pPr marL="1371600" algn="l" defTabSz="914400" rtl="0" eaLnBrk="1" latinLnBrk="0" hangingPunct="1">
                        <a:defRPr sz="1800" kern="1200">
                          <a:solidFill>
                            <a:schemeClr val="dk1"/>
                          </a:solidFill>
                          <a:latin typeface="BundesSans Office"/>
                        </a:defRPr>
                      </a:lvl4pPr>
                      <a:lvl5pPr marL="1828800" algn="l" defTabSz="914400" rtl="0" eaLnBrk="1" latinLnBrk="0" hangingPunct="1">
                        <a:defRPr sz="1800" kern="1200">
                          <a:solidFill>
                            <a:schemeClr val="dk1"/>
                          </a:solidFill>
                          <a:latin typeface="BundesSans Office"/>
                        </a:defRPr>
                      </a:lvl5pPr>
                      <a:lvl6pPr marL="2286000" algn="l" defTabSz="914400" rtl="0" eaLnBrk="1" latinLnBrk="0" hangingPunct="1">
                        <a:defRPr sz="1800" kern="1200">
                          <a:solidFill>
                            <a:schemeClr val="dk1"/>
                          </a:solidFill>
                          <a:latin typeface="BundesSans Office"/>
                        </a:defRPr>
                      </a:lvl6pPr>
                      <a:lvl7pPr marL="2743200" algn="l" defTabSz="914400" rtl="0" eaLnBrk="1" latinLnBrk="0" hangingPunct="1">
                        <a:defRPr sz="1800" kern="1200">
                          <a:solidFill>
                            <a:schemeClr val="dk1"/>
                          </a:solidFill>
                          <a:latin typeface="BundesSans Office"/>
                        </a:defRPr>
                      </a:lvl7pPr>
                      <a:lvl8pPr marL="3200400" algn="l" defTabSz="914400" rtl="0" eaLnBrk="1" latinLnBrk="0" hangingPunct="1">
                        <a:defRPr sz="1800" kern="1200">
                          <a:solidFill>
                            <a:schemeClr val="dk1"/>
                          </a:solidFill>
                          <a:latin typeface="BundesSans Office"/>
                        </a:defRPr>
                      </a:lvl8pPr>
                      <a:lvl9pPr marL="3657600" algn="l" defTabSz="914400" rtl="0" eaLnBrk="1" latinLnBrk="0" hangingPunct="1">
                        <a:defRPr sz="1800" kern="1200">
                          <a:solidFill>
                            <a:schemeClr val="dk1"/>
                          </a:solidFill>
                          <a:latin typeface="BundesSans Office"/>
                        </a:defRPr>
                      </a:lvl9pPr>
                    </a:lstStyle>
                    <a:p>
                      <a:pPr algn="just">
                        <a:lnSpc>
                          <a:spcPct val="100000"/>
                        </a:lnSpc>
                      </a:pPr>
                      <a:endParaRPr lang="de-DE" sz="1600" dirty="0">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4B917">
                        <a:lumMod val="20000"/>
                        <a:lumOff val="80000"/>
                      </a:srgbClr>
                    </a:solidFill>
                  </a:tcPr>
                </a:tc>
                <a:tc>
                  <a:txBody>
                    <a:bodyPr/>
                    <a:lstStyle>
                      <a:lvl1pPr marL="0" algn="l" defTabSz="914400" rtl="0" eaLnBrk="1" latinLnBrk="0" hangingPunct="1">
                        <a:defRPr sz="1800" kern="1200">
                          <a:solidFill>
                            <a:schemeClr val="dk1"/>
                          </a:solidFill>
                          <a:latin typeface="BundesSans Office"/>
                        </a:defRPr>
                      </a:lvl1pPr>
                      <a:lvl2pPr marL="457200" algn="l" defTabSz="914400" rtl="0" eaLnBrk="1" latinLnBrk="0" hangingPunct="1">
                        <a:defRPr sz="1800" kern="1200">
                          <a:solidFill>
                            <a:schemeClr val="dk1"/>
                          </a:solidFill>
                          <a:latin typeface="BundesSans Office"/>
                        </a:defRPr>
                      </a:lvl2pPr>
                      <a:lvl3pPr marL="914400" algn="l" defTabSz="914400" rtl="0" eaLnBrk="1" latinLnBrk="0" hangingPunct="1">
                        <a:defRPr sz="1800" kern="1200">
                          <a:solidFill>
                            <a:schemeClr val="dk1"/>
                          </a:solidFill>
                          <a:latin typeface="BundesSans Office"/>
                        </a:defRPr>
                      </a:lvl3pPr>
                      <a:lvl4pPr marL="1371600" algn="l" defTabSz="914400" rtl="0" eaLnBrk="1" latinLnBrk="0" hangingPunct="1">
                        <a:defRPr sz="1800" kern="1200">
                          <a:solidFill>
                            <a:schemeClr val="dk1"/>
                          </a:solidFill>
                          <a:latin typeface="BundesSans Office"/>
                        </a:defRPr>
                      </a:lvl4pPr>
                      <a:lvl5pPr marL="1828800" algn="l" defTabSz="914400" rtl="0" eaLnBrk="1" latinLnBrk="0" hangingPunct="1">
                        <a:defRPr sz="1800" kern="1200">
                          <a:solidFill>
                            <a:schemeClr val="dk1"/>
                          </a:solidFill>
                          <a:latin typeface="BundesSans Office"/>
                        </a:defRPr>
                      </a:lvl5pPr>
                      <a:lvl6pPr marL="2286000" algn="l" defTabSz="914400" rtl="0" eaLnBrk="1" latinLnBrk="0" hangingPunct="1">
                        <a:defRPr sz="1800" kern="1200">
                          <a:solidFill>
                            <a:schemeClr val="dk1"/>
                          </a:solidFill>
                          <a:latin typeface="BundesSans Office"/>
                        </a:defRPr>
                      </a:lvl6pPr>
                      <a:lvl7pPr marL="2743200" algn="l" defTabSz="914400" rtl="0" eaLnBrk="1" latinLnBrk="0" hangingPunct="1">
                        <a:defRPr sz="1800" kern="1200">
                          <a:solidFill>
                            <a:schemeClr val="dk1"/>
                          </a:solidFill>
                          <a:latin typeface="BundesSans Office"/>
                        </a:defRPr>
                      </a:lvl7pPr>
                      <a:lvl8pPr marL="3200400" algn="l" defTabSz="914400" rtl="0" eaLnBrk="1" latinLnBrk="0" hangingPunct="1">
                        <a:defRPr sz="1800" kern="1200">
                          <a:solidFill>
                            <a:schemeClr val="dk1"/>
                          </a:solidFill>
                          <a:latin typeface="BundesSans Office"/>
                        </a:defRPr>
                      </a:lvl8pPr>
                      <a:lvl9pPr marL="3657600" algn="l" defTabSz="914400" rtl="0" eaLnBrk="1" latinLnBrk="0" hangingPunct="1">
                        <a:defRPr sz="1800" kern="1200">
                          <a:solidFill>
                            <a:schemeClr val="dk1"/>
                          </a:solidFill>
                          <a:latin typeface="BundesSans Office"/>
                        </a:defRPr>
                      </a:lvl9pPr>
                    </a:lstStyle>
                    <a:p>
                      <a:pPr algn="l">
                        <a:lnSpc>
                          <a:spcPct val="100000"/>
                        </a:lnSpc>
                      </a:pPr>
                      <a:r>
                        <a:rPr lang="de-DE" sz="1600" dirty="0" smtClean="0">
                          <a:latin typeface="+mn-lt"/>
                        </a:rPr>
                        <a:t>a)</a:t>
                      </a:r>
                    </a:p>
                    <a:p>
                      <a:pPr algn="l">
                        <a:lnSpc>
                          <a:spcPct val="100000"/>
                        </a:lnSpc>
                      </a:pPr>
                      <a:endParaRPr lang="de-DE" sz="1600" dirty="0" smtClean="0">
                        <a:latin typeface="+mn-lt"/>
                      </a:endParaRPr>
                    </a:p>
                    <a:p>
                      <a:pPr algn="l">
                        <a:lnSpc>
                          <a:spcPct val="100000"/>
                        </a:lnSpc>
                      </a:pPr>
                      <a:r>
                        <a:rPr lang="de-DE" sz="1600" dirty="0" smtClean="0">
                          <a:latin typeface="+mn-lt"/>
                        </a:rPr>
                        <a:t>b)</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4B917">
                        <a:lumMod val="20000"/>
                        <a:lumOff val="80000"/>
                      </a:srgbClr>
                    </a:solidFill>
                  </a:tcPr>
                </a:tc>
                <a:tc>
                  <a:txBody>
                    <a:bodyPr/>
                    <a:lstStyle>
                      <a:lvl1pPr marL="0" algn="l" defTabSz="914400" rtl="0" eaLnBrk="1" latinLnBrk="0" hangingPunct="1">
                        <a:defRPr sz="1800" kern="1200">
                          <a:solidFill>
                            <a:schemeClr val="dk1"/>
                          </a:solidFill>
                          <a:latin typeface="BundesSans Office"/>
                        </a:defRPr>
                      </a:lvl1pPr>
                      <a:lvl2pPr marL="457200" algn="l" defTabSz="914400" rtl="0" eaLnBrk="1" latinLnBrk="0" hangingPunct="1">
                        <a:defRPr sz="1800" kern="1200">
                          <a:solidFill>
                            <a:schemeClr val="dk1"/>
                          </a:solidFill>
                          <a:latin typeface="BundesSans Office"/>
                        </a:defRPr>
                      </a:lvl2pPr>
                      <a:lvl3pPr marL="914400" algn="l" defTabSz="914400" rtl="0" eaLnBrk="1" latinLnBrk="0" hangingPunct="1">
                        <a:defRPr sz="1800" kern="1200">
                          <a:solidFill>
                            <a:schemeClr val="dk1"/>
                          </a:solidFill>
                          <a:latin typeface="BundesSans Office"/>
                        </a:defRPr>
                      </a:lvl3pPr>
                      <a:lvl4pPr marL="1371600" algn="l" defTabSz="914400" rtl="0" eaLnBrk="1" latinLnBrk="0" hangingPunct="1">
                        <a:defRPr sz="1800" kern="1200">
                          <a:solidFill>
                            <a:schemeClr val="dk1"/>
                          </a:solidFill>
                          <a:latin typeface="BundesSans Office"/>
                        </a:defRPr>
                      </a:lvl4pPr>
                      <a:lvl5pPr marL="1828800" algn="l" defTabSz="914400" rtl="0" eaLnBrk="1" latinLnBrk="0" hangingPunct="1">
                        <a:defRPr sz="1800" kern="1200">
                          <a:solidFill>
                            <a:schemeClr val="dk1"/>
                          </a:solidFill>
                          <a:latin typeface="BundesSans Office"/>
                        </a:defRPr>
                      </a:lvl5pPr>
                      <a:lvl6pPr marL="2286000" algn="l" defTabSz="914400" rtl="0" eaLnBrk="1" latinLnBrk="0" hangingPunct="1">
                        <a:defRPr sz="1800" kern="1200">
                          <a:solidFill>
                            <a:schemeClr val="dk1"/>
                          </a:solidFill>
                          <a:latin typeface="BundesSans Office"/>
                        </a:defRPr>
                      </a:lvl6pPr>
                      <a:lvl7pPr marL="2743200" algn="l" defTabSz="914400" rtl="0" eaLnBrk="1" latinLnBrk="0" hangingPunct="1">
                        <a:defRPr sz="1800" kern="1200">
                          <a:solidFill>
                            <a:schemeClr val="dk1"/>
                          </a:solidFill>
                          <a:latin typeface="BundesSans Office"/>
                        </a:defRPr>
                      </a:lvl7pPr>
                      <a:lvl8pPr marL="3200400" algn="l" defTabSz="914400" rtl="0" eaLnBrk="1" latinLnBrk="0" hangingPunct="1">
                        <a:defRPr sz="1800" kern="1200">
                          <a:solidFill>
                            <a:schemeClr val="dk1"/>
                          </a:solidFill>
                          <a:latin typeface="BundesSans Office"/>
                        </a:defRPr>
                      </a:lvl8pPr>
                      <a:lvl9pPr marL="3657600" algn="l" defTabSz="914400" rtl="0" eaLnBrk="1" latinLnBrk="0" hangingPunct="1">
                        <a:defRPr sz="1800" kern="1200">
                          <a:solidFill>
                            <a:schemeClr val="dk1"/>
                          </a:solidFill>
                          <a:latin typeface="BundesSans Office"/>
                        </a:defRPr>
                      </a:lvl9pPr>
                    </a:lstStyle>
                    <a:p>
                      <a:pPr algn="l">
                        <a:lnSpc>
                          <a:spcPct val="100000"/>
                        </a:lnSpc>
                      </a:pPr>
                      <a:r>
                        <a:rPr lang="de-DE" sz="1600" b="1" dirty="0" smtClean="0">
                          <a:latin typeface="+mn-lt"/>
                        </a:rPr>
                        <a:t>wenn sie</a:t>
                      </a:r>
                      <a:r>
                        <a:rPr lang="de-DE" sz="1600" dirty="0" smtClean="0">
                          <a:latin typeface="+mn-lt"/>
                        </a:rPr>
                        <a:t> - in jeder Phase des Verfahrens im Anwendungsbereich dieser Richtlinie - einem zuständigen Gericht zur Entscheidung über eine Haft </a:t>
                      </a:r>
                      <a:r>
                        <a:rPr lang="de-DE" sz="1600" b="1" dirty="0" smtClean="0">
                          <a:latin typeface="+mn-lt"/>
                        </a:rPr>
                        <a:t>vorgeführt werden</a:t>
                      </a:r>
                      <a:r>
                        <a:rPr lang="de-DE" sz="1600" dirty="0" smtClean="0">
                          <a:latin typeface="+mn-lt"/>
                        </a:rPr>
                        <a:t> und</a:t>
                      </a:r>
                    </a:p>
                    <a:p>
                      <a:pPr algn="l">
                        <a:lnSpc>
                          <a:spcPct val="100000"/>
                        </a:lnSpc>
                      </a:pPr>
                      <a:r>
                        <a:rPr lang="de-DE" sz="1600" dirty="0" smtClean="0">
                          <a:latin typeface="+mn-lt"/>
                        </a:rPr>
                        <a:t>wenn sie sich </a:t>
                      </a:r>
                      <a:r>
                        <a:rPr lang="de-DE" sz="1600" b="1" dirty="0" smtClean="0">
                          <a:latin typeface="+mn-lt"/>
                        </a:rPr>
                        <a:t>in Haft</a:t>
                      </a:r>
                      <a:r>
                        <a:rPr lang="de-DE" sz="1600" dirty="0" smtClean="0">
                          <a:latin typeface="+mn-lt"/>
                        </a:rPr>
                        <a:t> befinden.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4B917">
                        <a:lumMod val="20000"/>
                        <a:lumOff val="80000"/>
                      </a:srgbClr>
                    </a:solidFill>
                  </a:tcPr>
                </a:tc>
                <a:extLst>
                  <a:ext uri="{0D108BD9-81ED-4DB2-BD59-A6C34878D82A}">
                    <a16:rowId xmlns:a16="http://schemas.microsoft.com/office/drawing/2014/main" val="10003"/>
                  </a:ext>
                </a:extLst>
              </a:tr>
              <a:tr h="1054605">
                <a:tc>
                  <a:txBody>
                    <a:bodyPr/>
                    <a:lstStyle>
                      <a:lvl1pPr marL="0" algn="l" defTabSz="914400" rtl="0" eaLnBrk="1" latinLnBrk="0" hangingPunct="1">
                        <a:defRPr sz="1800" kern="1200">
                          <a:solidFill>
                            <a:schemeClr val="dk1"/>
                          </a:solidFill>
                          <a:latin typeface="BundesSans Office"/>
                        </a:defRPr>
                      </a:lvl1pPr>
                      <a:lvl2pPr marL="457200" algn="l" defTabSz="914400" rtl="0" eaLnBrk="1" latinLnBrk="0" hangingPunct="1">
                        <a:defRPr sz="1800" kern="1200">
                          <a:solidFill>
                            <a:schemeClr val="dk1"/>
                          </a:solidFill>
                          <a:latin typeface="BundesSans Office"/>
                        </a:defRPr>
                      </a:lvl2pPr>
                      <a:lvl3pPr marL="914400" algn="l" defTabSz="914400" rtl="0" eaLnBrk="1" latinLnBrk="0" hangingPunct="1">
                        <a:defRPr sz="1800" kern="1200">
                          <a:solidFill>
                            <a:schemeClr val="dk1"/>
                          </a:solidFill>
                          <a:latin typeface="BundesSans Office"/>
                        </a:defRPr>
                      </a:lvl3pPr>
                      <a:lvl4pPr marL="1371600" algn="l" defTabSz="914400" rtl="0" eaLnBrk="1" latinLnBrk="0" hangingPunct="1">
                        <a:defRPr sz="1800" kern="1200">
                          <a:solidFill>
                            <a:schemeClr val="dk1"/>
                          </a:solidFill>
                          <a:latin typeface="BundesSans Office"/>
                        </a:defRPr>
                      </a:lvl4pPr>
                      <a:lvl5pPr marL="1828800" algn="l" defTabSz="914400" rtl="0" eaLnBrk="1" latinLnBrk="0" hangingPunct="1">
                        <a:defRPr sz="1800" kern="1200">
                          <a:solidFill>
                            <a:schemeClr val="dk1"/>
                          </a:solidFill>
                          <a:latin typeface="BundesSans Office"/>
                        </a:defRPr>
                      </a:lvl5pPr>
                      <a:lvl6pPr marL="2286000" algn="l" defTabSz="914400" rtl="0" eaLnBrk="1" latinLnBrk="0" hangingPunct="1">
                        <a:defRPr sz="1800" kern="1200">
                          <a:solidFill>
                            <a:schemeClr val="dk1"/>
                          </a:solidFill>
                          <a:latin typeface="BundesSans Office"/>
                        </a:defRPr>
                      </a:lvl6pPr>
                      <a:lvl7pPr marL="2743200" algn="l" defTabSz="914400" rtl="0" eaLnBrk="1" latinLnBrk="0" hangingPunct="1">
                        <a:defRPr sz="1800" kern="1200">
                          <a:solidFill>
                            <a:schemeClr val="dk1"/>
                          </a:solidFill>
                          <a:latin typeface="BundesSans Office"/>
                        </a:defRPr>
                      </a:lvl7pPr>
                      <a:lvl8pPr marL="3200400" algn="l" defTabSz="914400" rtl="0" eaLnBrk="1" latinLnBrk="0" hangingPunct="1">
                        <a:defRPr sz="1800" kern="1200">
                          <a:solidFill>
                            <a:schemeClr val="dk1"/>
                          </a:solidFill>
                          <a:latin typeface="BundesSans Office"/>
                        </a:defRPr>
                      </a:lvl8pPr>
                      <a:lvl9pPr marL="3657600" algn="l" defTabSz="914400" rtl="0" eaLnBrk="1" latinLnBrk="0" hangingPunct="1">
                        <a:defRPr sz="1800" kern="1200">
                          <a:solidFill>
                            <a:schemeClr val="dk1"/>
                          </a:solidFill>
                          <a:latin typeface="BundesSans Office"/>
                        </a:defRPr>
                      </a:lvl9pPr>
                    </a:lstStyle>
                    <a:p>
                      <a:pPr algn="just"/>
                      <a:r>
                        <a:rPr lang="de-DE" sz="1600" dirty="0" smtClean="0">
                          <a:latin typeface="+mn-lt"/>
                        </a:rPr>
                        <a:t>Satz 3</a:t>
                      </a:r>
                      <a:endParaRPr lang="de-DE" sz="1600" dirty="0">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4B917">
                        <a:lumMod val="40000"/>
                        <a:lumOff val="60000"/>
                      </a:srgbClr>
                    </a:solidFill>
                  </a:tcPr>
                </a:tc>
                <a:tc gridSpan="2">
                  <a:txBody>
                    <a:bodyPr/>
                    <a:lstStyle>
                      <a:lvl1pPr marL="0" algn="l" defTabSz="914400" rtl="0" eaLnBrk="1" latinLnBrk="0" hangingPunct="1">
                        <a:defRPr sz="1800" kern="1200">
                          <a:solidFill>
                            <a:schemeClr val="dk1"/>
                          </a:solidFill>
                          <a:latin typeface="BundesSans Office"/>
                        </a:defRPr>
                      </a:lvl1pPr>
                      <a:lvl2pPr marL="457200" algn="l" defTabSz="914400" rtl="0" eaLnBrk="1" latinLnBrk="0" hangingPunct="1">
                        <a:defRPr sz="1800" kern="1200">
                          <a:solidFill>
                            <a:schemeClr val="dk1"/>
                          </a:solidFill>
                          <a:latin typeface="BundesSans Office"/>
                        </a:defRPr>
                      </a:lvl2pPr>
                      <a:lvl3pPr marL="914400" algn="l" defTabSz="914400" rtl="0" eaLnBrk="1" latinLnBrk="0" hangingPunct="1">
                        <a:defRPr sz="1800" kern="1200">
                          <a:solidFill>
                            <a:schemeClr val="dk1"/>
                          </a:solidFill>
                          <a:latin typeface="BundesSans Office"/>
                        </a:defRPr>
                      </a:lvl3pPr>
                      <a:lvl4pPr marL="1371600" algn="l" defTabSz="914400" rtl="0" eaLnBrk="1" latinLnBrk="0" hangingPunct="1">
                        <a:defRPr sz="1800" kern="1200">
                          <a:solidFill>
                            <a:schemeClr val="dk1"/>
                          </a:solidFill>
                          <a:latin typeface="BundesSans Office"/>
                        </a:defRPr>
                      </a:lvl4pPr>
                      <a:lvl5pPr marL="1828800" algn="l" defTabSz="914400" rtl="0" eaLnBrk="1" latinLnBrk="0" hangingPunct="1">
                        <a:defRPr sz="1800" kern="1200">
                          <a:solidFill>
                            <a:schemeClr val="dk1"/>
                          </a:solidFill>
                          <a:latin typeface="BundesSans Office"/>
                        </a:defRPr>
                      </a:lvl5pPr>
                      <a:lvl6pPr marL="2286000" algn="l" defTabSz="914400" rtl="0" eaLnBrk="1" latinLnBrk="0" hangingPunct="1">
                        <a:defRPr sz="1800" kern="1200">
                          <a:solidFill>
                            <a:schemeClr val="dk1"/>
                          </a:solidFill>
                          <a:latin typeface="BundesSans Office"/>
                        </a:defRPr>
                      </a:lvl6pPr>
                      <a:lvl7pPr marL="2743200" algn="l" defTabSz="914400" rtl="0" eaLnBrk="1" latinLnBrk="0" hangingPunct="1">
                        <a:defRPr sz="1800" kern="1200">
                          <a:solidFill>
                            <a:schemeClr val="dk1"/>
                          </a:solidFill>
                          <a:latin typeface="BundesSans Office"/>
                        </a:defRPr>
                      </a:lvl7pPr>
                      <a:lvl8pPr marL="3200400" algn="l" defTabSz="914400" rtl="0" eaLnBrk="1" latinLnBrk="0" hangingPunct="1">
                        <a:defRPr sz="1800" kern="1200">
                          <a:solidFill>
                            <a:schemeClr val="dk1"/>
                          </a:solidFill>
                          <a:latin typeface="BundesSans Office"/>
                        </a:defRPr>
                      </a:lvl8pPr>
                      <a:lvl9pPr marL="3657600" algn="l" defTabSz="914400" rtl="0" eaLnBrk="1" latinLnBrk="0" hangingPunct="1">
                        <a:defRPr sz="1800" kern="1200">
                          <a:solidFill>
                            <a:schemeClr val="dk1"/>
                          </a:solidFill>
                          <a:latin typeface="BundesSans Office"/>
                        </a:defRPr>
                      </a:lvl9pPr>
                    </a:lstStyle>
                    <a:p>
                      <a:pPr algn="l"/>
                      <a:r>
                        <a:rPr lang="de-DE" sz="1600" dirty="0" smtClean="0">
                          <a:latin typeface="+mn-lt"/>
                        </a:rPr>
                        <a:t>Ferner stellen die Mitgliedstaaten sicher, dass </a:t>
                      </a:r>
                      <a:r>
                        <a:rPr lang="de-DE" sz="1600" b="1" dirty="0" smtClean="0">
                          <a:latin typeface="+mn-lt"/>
                        </a:rPr>
                        <a:t>Freiheitsentzug nicht als Strafe</a:t>
                      </a:r>
                      <a:r>
                        <a:rPr lang="de-DE" sz="1600" dirty="0" smtClean="0">
                          <a:latin typeface="+mn-lt"/>
                        </a:rPr>
                        <a:t> verhängt wird, wenn das Kind nicht derart durch einen Rechtsbeistand unterstützt worden ist, dass es die Verteidigungsrechte effektiv wahrnehmen konnte, und </a:t>
                      </a:r>
                      <a:r>
                        <a:rPr lang="de-DE" sz="1600" b="1" dirty="0" smtClean="0">
                          <a:latin typeface="+mn-lt"/>
                        </a:rPr>
                        <a:t>in jedem Fall während der Hauptverhandlungen</a:t>
                      </a:r>
                      <a:r>
                        <a:rPr lang="de-DE" sz="1600" dirty="0" smtClean="0">
                          <a:latin typeface="+mn-lt"/>
                        </a:rPr>
                        <a:t>.</a:t>
                      </a:r>
                      <a:endParaRPr lang="de-DE" sz="1600" dirty="0">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4B917">
                        <a:lumMod val="40000"/>
                        <a:lumOff val="60000"/>
                      </a:srgbClr>
                    </a:solidFill>
                  </a:tcPr>
                </a:tc>
                <a:tc hMerge="1">
                  <a:txBody>
                    <a:bodyPr/>
                    <a:lstStyle/>
                    <a:p>
                      <a:endParaRPr lang="de-DE"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32015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1" eaLnBrk="1" fontAlgn="auto" hangingPunct="1">
              <a:lnSpc>
                <a:spcPts val="2400"/>
              </a:lnSpc>
              <a:spcBef>
                <a:spcPts val="0"/>
              </a:spcBef>
              <a:spcAft>
                <a:spcPts val="0"/>
              </a:spcAft>
              <a:buFont typeface="Wingdings" panose="05000000000000000000" pitchFamily="2" charset="2"/>
              <a:buChar char="§"/>
            </a:pPr>
            <a:r>
              <a:rPr lang="de-DE" sz="1800" b="1" dirty="0" smtClean="0">
                <a:solidFill>
                  <a:srgbClr val="000000"/>
                </a:solidFill>
                <a:latin typeface="+mn-lt"/>
                <a:cs typeface="+mn-cs"/>
              </a:rPr>
              <a:t>Gang des Verfahrens zu RL 2016/800 („JGG-RL“)</a:t>
            </a:r>
            <a:endParaRPr lang="de-DE" sz="1800" b="1" dirty="0">
              <a:solidFill>
                <a:srgbClr val="000000"/>
              </a:solidFill>
              <a:latin typeface="+mn-lt"/>
              <a:cs typeface="+mn-cs"/>
            </a:endParaRPr>
          </a:p>
          <a:p>
            <a:pPr marL="285750" lvl="0" indent="-285750" eaLnBrk="1" fontAlgn="t" hangingPunct="1">
              <a:lnSpc>
                <a:spcPts val="2400"/>
              </a:lnSpc>
              <a:spcBef>
                <a:spcPts val="0"/>
              </a:spcBef>
              <a:spcAft>
                <a:spcPts val="0"/>
              </a:spcAft>
              <a:buFont typeface="Wingdings" panose="05000000000000000000" pitchFamily="2" charset="2"/>
              <a:buChar char="§"/>
            </a:pPr>
            <a:endParaRPr lang="de-DE" sz="1800" dirty="0" smtClean="0">
              <a:solidFill>
                <a:srgbClr val="000000"/>
              </a:solidFill>
              <a:latin typeface="+mn-lt"/>
              <a:cs typeface="+mn-cs"/>
            </a:endParaRPr>
          </a:p>
          <a:p>
            <a:pPr marL="711200" eaLnBrk="1" fontAlgn="t" hangingPunct="1">
              <a:lnSpc>
                <a:spcPts val="2400"/>
              </a:lnSpc>
              <a:spcBef>
                <a:spcPts val="0"/>
              </a:spcBef>
              <a:spcAft>
                <a:spcPts val="0"/>
              </a:spcAft>
              <a:buFont typeface="Wingdings" panose="05000000000000000000" pitchFamily="2" charset="2"/>
              <a:buChar char="Ø"/>
              <a:tabLst>
                <a:tab pos="623888" algn="l"/>
              </a:tabLst>
            </a:pPr>
            <a:r>
              <a:rPr lang="de-DE" sz="1800" b="1" dirty="0" smtClean="0">
                <a:solidFill>
                  <a:srgbClr val="000000"/>
                </a:solidFill>
                <a:latin typeface="+mn-lt"/>
                <a:cs typeface="+mn-cs"/>
              </a:rPr>
              <a:t>drei Entwurfsfassungen:</a:t>
            </a:r>
            <a:br>
              <a:rPr lang="de-DE" sz="1800" b="1" dirty="0" smtClean="0">
                <a:solidFill>
                  <a:srgbClr val="000000"/>
                </a:solidFill>
                <a:latin typeface="+mn-lt"/>
                <a:cs typeface="+mn-cs"/>
              </a:rPr>
            </a:br>
            <a:r>
              <a:rPr lang="de-DE" sz="1800" dirty="0" smtClean="0">
                <a:solidFill>
                  <a:srgbClr val="000000"/>
                </a:solidFill>
                <a:latin typeface="+mn-lt"/>
                <a:cs typeface="+mn-cs"/>
              </a:rPr>
              <a:t>(1) November 2013: Richtlinien-Vorschlag der </a:t>
            </a:r>
            <a:r>
              <a:rPr lang="de-DE" sz="1800" b="1" dirty="0" smtClean="0">
                <a:solidFill>
                  <a:srgbClr val="000000"/>
                </a:solidFill>
                <a:latin typeface="+mn-lt"/>
                <a:cs typeface="+mn-cs"/>
              </a:rPr>
              <a:t>Kommission („</a:t>
            </a:r>
            <a:r>
              <a:rPr lang="de-DE" sz="1800" b="1" dirty="0" err="1" smtClean="0">
                <a:solidFill>
                  <a:srgbClr val="000000"/>
                </a:solidFill>
                <a:latin typeface="+mn-lt"/>
                <a:cs typeface="+mn-cs"/>
              </a:rPr>
              <a:t>Kom</a:t>
            </a:r>
            <a:r>
              <a:rPr lang="de-DE" sz="1800" b="1" dirty="0" smtClean="0">
                <a:solidFill>
                  <a:srgbClr val="000000"/>
                </a:solidFill>
                <a:latin typeface="+mn-lt"/>
                <a:cs typeface="+mn-cs"/>
              </a:rPr>
              <a:t>“)</a:t>
            </a:r>
            <a:br>
              <a:rPr lang="de-DE" sz="1800" b="1" dirty="0" smtClean="0">
                <a:solidFill>
                  <a:srgbClr val="000000"/>
                </a:solidFill>
                <a:latin typeface="+mn-lt"/>
                <a:cs typeface="+mn-cs"/>
              </a:rPr>
            </a:br>
            <a:r>
              <a:rPr lang="de-DE" sz="1800" dirty="0" smtClean="0">
                <a:solidFill>
                  <a:srgbClr val="000000"/>
                </a:solidFill>
                <a:latin typeface="+mn-lt"/>
                <a:cs typeface="+mn-cs"/>
              </a:rPr>
              <a:t>(2) Juni 2014: Allgemeine </a:t>
            </a:r>
            <a:r>
              <a:rPr lang="de-DE" sz="1800" dirty="0">
                <a:solidFill>
                  <a:srgbClr val="000000"/>
                </a:solidFill>
                <a:latin typeface="+mn-lt"/>
                <a:cs typeface="+mn-cs"/>
              </a:rPr>
              <a:t>Ausrichtung des </a:t>
            </a:r>
            <a:r>
              <a:rPr lang="de-DE" sz="1800" b="1" dirty="0">
                <a:solidFill>
                  <a:srgbClr val="000000"/>
                </a:solidFill>
                <a:latin typeface="+mn-lt"/>
                <a:cs typeface="+mn-cs"/>
              </a:rPr>
              <a:t>Rates („Rat</a:t>
            </a:r>
            <a:r>
              <a:rPr lang="de-DE" sz="1800" b="1" dirty="0" smtClean="0">
                <a:solidFill>
                  <a:srgbClr val="000000"/>
                </a:solidFill>
                <a:latin typeface="+mn-lt"/>
                <a:cs typeface="+mn-cs"/>
              </a:rPr>
              <a:t>“)</a:t>
            </a:r>
            <a:br>
              <a:rPr lang="de-DE" sz="1800" b="1" dirty="0" smtClean="0">
                <a:solidFill>
                  <a:srgbClr val="000000"/>
                </a:solidFill>
                <a:latin typeface="+mn-lt"/>
                <a:cs typeface="+mn-cs"/>
              </a:rPr>
            </a:br>
            <a:r>
              <a:rPr lang="de-DE" sz="1800" dirty="0" smtClean="0">
                <a:solidFill>
                  <a:srgbClr val="000000"/>
                </a:solidFill>
                <a:latin typeface="+mn-lt"/>
                <a:cs typeface="+mn-cs"/>
              </a:rPr>
              <a:t>(3) Februar 2015: Bericht </a:t>
            </a:r>
            <a:r>
              <a:rPr lang="de-DE" sz="1800" dirty="0">
                <a:solidFill>
                  <a:srgbClr val="000000"/>
                </a:solidFill>
                <a:latin typeface="+mn-lt"/>
                <a:cs typeface="+mn-cs"/>
              </a:rPr>
              <a:t>des im </a:t>
            </a:r>
            <a:r>
              <a:rPr lang="de-DE" sz="1800" b="1" dirty="0">
                <a:solidFill>
                  <a:srgbClr val="000000"/>
                </a:solidFill>
                <a:latin typeface="+mn-lt"/>
                <a:cs typeface="+mn-cs"/>
              </a:rPr>
              <a:t>Europäischen Parlament</a:t>
            </a:r>
            <a:r>
              <a:rPr lang="de-DE" sz="1800" dirty="0">
                <a:solidFill>
                  <a:srgbClr val="000000"/>
                </a:solidFill>
                <a:latin typeface="+mn-lt"/>
                <a:cs typeface="+mn-cs"/>
              </a:rPr>
              <a:t> </a:t>
            </a:r>
            <a:r>
              <a:rPr lang="de-DE" sz="1800" dirty="0" smtClean="0">
                <a:solidFill>
                  <a:srgbClr val="000000"/>
                </a:solidFill>
                <a:latin typeface="+mn-lt"/>
                <a:cs typeface="+mn-cs"/>
              </a:rPr>
              <a:t>(EP) federführenden </a:t>
            </a:r>
            <a:br>
              <a:rPr lang="de-DE" sz="1800" dirty="0" smtClean="0">
                <a:solidFill>
                  <a:srgbClr val="000000"/>
                </a:solidFill>
                <a:latin typeface="+mn-lt"/>
                <a:cs typeface="+mn-cs"/>
              </a:rPr>
            </a:br>
            <a:r>
              <a:rPr lang="de-DE" sz="1800" dirty="0" smtClean="0">
                <a:solidFill>
                  <a:srgbClr val="000000"/>
                </a:solidFill>
                <a:latin typeface="+mn-lt"/>
                <a:cs typeface="+mn-cs"/>
              </a:rPr>
              <a:t>      Ausschusses </a:t>
            </a:r>
            <a:r>
              <a:rPr lang="de-DE" sz="1800" dirty="0">
                <a:solidFill>
                  <a:srgbClr val="000000"/>
                </a:solidFill>
                <a:latin typeface="+mn-lt"/>
                <a:cs typeface="+mn-cs"/>
              </a:rPr>
              <a:t>für Bürgerliche Freiheiten, Justiz und Inneres </a:t>
            </a:r>
            <a:r>
              <a:rPr lang="de-DE" sz="1800" b="1" dirty="0">
                <a:solidFill>
                  <a:srgbClr val="000000"/>
                </a:solidFill>
                <a:latin typeface="+mn-lt"/>
                <a:cs typeface="+mn-cs"/>
              </a:rPr>
              <a:t>(„LIBE</a:t>
            </a:r>
            <a:r>
              <a:rPr lang="de-DE" sz="1800" b="1" dirty="0" smtClean="0">
                <a:solidFill>
                  <a:srgbClr val="000000"/>
                </a:solidFill>
                <a:latin typeface="+mn-lt"/>
                <a:cs typeface="+mn-cs"/>
              </a:rPr>
              <a:t>“)</a:t>
            </a:r>
            <a:endParaRPr lang="de-DE" sz="1800" b="1" dirty="0">
              <a:solidFill>
                <a:srgbClr val="000000"/>
              </a:solidFill>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tabLst>
                <a:tab pos="623888" algn="l"/>
              </a:tabLst>
            </a:pPr>
            <a:endParaRPr lang="de-DE" sz="1800" dirty="0" smtClean="0">
              <a:solidFill>
                <a:srgbClr val="000000"/>
              </a:solidFill>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tabLst>
                <a:tab pos="623888" algn="l"/>
              </a:tabLst>
            </a:pPr>
            <a:r>
              <a:rPr lang="de-DE" sz="1800" b="1" dirty="0" smtClean="0">
                <a:solidFill>
                  <a:srgbClr val="000000"/>
                </a:solidFill>
                <a:latin typeface="+mn-lt"/>
                <a:cs typeface="+mn-cs"/>
              </a:rPr>
              <a:t>März bis Dezember 2015</a:t>
            </a:r>
            <a:r>
              <a:rPr lang="de-DE" sz="1800" dirty="0" smtClean="0">
                <a:solidFill>
                  <a:srgbClr val="000000"/>
                </a:solidFill>
                <a:latin typeface="+mn-lt"/>
                <a:cs typeface="+mn-cs"/>
              </a:rPr>
              <a:t>: sog</a:t>
            </a:r>
            <a:r>
              <a:rPr lang="de-DE" sz="1800" dirty="0">
                <a:solidFill>
                  <a:srgbClr val="000000"/>
                </a:solidFill>
                <a:latin typeface="+mn-lt"/>
                <a:cs typeface="+mn-cs"/>
              </a:rPr>
              <a:t>. „</a:t>
            </a:r>
            <a:r>
              <a:rPr lang="de-DE" sz="1800" dirty="0" err="1">
                <a:solidFill>
                  <a:srgbClr val="000000"/>
                </a:solidFill>
                <a:latin typeface="+mn-lt"/>
                <a:cs typeface="+mn-cs"/>
              </a:rPr>
              <a:t>Trilog</a:t>
            </a:r>
            <a:r>
              <a:rPr lang="de-DE" sz="1800" dirty="0">
                <a:solidFill>
                  <a:srgbClr val="000000"/>
                </a:solidFill>
                <a:latin typeface="+mn-lt"/>
                <a:cs typeface="+mn-cs"/>
              </a:rPr>
              <a:t>“-</a:t>
            </a:r>
            <a:r>
              <a:rPr lang="de-DE" sz="1800" dirty="0" smtClean="0">
                <a:solidFill>
                  <a:srgbClr val="000000"/>
                </a:solidFill>
                <a:latin typeface="+mn-lt"/>
                <a:cs typeface="+mn-cs"/>
              </a:rPr>
              <a:t>Verhandlung, Ergebnis: Kompromiss</a:t>
            </a:r>
            <a:br>
              <a:rPr lang="de-DE" sz="1800" dirty="0" smtClean="0">
                <a:solidFill>
                  <a:srgbClr val="000000"/>
                </a:solidFill>
                <a:latin typeface="+mn-lt"/>
                <a:cs typeface="+mn-cs"/>
              </a:rPr>
            </a:br>
            <a:endParaRPr lang="de-DE" sz="1800" b="1" dirty="0" smtClean="0">
              <a:solidFill>
                <a:srgbClr val="000000"/>
              </a:solidFill>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tabLst>
                <a:tab pos="623888" algn="l"/>
              </a:tabLst>
            </a:pPr>
            <a:r>
              <a:rPr lang="de-DE" sz="1800" b="1" dirty="0" smtClean="0">
                <a:solidFill>
                  <a:srgbClr val="000000"/>
                </a:solidFill>
                <a:latin typeface="+mn-lt"/>
                <a:cs typeface="+mn-cs"/>
              </a:rPr>
              <a:t>März </a:t>
            </a:r>
            <a:r>
              <a:rPr lang="de-DE" sz="1800" b="1" dirty="0">
                <a:solidFill>
                  <a:srgbClr val="000000"/>
                </a:solidFill>
                <a:latin typeface="+mn-lt"/>
                <a:cs typeface="+mn-cs"/>
              </a:rPr>
              <a:t>2016</a:t>
            </a:r>
            <a:r>
              <a:rPr lang="de-DE" sz="1800" dirty="0">
                <a:solidFill>
                  <a:srgbClr val="000000"/>
                </a:solidFill>
                <a:latin typeface="+mn-lt"/>
                <a:cs typeface="+mn-cs"/>
              </a:rPr>
              <a:t>: Festlegung des Standpunkts des </a:t>
            </a:r>
            <a:r>
              <a:rPr lang="de-DE" sz="1800" dirty="0" smtClean="0">
                <a:solidFill>
                  <a:srgbClr val="000000"/>
                </a:solidFill>
                <a:latin typeface="+mn-lt"/>
                <a:cs typeface="+mn-cs"/>
              </a:rPr>
              <a:t>EP in </a:t>
            </a:r>
            <a:r>
              <a:rPr lang="de-DE" sz="1800" dirty="0">
                <a:solidFill>
                  <a:srgbClr val="000000"/>
                </a:solidFill>
                <a:latin typeface="+mn-lt"/>
                <a:cs typeface="+mn-cs"/>
              </a:rPr>
              <a:t>1. </a:t>
            </a:r>
            <a:r>
              <a:rPr lang="de-DE" sz="1800" dirty="0" smtClean="0">
                <a:solidFill>
                  <a:srgbClr val="000000"/>
                </a:solidFill>
                <a:latin typeface="+mn-lt"/>
                <a:cs typeface="+mn-cs"/>
              </a:rPr>
              <a:t>Lesung</a:t>
            </a:r>
            <a:endParaRPr lang="de-DE" sz="1800" dirty="0">
              <a:solidFill>
                <a:srgbClr val="000000"/>
              </a:solidFill>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tabLst>
                <a:tab pos="623888" algn="l"/>
              </a:tabLst>
            </a:pPr>
            <a:endParaRPr lang="de-DE" sz="1800" b="1" dirty="0" smtClean="0">
              <a:solidFill>
                <a:srgbClr val="000000"/>
              </a:solidFill>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tabLst>
                <a:tab pos="623888" algn="l"/>
              </a:tabLst>
            </a:pPr>
            <a:r>
              <a:rPr lang="de-DE" sz="1800" b="1" dirty="0" smtClean="0">
                <a:solidFill>
                  <a:srgbClr val="000000"/>
                </a:solidFill>
                <a:latin typeface="+mn-lt"/>
                <a:cs typeface="+mn-cs"/>
              </a:rPr>
              <a:t>21</a:t>
            </a:r>
            <a:r>
              <a:rPr lang="de-DE" sz="1800" b="1" dirty="0">
                <a:solidFill>
                  <a:srgbClr val="000000"/>
                </a:solidFill>
                <a:latin typeface="+mn-lt"/>
                <a:cs typeface="+mn-cs"/>
              </a:rPr>
              <a:t>. April 2016</a:t>
            </a:r>
            <a:r>
              <a:rPr lang="de-DE" sz="1800" dirty="0">
                <a:solidFill>
                  <a:srgbClr val="000000"/>
                </a:solidFill>
                <a:latin typeface="+mn-lt"/>
                <a:cs typeface="+mn-cs"/>
              </a:rPr>
              <a:t>: Billigung des Standpunkts des </a:t>
            </a:r>
            <a:r>
              <a:rPr lang="de-DE" sz="1800" dirty="0" smtClean="0">
                <a:solidFill>
                  <a:srgbClr val="000000"/>
                </a:solidFill>
                <a:latin typeface="+mn-lt"/>
                <a:cs typeface="+mn-cs"/>
              </a:rPr>
              <a:t>EP durch </a:t>
            </a:r>
            <a:r>
              <a:rPr lang="de-DE" sz="1800" dirty="0">
                <a:solidFill>
                  <a:srgbClr val="000000"/>
                </a:solidFill>
                <a:latin typeface="+mn-lt"/>
                <a:cs typeface="+mn-cs"/>
              </a:rPr>
              <a:t>den Rat</a:t>
            </a:r>
          </a:p>
          <a:p>
            <a:pPr marL="0" indent="0">
              <a:spcBef>
                <a:spcPts val="0"/>
              </a:spcBef>
              <a:spcAft>
                <a:spcPts val="0"/>
              </a:spcAft>
              <a:buNone/>
            </a:pPr>
            <a:endParaRPr lang="de-DE" sz="1800" dirty="0" smtClean="0">
              <a:latin typeface="+mn-lt"/>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a:solidFill>
                  <a:prstClr val="black"/>
                </a:solidFill>
                <a:latin typeface="Calibri"/>
              </a:rPr>
              <a:t>I. Entstehung der Richtlinie und Umsetzungsprozess</a:t>
            </a:r>
            <a:endParaRPr lang="de-DE" sz="2000" dirty="0"/>
          </a:p>
        </p:txBody>
      </p:sp>
    </p:spTree>
    <p:extLst>
      <p:ext uri="{BB962C8B-B14F-4D97-AF65-F5344CB8AC3E}">
        <p14:creationId xmlns:p14="http://schemas.microsoft.com/office/powerpoint/2010/main" val="3421272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0" indent="0" eaLnBrk="1" fontAlgn="auto" hangingPunct="1">
              <a:spcBef>
                <a:spcPts val="0"/>
              </a:spcBef>
              <a:spcAft>
                <a:spcPts val="0"/>
              </a:spcAft>
              <a:buNone/>
            </a:pPr>
            <a:r>
              <a:rPr lang="de-DE" sz="1800" b="1" dirty="0">
                <a:solidFill>
                  <a:srgbClr val="000000"/>
                </a:solidFill>
                <a:latin typeface="Calibri" panose="020F0502020204030204" pitchFamily="34" charset="0"/>
                <a:cs typeface="Calibri" panose="020F0502020204030204" pitchFamily="34" charset="0"/>
              </a:rPr>
              <a:t>Ergänzung durch „PKH-Richtlinie“ (2016/1919/EU</a:t>
            </a:r>
            <a:r>
              <a:rPr lang="de-DE" sz="1800" dirty="0">
                <a:solidFill>
                  <a:srgbClr val="000000"/>
                </a:solidFill>
                <a:latin typeface="Calibri" panose="020F0502020204030204" pitchFamily="34" charset="0"/>
                <a:cs typeface="Calibri" panose="020F0502020204030204" pitchFamily="34" charset="0"/>
              </a:rPr>
              <a:t> v. 26. Okt. 2016, Abl. 2016, L 297/1)</a:t>
            </a:r>
          </a:p>
          <a:p>
            <a:pPr lvl="0" eaLnBrk="1" fontAlgn="auto" hangingPunct="1">
              <a:spcBef>
                <a:spcPts val="0"/>
              </a:spcBef>
              <a:spcAft>
                <a:spcPts val="0"/>
              </a:spcAft>
              <a:buFont typeface="Wingdings" panose="05000000000000000000" pitchFamily="2" charset="2"/>
              <a:buChar char="Ø"/>
            </a:pPr>
            <a:r>
              <a:rPr lang="de-DE" sz="1800" dirty="0">
                <a:solidFill>
                  <a:srgbClr val="000000"/>
                </a:solidFill>
                <a:latin typeface="Calibri" panose="020F0502020204030204" pitchFamily="34" charset="0"/>
                <a:cs typeface="Calibri" panose="020F0502020204030204" pitchFamily="34" charset="0"/>
              </a:rPr>
              <a:t>Vorgaben zur Verteidigung im Strafverfahren allgemein (auch </a:t>
            </a:r>
            <a:r>
              <a:rPr lang="de-DE" sz="1800" dirty="0" err="1">
                <a:solidFill>
                  <a:srgbClr val="000000"/>
                </a:solidFill>
                <a:latin typeface="Calibri" panose="020F0502020204030204" pitchFamily="34" charset="0"/>
                <a:cs typeface="Calibri" panose="020F0502020204030204" pitchFamily="34" charset="0"/>
              </a:rPr>
              <a:t>Jug</a:t>
            </a:r>
            <a:r>
              <a:rPr lang="de-DE" sz="1800" dirty="0">
                <a:solidFill>
                  <a:srgbClr val="000000"/>
                </a:solidFill>
                <a:latin typeface="Calibri" panose="020F0502020204030204" pitchFamily="34" charset="0"/>
                <a:cs typeface="Calibri" panose="020F0502020204030204" pitchFamily="34" charset="0"/>
              </a:rPr>
              <a:t>./</a:t>
            </a:r>
            <a:r>
              <a:rPr lang="de-DE" sz="1800" dirty="0" err="1">
                <a:solidFill>
                  <a:srgbClr val="000000"/>
                </a:solidFill>
                <a:latin typeface="Calibri" panose="020F0502020204030204" pitchFamily="34" charset="0"/>
                <a:cs typeface="Calibri" panose="020F0502020204030204" pitchFamily="34" charset="0"/>
              </a:rPr>
              <a:t>Hw</a:t>
            </a:r>
            <a:r>
              <a:rPr lang="de-DE" sz="1800" dirty="0">
                <a:solidFill>
                  <a:srgbClr val="000000"/>
                </a:solidFill>
                <a:latin typeface="Calibri" panose="020F0502020204030204" pitchFamily="34" charset="0"/>
                <a:cs typeface="Calibri" panose="020F0502020204030204" pitchFamily="34" charset="0"/>
              </a:rPr>
              <a:t>.)</a:t>
            </a:r>
          </a:p>
          <a:p>
            <a:pPr marL="0" lvl="0" indent="0" eaLnBrk="1" fontAlgn="auto" hangingPunct="1">
              <a:spcBef>
                <a:spcPts val="0"/>
              </a:spcBef>
              <a:spcAft>
                <a:spcPts val="0"/>
              </a:spcAft>
              <a:buNone/>
            </a:pPr>
            <a:endParaRPr lang="de-DE" sz="1800" b="1" dirty="0">
              <a:solidFill>
                <a:srgbClr val="000000"/>
              </a:solidFill>
              <a:latin typeface="Calibri" panose="020F0502020204030204" pitchFamily="34" charset="0"/>
              <a:cs typeface="Calibri" panose="020F0502020204030204" pitchFamily="34" charset="0"/>
            </a:endParaRPr>
          </a:p>
          <a:p>
            <a:pPr lvl="0" eaLnBrk="1" fontAlgn="auto" hangingPunct="1">
              <a:spcBef>
                <a:spcPts val="0"/>
              </a:spcBef>
              <a:spcAft>
                <a:spcPts val="0"/>
              </a:spcAft>
              <a:buFont typeface="Wingdings" panose="05000000000000000000" pitchFamily="2" charset="2"/>
              <a:buChar char="§"/>
            </a:pPr>
            <a:r>
              <a:rPr lang="de-DE" sz="1800" b="1" dirty="0">
                <a:solidFill>
                  <a:srgbClr val="000000"/>
                </a:solidFill>
                <a:latin typeface="Calibri" panose="020F0502020204030204" pitchFamily="34" charset="0"/>
                <a:cs typeface="Calibri" panose="020F0502020204030204" pitchFamily="34" charset="0"/>
              </a:rPr>
              <a:t>Art. 2 – Anwendungsbereich</a:t>
            </a:r>
            <a:r>
              <a:rPr lang="de-DE" sz="1800" dirty="0">
                <a:solidFill>
                  <a:srgbClr val="000000"/>
                </a:solidFill>
                <a:latin typeface="Calibri" panose="020F0502020204030204" pitchFamily="34" charset="0"/>
                <a:cs typeface="Calibri" panose="020F0502020204030204" pitchFamily="34" charset="0"/>
              </a:rPr>
              <a:t>: Verdächtige und Beschuldigte in Strafverfahren, die ein Recht auf Zugang zu einem Rechtsbeistand haben (RL 2013/48/EU)</a:t>
            </a:r>
          </a:p>
          <a:p>
            <a:pPr marL="725488" lvl="0" eaLnBrk="1" fontAlgn="auto" hangingPunct="1">
              <a:spcBef>
                <a:spcPts val="0"/>
              </a:spcBef>
              <a:spcAft>
                <a:spcPts val="0"/>
              </a:spcAft>
              <a:buFont typeface="Arial" panose="020B0604020202020204" pitchFamily="34" charset="0"/>
              <a:buAutoNum type="alphaLcParenR"/>
            </a:pPr>
            <a:r>
              <a:rPr lang="de-DE" sz="1800" dirty="0">
                <a:solidFill>
                  <a:srgbClr val="000000"/>
                </a:solidFill>
                <a:latin typeface="Calibri" panose="020F0502020204030204" pitchFamily="34" charset="0"/>
                <a:cs typeface="Calibri" panose="020F0502020204030204" pitchFamily="34" charset="0"/>
              </a:rPr>
              <a:t>wenn ihnen die </a:t>
            </a:r>
            <a:r>
              <a:rPr lang="de-DE" sz="1800" b="1" dirty="0">
                <a:solidFill>
                  <a:srgbClr val="000000"/>
                </a:solidFill>
                <a:latin typeface="Calibri" panose="020F0502020204030204" pitchFamily="34" charset="0"/>
                <a:cs typeface="Calibri" panose="020F0502020204030204" pitchFamily="34" charset="0"/>
              </a:rPr>
              <a:t>Freiheit entzogen</a:t>
            </a:r>
            <a:r>
              <a:rPr lang="de-DE" sz="1800" dirty="0">
                <a:solidFill>
                  <a:srgbClr val="000000"/>
                </a:solidFill>
                <a:latin typeface="Calibri" panose="020F0502020204030204" pitchFamily="34" charset="0"/>
                <a:cs typeface="Calibri" panose="020F0502020204030204" pitchFamily="34" charset="0"/>
              </a:rPr>
              <a:t> ist</a:t>
            </a:r>
          </a:p>
          <a:p>
            <a:pPr marL="725488" lvl="0" eaLnBrk="1" fontAlgn="auto" hangingPunct="1">
              <a:spcBef>
                <a:spcPts val="0"/>
              </a:spcBef>
              <a:spcAft>
                <a:spcPts val="0"/>
              </a:spcAft>
              <a:buFont typeface="Arial" panose="020B0604020202020204" pitchFamily="34" charset="0"/>
              <a:buAutoNum type="alphaLcParenR"/>
            </a:pPr>
            <a:r>
              <a:rPr lang="de-DE" sz="1800" dirty="0">
                <a:solidFill>
                  <a:srgbClr val="000000"/>
                </a:solidFill>
                <a:latin typeface="Calibri" panose="020F0502020204030204" pitchFamily="34" charset="0"/>
                <a:cs typeface="Calibri" panose="020F0502020204030204" pitchFamily="34" charset="0"/>
              </a:rPr>
              <a:t>wenn nach EU-Recht od. nat. Recht ein </a:t>
            </a:r>
            <a:r>
              <a:rPr lang="de-DE" sz="1800" b="1" dirty="0">
                <a:solidFill>
                  <a:srgbClr val="000000"/>
                </a:solidFill>
                <a:latin typeface="Calibri" panose="020F0502020204030204" pitchFamily="34" charset="0"/>
                <a:cs typeface="Calibri" panose="020F0502020204030204" pitchFamily="34" charset="0"/>
              </a:rPr>
              <a:t>Fall notwendiger Verteidigung</a:t>
            </a:r>
            <a:r>
              <a:rPr lang="de-DE" sz="1800" dirty="0">
                <a:solidFill>
                  <a:srgbClr val="000000"/>
                </a:solidFill>
                <a:latin typeface="Calibri" panose="020F0502020204030204" pitchFamily="34" charset="0"/>
                <a:cs typeface="Calibri" panose="020F0502020204030204" pitchFamily="34" charset="0"/>
              </a:rPr>
              <a:t> vorliegt</a:t>
            </a:r>
          </a:p>
          <a:p>
            <a:pPr marL="725488" lvl="0" eaLnBrk="1" fontAlgn="auto" hangingPunct="1">
              <a:spcBef>
                <a:spcPts val="0"/>
              </a:spcBef>
              <a:spcAft>
                <a:spcPts val="0"/>
              </a:spcAft>
              <a:buFont typeface="Arial" panose="020B0604020202020204" pitchFamily="34" charset="0"/>
              <a:buAutoNum type="alphaLcParenR"/>
            </a:pPr>
            <a:r>
              <a:rPr lang="de-DE" sz="1800" dirty="0">
                <a:solidFill>
                  <a:srgbClr val="000000"/>
                </a:solidFill>
                <a:latin typeface="Calibri" panose="020F0502020204030204" pitchFamily="34" charset="0"/>
                <a:cs typeface="Calibri" panose="020F0502020204030204" pitchFamily="34" charset="0"/>
              </a:rPr>
              <a:t>wenn </a:t>
            </a:r>
            <a:r>
              <a:rPr lang="de-DE" sz="1800" b="1" dirty="0">
                <a:solidFill>
                  <a:srgbClr val="000000"/>
                </a:solidFill>
                <a:latin typeface="Calibri" panose="020F0502020204030204" pitchFamily="34" charset="0"/>
                <a:cs typeface="Calibri" panose="020F0502020204030204" pitchFamily="34" charset="0"/>
              </a:rPr>
              <a:t>Anwesenheit b. Ermittlung/Beweiserhebung</a:t>
            </a:r>
            <a:r>
              <a:rPr lang="de-DE" sz="1800" dirty="0">
                <a:solidFill>
                  <a:srgbClr val="000000"/>
                </a:solidFill>
                <a:latin typeface="Calibri" panose="020F0502020204030204" pitchFamily="34" charset="0"/>
                <a:cs typeface="Calibri" panose="020F0502020204030204" pitchFamily="34" charset="0"/>
              </a:rPr>
              <a:t> vorgeschrieben/zugelassen</a:t>
            </a:r>
          </a:p>
          <a:p>
            <a:pPr marL="0" lvl="0" indent="0" eaLnBrk="1" fontAlgn="auto" hangingPunct="1">
              <a:spcBef>
                <a:spcPts val="0"/>
              </a:spcBef>
              <a:spcAft>
                <a:spcPts val="0"/>
              </a:spcAft>
              <a:buNone/>
            </a:pPr>
            <a:endParaRPr lang="de-DE" sz="1800" dirty="0">
              <a:solidFill>
                <a:srgbClr val="000000"/>
              </a:solidFill>
              <a:latin typeface="Calibri" panose="020F0502020204030204" pitchFamily="34" charset="0"/>
              <a:cs typeface="Calibri" panose="020F0502020204030204" pitchFamily="34" charset="0"/>
            </a:endParaRPr>
          </a:p>
          <a:p>
            <a:pPr lvl="0" eaLnBrk="1" fontAlgn="auto" hangingPunct="1">
              <a:spcBef>
                <a:spcPts val="0"/>
              </a:spcBef>
              <a:spcAft>
                <a:spcPts val="0"/>
              </a:spcAft>
              <a:buFont typeface="Wingdings" panose="05000000000000000000" pitchFamily="2" charset="2"/>
              <a:buChar char="§"/>
            </a:pPr>
            <a:r>
              <a:rPr lang="de-DE" sz="1800" b="1" dirty="0">
                <a:solidFill>
                  <a:srgbClr val="000000"/>
                </a:solidFill>
                <a:latin typeface="Calibri" panose="020F0502020204030204" pitchFamily="34" charset="0"/>
                <a:cs typeface="Calibri" panose="020F0502020204030204" pitchFamily="34" charset="0"/>
              </a:rPr>
              <a:t>Art. 4 – Prozesskostenhilfe in Strafverfahren</a:t>
            </a:r>
          </a:p>
          <a:p>
            <a:pPr marL="725488" lvl="0" eaLnBrk="1" fontAlgn="auto" hangingPunct="1">
              <a:spcBef>
                <a:spcPts val="0"/>
              </a:spcBef>
              <a:spcAft>
                <a:spcPts val="0"/>
              </a:spcAft>
              <a:buFont typeface="Symbol" panose="05050102010706020507" pitchFamily="18" charset="2"/>
              <a:buChar char="-"/>
            </a:pPr>
            <a:r>
              <a:rPr lang="de-DE" sz="1800" dirty="0">
                <a:solidFill>
                  <a:srgbClr val="000000"/>
                </a:solidFill>
                <a:latin typeface="Calibri" panose="020F0502020204030204" pitchFamily="34" charset="0"/>
                <a:cs typeface="Calibri" panose="020F0502020204030204" pitchFamily="34" charset="0"/>
              </a:rPr>
              <a:t>Abs. 2: „Bedürftigkeitsprüfung“ </a:t>
            </a:r>
            <a:r>
              <a:rPr lang="de-DE" sz="1800" u="sng" dirty="0">
                <a:solidFill>
                  <a:srgbClr val="000000"/>
                </a:solidFill>
                <a:latin typeface="Calibri" panose="020F0502020204030204" pitchFamily="34" charset="0"/>
                <a:cs typeface="Calibri" panose="020F0502020204030204" pitchFamily="34" charset="0"/>
              </a:rPr>
              <a:t>oder</a:t>
            </a:r>
            <a:r>
              <a:rPr lang="de-DE" sz="1800" dirty="0">
                <a:solidFill>
                  <a:srgbClr val="000000"/>
                </a:solidFill>
                <a:latin typeface="Calibri" panose="020F0502020204030204" pitchFamily="34" charset="0"/>
                <a:cs typeface="Calibri" panose="020F0502020204030204" pitchFamily="34" charset="0"/>
              </a:rPr>
              <a:t> „materielle Kriterien“ (oder beides)</a:t>
            </a:r>
          </a:p>
          <a:p>
            <a:pPr marL="725488" lvl="0" eaLnBrk="1" fontAlgn="auto" hangingPunct="1">
              <a:spcBef>
                <a:spcPts val="0"/>
              </a:spcBef>
              <a:spcAft>
                <a:spcPts val="0"/>
              </a:spcAft>
              <a:buFont typeface="Symbol" panose="05050102010706020507" pitchFamily="18" charset="2"/>
              <a:buChar char="-"/>
            </a:pPr>
            <a:r>
              <a:rPr lang="de-DE" sz="1800" dirty="0">
                <a:solidFill>
                  <a:srgbClr val="000000"/>
                </a:solidFill>
                <a:latin typeface="Calibri" panose="020F0502020204030204" pitchFamily="34" charset="0"/>
                <a:cs typeface="Calibri" panose="020F0502020204030204" pitchFamily="34" charset="0"/>
              </a:rPr>
              <a:t>Abs. 4: materielle Kriterien („Schwere der Straftat“ etc., immer bei Haft od. Haftvorführung)</a:t>
            </a:r>
          </a:p>
          <a:p>
            <a:pPr marL="725488" lvl="0" eaLnBrk="1" fontAlgn="auto" hangingPunct="1">
              <a:spcBef>
                <a:spcPts val="0"/>
              </a:spcBef>
              <a:spcAft>
                <a:spcPts val="0"/>
              </a:spcAft>
              <a:buFont typeface="Symbol" panose="05050102010706020507" pitchFamily="18" charset="2"/>
              <a:buChar char="-"/>
            </a:pPr>
            <a:r>
              <a:rPr lang="de-DE" sz="1800" dirty="0">
                <a:solidFill>
                  <a:srgbClr val="000000"/>
                </a:solidFill>
                <a:latin typeface="Calibri" panose="020F0502020204030204" pitchFamily="34" charset="0"/>
                <a:cs typeface="Calibri" panose="020F0502020204030204" pitchFamily="34" charset="0"/>
              </a:rPr>
              <a:t>Abs. 5: „unverzüglich und spätestens vor einer Befragung“</a:t>
            </a:r>
          </a:p>
          <a:p>
            <a:pPr marL="284400" lvl="0" indent="-284400" eaLnBrk="1" fontAlgn="auto" hangingPunct="1">
              <a:spcBef>
                <a:spcPts val="0"/>
              </a:spcBef>
              <a:spcAft>
                <a:spcPts val="0"/>
              </a:spcAft>
              <a:buFont typeface="Arial" panose="020B0604020202020204" pitchFamily="34" charset="0"/>
              <a:buChar char="•"/>
            </a:pPr>
            <a:endParaRPr lang="de-DE" sz="1800" dirty="0">
              <a:solidFill>
                <a:srgbClr val="000000"/>
              </a:solidFill>
              <a:latin typeface="Calibri" panose="020F0502020204030204" pitchFamily="34" charset="0"/>
              <a:cs typeface="Calibri" panose="020F0502020204030204" pitchFamily="34" charset="0"/>
            </a:endParaRPr>
          </a:p>
          <a:p>
            <a:pPr lvl="0" eaLnBrk="1" fontAlgn="auto" hangingPunct="1">
              <a:spcBef>
                <a:spcPts val="0"/>
              </a:spcBef>
              <a:spcAft>
                <a:spcPts val="0"/>
              </a:spcAft>
              <a:buFont typeface="Wingdings" panose="05000000000000000000" pitchFamily="2" charset="2"/>
              <a:buChar char="§"/>
            </a:pPr>
            <a:r>
              <a:rPr lang="de-DE" sz="1800" b="1" dirty="0">
                <a:solidFill>
                  <a:srgbClr val="000000"/>
                </a:solidFill>
                <a:latin typeface="Calibri" panose="020F0502020204030204" pitchFamily="34" charset="0"/>
                <a:cs typeface="Calibri" panose="020F0502020204030204" pitchFamily="34" charset="0"/>
              </a:rPr>
              <a:t>Art. 6 Abs. 1</a:t>
            </a:r>
            <a:r>
              <a:rPr lang="de-DE" sz="1800" dirty="0">
                <a:solidFill>
                  <a:srgbClr val="000000"/>
                </a:solidFill>
                <a:latin typeface="Calibri" panose="020F0502020204030204" pitchFamily="34" charset="0"/>
                <a:cs typeface="Calibri" panose="020F0502020204030204" pitchFamily="34" charset="0"/>
              </a:rPr>
              <a:t>: unverzügliche Entscheidung (EG 24: vorübergehend auch Polizei/StA)</a:t>
            </a:r>
          </a:p>
          <a:p>
            <a:pPr marL="284400" lvl="0" indent="-284400" eaLnBrk="1" fontAlgn="auto" hangingPunct="1">
              <a:spcBef>
                <a:spcPts val="0"/>
              </a:spcBef>
              <a:spcAft>
                <a:spcPts val="0"/>
              </a:spcAft>
              <a:buFont typeface="Arial" panose="020B0604020202020204" pitchFamily="34" charset="0"/>
              <a:buChar char="•"/>
            </a:pPr>
            <a:endParaRPr lang="de-DE" sz="1800" dirty="0">
              <a:solidFill>
                <a:srgbClr val="000000"/>
              </a:solidFill>
              <a:latin typeface="Calibri" panose="020F0502020204030204" pitchFamily="34" charset="0"/>
              <a:cs typeface="Calibri" panose="020F0502020204030204" pitchFamily="34" charset="0"/>
            </a:endParaRPr>
          </a:p>
          <a:p>
            <a:pPr lvl="0" eaLnBrk="1" fontAlgn="auto" hangingPunct="1">
              <a:spcBef>
                <a:spcPts val="0"/>
              </a:spcBef>
              <a:spcAft>
                <a:spcPts val="0"/>
              </a:spcAft>
              <a:buFont typeface="Wingdings" panose="05000000000000000000" pitchFamily="2" charset="2"/>
              <a:buChar char="§"/>
            </a:pPr>
            <a:r>
              <a:rPr lang="de-DE" sz="1800" b="1" dirty="0">
                <a:solidFill>
                  <a:srgbClr val="000000"/>
                </a:solidFill>
                <a:latin typeface="Calibri" panose="020F0502020204030204" pitchFamily="34" charset="0"/>
                <a:cs typeface="Calibri" panose="020F0502020204030204" pitchFamily="34" charset="0"/>
              </a:rPr>
              <a:t>Art. 7 Abs. 4</a:t>
            </a:r>
            <a:r>
              <a:rPr lang="de-DE" sz="1800" dirty="0">
                <a:solidFill>
                  <a:srgbClr val="000000"/>
                </a:solidFill>
                <a:latin typeface="Calibri" panose="020F0502020204030204" pitchFamily="34" charset="0"/>
                <a:cs typeface="Calibri" panose="020F0502020204030204" pitchFamily="34" charset="0"/>
              </a:rPr>
              <a:t>: Recht auf Auswechselung des Rechtsbeistands, „sofern die konkreten Umstände es rechtfertigen“</a:t>
            </a: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24161943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a:pPr>
            <a:r>
              <a:rPr lang="de-DE" sz="1800" b="1" dirty="0">
                <a:solidFill>
                  <a:srgbClr val="000000"/>
                </a:solidFill>
                <a:latin typeface="Calibri"/>
              </a:rPr>
              <a:t>Materielle Voraussetzungen einer notwendigen Verteidigung </a:t>
            </a:r>
          </a:p>
          <a:p>
            <a:pPr marL="711200" lvl="0" eaLnBrk="1" fontAlgn="t"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357188" lvl="0" eaLnBrk="1" fontAlgn="t"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bei drohender „Freiheitsentziehung als Strafe“</a:t>
            </a:r>
            <a:endParaRPr lang="de-DE" sz="1800" dirty="0">
              <a:solidFill>
                <a:srgbClr val="000000"/>
              </a:solidFill>
              <a:latin typeface="Calibri"/>
            </a:endParaRPr>
          </a:p>
          <a:p>
            <a:pPr marL="1074738"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FF0000"/>
              </a:solidFill>
              <a:latin typeface="Calibri"/>
              <a:sym typeface="Wingdings" panose="05000000000000000000" pitchFamily="2" charset="2"/>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sym typeface="Wingdings" panose="05000000000000000000" pitchFamily="2" charset="2"/>
              </a:rPr>
              <a:t>§ 68 Abs. 1 Nr. 5 </a:t>
            </a:r>
            <a:r>
              <a:rPr lang="de-DE" sz="1800" b="1" dirty="0" smtClean="0">
                <a:solidFill>
                  <a:srgbClr val="FF0000"/>
                </a:solidFill>
                <a:latin typeface="Calibri"/>
                <a:sym typeface="Wingdings" panose="05000000000000000000" pitchFamily="2" charset="2"/>
              </a:rPr>
              <a:t>JGG-neu-</a:t>
            </a:r>
            <a:r>
              <a:rPr lang="de-DE" sz="1800" dirty="0">
                <a:solidFill>
                  <a:srgbClr val="FF0000"/>
                </a:solidFill>
                <a:latin typeface="Calibri"/>
                <a:sym typeface="Wingdings" panose="05000000000000000000" pitchFamily="2" charset="2"/>
              </a:rPr>
              <a:t/>
            </a:r>
            <a:br>
              <a:rPr lang="de-DE" sz="1800" dirty="0">
                <a:solidFill>
                  <a:srgbClr val="FF0000"/>
                </a:solidFill>
                <a:latin typeface="Calibri"/>
                <a:sym typeface="Wingdings" panose="05000000000000000000" pitchFamily="2" charset="2"/>
              </a:rPr>
            </a:br>
            <a:r>
              <a:rPr lang="de-DE" sz="1800" dirty="0">
                <a:solidFill>
                  <a:srgbClr val="FF0000"/>
                </a:solidFill>
                <a:latin typeface="Calibri"/>
                <a:sym typeface="Wingdings" panose="05000000000000000000" pitchFamily="2" charset="2"/>
              </a:rPr>
              <a:t>„(Ein Fall der notwendigen Verteidigung liegt vor, wenn ...)</a:t>
            </a:r>
            <a:br>
              <a:rPr lang="de-DE" sz="1800" dirty="0">
                <a:solidFill>
                  <a:srgbClr val="FF0000"/>
                </a:solidFill>
                <a:latin typeface="Calibri"/>
                <a:sym typeface="Wingdings" panose="05000000000000000000" pitchFamily="2" charset="2"/>
              </a:rPr>
            </a:br>
            <a:r>
              <a:rPr lang="de-DE" sz="1800" dirty="0">
                <a:solidFill>
                  <a:srgbClr val="FF0000"/>
                </a:solidFill>
                <a:latin typeface="Calibri"/>
                <a:sym typeface="Wingdings" panose="05000000000000000000" pitchFamily="2" charset="2"/>
              </a:rPr>
              <a:t>die Verhängung einer </a:t>
            </a:r>
            <a:r>
              <a:rPr lang="de-DE" sz="1800" b="1" dirty="0">
                <a:solidFill>
                  <a:srgbClr val="FF0000"/>
                </a:solidFill>
                <a:latin typeface="Calibri"/>
                <a:sym typeface="Wingdings" panose="05000000000000000000" pitchFamily="2" charset="2"/>
              </a:rPr>
              <a:t>Jugendstrafe</a:t>
            </a:r>
            <a:r>
              <a:rPr lang="de-DE" sz="1800" dirty="0">
                <a:solidFill>
                  <a:srgbClr val="FF0000"/>
                </a:solidFill>
                <a:latin typeface="Calibri"/>
                <a:sym typeface="Wingdings" panose="05000000000000000000" pitchFamily="2" charset="2"/>
              </a:rPr>
              <a:t> oder die </a:t>
            </a:r>
            <a:r>
              <a:rPr lang="de-DE" sz="1800" b="1" dirty="0">
                <a:solidFill>
                  <a:srgbClr val="FF0000"/>
                </a:solidFill>
                <a:latin typeface="Calibri"/>
                <a:sym typeface="Wingdings" panose="05000000000000000000" pitchFamily="2" charset="2"/>
              </a:rPr>
              <a:t>Aussetzung der Verhängung</a:t>
            </a:r>
            <a:r>
              <a:rPr lang="de-DE" sz="1800" dirty="0">
                <a:solidFill>
                  <a:srgbClr val="FF0000"/>
                </a:solidFill>
                <a:latin typeface="Calibri"/>
                <a:sym typeface="Wingdings" panose="05000000000000000000" pitchFamily="2" charset="2"/>
              </a:rPr>
              <a:t> einer Jugendstrafe oder die Anordnung der </a:t>
            </a:r>
            <a:r>
              <a:rPr lang="de-DE" sz="1800" b="1" dirty="0">
                <a:solidFill>
                  <a:srgbClr val="FF0000"/>
                </a:solidFill>
                <a:latin typeface="Calibri"/>
                <a:sym typeface="Wingdings" panose="05000000000000000000" pitchFamily="2" charset="2"/>
              </a:rPr>
              <a:t>Unterbringung</a:t>
            </a:r>
            <a:r>
              <a:rPr lang="de-DE" sz="1800" dirty="0">
                <a:solidFill>
                  <a:srgbClr val="FF0000"/>
                </a:solidFill>
                <a:latin typeface="Calibri"/>
                <a:sym typeface="Wingdings" panose="05000000000000000000" pitchFamily="2" charset="2"/>
              </a:rPr>
              <a:t> in einem psychiatrischen Krankenhaus oder in einer Entziehungsanstalt </a:t>
            </a:r>
            <a:r>
              <a:rPr lang="de-DE" sz="1800" b="1" dirty="0">
                <a:solidFill>
                  <a:srgbClr val="FF0000"/>
                </a:solidFill>
                <a:latin typeface="Calibri"/>
                <a:sym typeface="Wingdings" panose="05000000000000000000" pitchFamily="2" charset="2"/>
              </a:rPr>
              <a:t>zu erwarten ist</a:t>
            </a:r>
            <a:r>
              <a:rPr lang="de-DE" sz="1800" dirty="0">
                <a:solidFill>
                  <a:srgbClr val="FF0000"/>
                </a:solidFill>
                <a:latin typeface="Calibri"/>
                <a:sym typeface="Wingdings" panose="05000000000000000000" pitchFamily="2" charset="2"/>
              </a:rPr>
              <a:t>.“</a:t>
            </a:r>
            <a:endParaRPr lang="de-DE" sz="1800" dirty="0">
              <a:solidFill>
                <a:srgbClr val="FF0000"/>
              </a:solidFill>
              <a:latin typeface="Calibri"/>
            </a:endParaRPr>
          </a:p>
          <a:p>
            <a:pPr marL="638175" lvl="1"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Jugendstrafe in jeder Form, unabhängig von der zu erwartenden Höhe </a:t>
            </a:r>
          </a:p>
          <a:p>
            <a:pPr marL="638175" lvl="1"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Verhängungsaussetzung, § 27 JGG</a:t>
            </a:r>
          </a:p>
          <a:p>
            <a:pPr marL="638175" lvl="1"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Unterbringung nach §§ 63, 64 StGB</a:t>
            </a:r>
            <a:br>
              <a:rPr lang="de-DE" sz="1800" dirty="0">
                <a:solidFill>
                  <a:srgbClr val="FF0000"/>
                </a:solidFill>
                <a:latin typeface="Calibri"/>
              </a:rPr>
            </a:br>
            <a:r>
              <a:rPr lang="de-DE" sz="1800" dirty="0">
                <a:solidFill>
                  <a:srgbClr val="FF0000"/>
                </a:solidFill>
                <a:latin typeface="Calibri"/>
              </a:rPr>
              <a:t>(für § 63 StGB: Klarstellung, s. bereits §§ 68 Nr. 1 </a:t>
            </a:r>
            <a:r>
              <a:rPr lang="de-DE" sz="1800" dirty="0" smtClean="0">
                <a:solidFill>
                  <a:srgbClr val="FF0000"/>
                </a:solidFill>
                <a:latin typeface="Calibri"/>
              </a:rPr>
              <a:t>JGG-neu- </a:t>
            </a:r>
            <a:r>
              <a:rPr lang="de-DE" sz="1800" dirty="0" err="1">
                <a:solidFill>
                  <a:srgbClr val="FF0000"/>
                </a:solidFill>
                <a:latin typeface="Calibri"/>
              </a:rPr>
              <a:t>i.V.m</a:t>
            </a:r>
            <a:r>
              <a:rPr lang="de-DE" sz="1800" dirty="0">
                <a:solidFill>
                  <a:srgbClr val="FF0000"/>
                </a:solidFill>
                <a:latin typeface="Calibri"/>
              </a:rPr>
              <a:t>. § 140 Abs. 1 Nr. 1 StPO, §§ 39 Abs. 2, 40 Abs. 1 JGG)</a:t>
            </a:r>
          </a:p>
          <a:p>
            <a:pPr marL="638175" lvl="1"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„zu erwarten ist“: Sanktionsprognose erforderlich</a:t>
            </a: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9293372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a:pPr>
            <a:r>
              <a:rPr lang="de-DE" sz="1800" b="1" dirty="0">
                <a:solidFill>
                  <a:srgbClr val="000000"/>
                </a:solidFill>
                <a:latin typeface="Calibri"/>
              </a:rPr>
              <a:t>Materielle Voraussetzungen einer notwendigen Verteidigung </a:t>
            </a:r>
          </a:p>
          <a:p>
            <a:pPr marL="711200" lvl="0" eaLnBrk="1" fontAlgn="t"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lvl="0" eaLnBrk="1" fontAlgn="t"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bei drohender Jugendstrafe od. Maßregel gem. §§ 63 oder 64 StGB</a:t>
            </a:r>
          </a:p>
          <a:p>
            <a:pPr marL="1074738" lvl="1" eaLnBrk="1" fontAlgn="auto" hangingPunct="1">
              <a:lnSpc>
                <a:spcPts val="2400"/>
              </a:lnSpc>
              <a:spcBef>
                <a:spcPts val="0"/>
              </a:spcBef>
              <a:spcAft>
                <a:spcPts val="0"/>
              </a:spcAft>
              <a:buFont typeface="Symbol" panose="05050102010706020507" pitchFamily="18" charset="2"/>
              <a:buChar char="-"/>
            </a:pPr>
            <a:endParaRPr lang="de-DE" sz="1800" dirty="0">
              <a:solidFill>
                <a:srgbClr val="000000"/>
              </a:solidFill>
              <a:latin typeface="Calibri"/>
            </a:endParaRPr>
          </a:p>
          <a:p>
            <a:pPr marL="631825" lvl="1" eaLnBrk="1" fontAlgn="auto" hangingPunct="1">
              <a:lnSpc>
                <a:spcPts val="2400"/>
              </a:lnSpc>
              <a:spcBef>
                <a:spcPts val="0"/>
              </a:spcBef>
              <a:spcAft>
                <a:spcPts val="0"/>
              </a:spcAft>
              <a:buFont typeface="Symbol" panose="05050102010706020507" pitchFamily="18" charset="2"/>
              <a:buChar char="-"/>
            </a:pPr>
            <a:r>
              <a:rPr lang="de-DE" sz="1800" dirty="0">
                <a:solidFill>
                  <a:srgbClr val="000000"/>
                </a:solidFill>
                <a:latin typeface="Calibri"/>
              </a:rPr>
              <a:t>ggf. Wiederholung der Hauptverhandlung (Art. 6 UA 3: „</a:t>
            </a:r>
            <a:r>
              <a:rPr lang="de-DE" sz="1800" i="1" dirty="0">
                <a:solidFill>
                  <a:srgbClr val="000000"/>
                </a:solidFill>
                <a:latin typeface="Calibri"/>
              </a:rPr>
              <a:t>in jedem Fall während der Hauptverhandlungen</a:t>
            </a:r>
            <a:r>
              <a:rPr lang="de-DE" sz="1800" dirty="0">
                <a:solidFill>
                  <a:srgbClr val="000000"/>
                </a:solidFill>
                <a:latin typeface="Calibri"/>
              </a:rPr>
              <a:t>“)</a:t>
            </a:r>
          </a:p>
          <a:p>
            <a:pPr marL="1074738"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FF0000"/>
              </a:solidFill>
              <a:latin typeface="Calibri"/>
              <a:sym typeface="Wingdings" panose="05000000000000000000" pitchFamily="2" charset="2"/>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sym typeface="Wingdings" panose="05000000000000000000" pitchFamily="2" charset="2"/>
              </a:rPr>
              <a:t>§ 51a </a:t>
            </a:r>
            <a:r>
              <a:rPr lang="de-DE" sz="1800" b="1" dirty="0" smtClean="0">
                <a:solidFill>
                  <a:srgbClr val="FF0000"/>
                </a:solidFill>
                <a:latin typeface="Calibri"/>
                <a:sym typeface="Wingdings" panose="05000000000000000000" pitchFamily="2" charset="2"/>
              </a:rPr>
              <a:t>JGG-neu- </a:t>
            </a:r>
            <a:r>
              <a:rPr lang="de-DE" sz="1800" b="1" dirty="0">
                <a:solidFill>
                  <a:srgbClr val="FF0000"/>
                </a:solidFill>
                <a:latin typeface="Calibri"/>
                <a:sym typeface="Wingdings" panose="05000000000000000000" pitchFamily="2" charset="2"/>
              </a:rPr>
              <a:t>Neubeginn der Hauptverhandlung</a:t>
            </a:r>
            <a:r>
              <a:rPr lang="de-DE" sz="1800" dirty="0">
                <a:solidFill>
                  <a:srgbClr val="FF0000"/>
                </a:solidFill>
                <a:latin typeface="Calibri"/>
                <a:sym typeface="Wingdings" panose="05000000000000000000" pitchFamily="2" charset="2"/>
              </a:rPr>
              <a:t/>
            </a:r>
            <a:br>
              <a:rPr lang="de-DE" sz="1800" dirty="0">
                <a:solidFill>
                  <a:srgbClr val="FF0000"/>
                </a:solidFill>
                <a:latin typeface="Calibri"/>
                <a:sym typeface="Wingdings" panose="05000000000000000000" pitchFamily="2" charset="2"/>
              </a:rPr>
            </a:br>
            <a:r>
              <a:rPr lang="de-DE" sz="1800" dirty="0">
                <a:solidFill>
                  <a:srgbClr val="FF0000"/>
                </a:solidFill>
                <a:latin typeface="Calibri"/>
                <a:sym typeface="Wingdings" panose="05000000000000000000" pitchFamily="2" charset="2"/>
              </a:rPr>
              <a:t>„Ergibt sich erst während der Hauptverhandlung, dass die Mitwirkung eines Verteidigers nach § 68 Absatz 1 Nummer 5 notwendig ist, so ist mit der Hauptverhandlung von neuem zu beginnen, wenn der Jugendliche nicht von Beginn der Hauptverhandlung an verteidigt war.“</a:t>
            </a:r>
          </a:p>
          <a:p>
            <a:pPr marL="1074738" lvl="1" eaLnBrk="1" fontAlgn="auto" hangingPunct="1">
              <a:lnSpc>
                <a:spcPts val="2400"/>
              </a:lnSpc>
              <a:spcBef>
                <a:spcPts val="0"/>
              </a:spcBef>
              <a:spcAft>
                <a:spcPts val="0"/>
              </a:spcAft>
              <a:buFont typeface="Symbol" panose="05050102010706020507" pitchFamily="18" charset="2"/>
              <a:buChar char="-"/>
            </a:pPr>
            <a:endParaRPr lang="de-DE" sz="1800" dirty="0">
              <a:solidFill>
                <a:srgbClr val="FF0000"/>
              </a:solidFill>
              <a:latin typeface="Calibri"/>
              <a:sym typeface="Wingdings" panose="05000000000000000000" pitchFamily="2" charset="2"/>
            </a:endParaRPr>
          </a:p>
          <a:p>
            <a:pPr marL="631825" lvl="1" eaLnBrk="1" fontAlgn="auto" hangingPunct="1">
              <a:lnSpc>
                <a:spcPts val="2400"/>
              </a:lnSpc>
              <a:spcBef>
                <a:spcPts val="0"/>
              </a:spcBef>
              <a:spcAft>
                <a:spcPts val="0"/>
              </a:spcAft>
              <a:buFont typeface="Symbol" panose="05050102010706020507" pitchFamily="18" charset="2"/>
              <a:buChar char="-"/>
            </a:pPr>
            <a:r>
              <a:rPr lang="de-DE" sz="1800" dirty="0">
                <a:solidFill>
                  <a:srgbClr val="000000"/>
                </a:solidFill>
                <a:latin typeface="Calibri"/>
              </a:rPr>
              <a:t>Beweisverwertungsverbot bei Verstoß?</a:t>
            </a:r>
            <a:br>
              <a:rPr lang="de-DE" sz="1800" dirty="0">
                <a:solidFill>
                  <a:srgbClr val="000000"/>
                </a:solidFill>
                <a:latin typeface="Calibri"/>
              </a:rPr>
            </a:br>
            <a:r>
              <a:rPr lang="de-DE" sz="1800" dirty="0">
                <a:solidFill>
                  <a:srgbClr val="000000"/>
                </a:solidFill>
                <a:latin typeface="Calibri"/>
              </a:rPr>
              <a:t>(vgl. allgemein </a:t>
            </a:r>
            <a:r>
              <a:rPr lang="de-DE" sz="1800" b="1" dirty="0">
                <a:solidFill>
                  <a:srgbClr val="000000"/>
                </a:solidFill>
                <a:latin typeface="Calibri"/>
              </a:rPr>
              <a:t>BT-</a:t>
            </a:r>
            <a:r>
              <a:rPr lang="de-DE" sz="1800" b="1" dirty="0" err="1">
                <a:solidFill>
                  <a:srgbClr val="000000"/>
                </a:solidFill>
                <a:latin typeface="Calibri"/>
              </a:rPr>
              <a:t>Drs</a:t>
            </a:r>
            <a:r>
              <a:rPr lang="de-DE" sz="1800" b="1" dirty="0">
                <a:solidFill>
                  <a:srgbClr val="000000"/>
                </a:solidFill>
                <a:latin typeface="Calibri"/>
              </a:rPr>
              <a:t>. 19/13837, S. 61</a:t>
            </a:r>
            <a:r>
              <a:rPr lang="de-DE" sz="1800" dirty="0">
                <a:solidFill>
                  <a:srgbClr val="000000"/>
                </a:solidFill>
                <a:latin typeface="Calibri"/>
              </a:rPr>
              <a:t>, und </a:t>
            </a:r>
            <a:r>
              <a:rPr lang="de-DE" sz="1800" b="1" dirty="0">
                <a:solidFill>
                  <a:srgbClr val="000000"/>
                </a:solidFill>
                <a:latin typeface="Calibri"/>
              </a:rPr>
              <a:t>BT-</a:t>
            </a:r>
            <a:r>
              <a:rPr lang="de-DE" sz="1800" b="1" dirty="0" err="1">
                <a:solidFill>
                  <a:srgbClr val="000000"/>
                </a:solidFill>
                <a:latin typeface="Calibri"/>
              </a:rPr>
              <a:t>Drs</a:t>
            </a:r>
            <a:r>
              <a:rPr lang="de-DE" sz="1800" b="1" dirty="0">
                <a:solidFill>
                  <a:srgbClr val="000000"/>
                </a:solidFill>
                <a:latin typeface="Calibri"/>
              </a:rPr>
              <a:t>. 19/13829, S. 38/39</a:t>
            </a:r>
            <a:r>
              <a:rPr lang="de-DE" sz="1800" dirty="0">
                <a:solidFill>
                  <a:srgbClr val="000000"/>
                </a:solidFill>
                <a:latin typeface="Calibri"/>
              </a:rPr>
              <a:t>, zur Frage etwaiger Beweisverwertungsverbote: „die allgemeinen Grundsätze“)</a:t>
            </a: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6479409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a:pPr>
            <a:r>
              <a:rPr lang="de-DE" sz="1800" b="1" dirty="0">
                <a:solidFill>
                  <a:srgbClr val="000000"/>
                </a:solidFill>
                <a:latin typeface="Calibri"/>
              </a:rPr>
              <a:t>Materielle Voraussetzungen einer notwendigen Verteidigung </a:t>
            </a:r>
          </a:p>
          <a:p>
            <a:pPr marL="711200" lvl="0" eaLnBrk="1" fontAlgn="t"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Haft in anderer Sache</a:t>
            </a:r>
          </a:p>
          <a:p>
            <a:pPr marL="1009650"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FF0000"/>
              </a:solidFill>
              <a:latin typeface="Calibri"/>
              <a:sym typeface="Wingdings" panose="05000000000000000000" pitchFamily="2" charset="2"/>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sym typeface="Wingdings" panose="05000000000000000000" pitchFamily="2" charset="2"/>
              </a:rPr>
              <a:t>§ 68 Nr. 1 </a:t>
            </a:r>
            <a:r>
              <a:rPr lang="de-DE" sz="1800" b="1" dirty="0" smtClean="0">
                <a:solidFill>
                  <a:srgbClr val="FF0000"/>
                </a:solidFill>
                <a:latin typeface="Calibri"/>
                <a:sym typeface="Wingdings" panose="05000000000000000000" pitchFamily="2" charset="2"/>
              </a:rPr>
              <a:t>JGG-neu- </a:t>
            </a:r>
            <a:r>
              <a:rPr lang="de-DE" sz="1800" b="1" dirty="0" err="1">
                <a:solidFill>
                  <a:srgbClr val="FF0000"/>
                </a:solidFill>
                <a:latin typeface="Calibri"/>
                <a:sym typeface="Wingdings" panose="05000000000000000000" pitchFamily="2" charset="2"/>
              </a:rPr>
              <a:t>i.V.m</a:t>
            </a:r>
            <a:r>
              <a:rPr lang="de-DE" sz="1800" b="1" dirty="0">
                <a:solidFill>
                  <a:srgbClr val="FF0000"/>
                </a:solidFill>
                <a:latin typeface="Calibri"/>
                <a:sym typeface="Wingdings" panose="05000000000000000000" pitchFamily="2" charset="2"/>
              </a:rPr>
              <a:t>. § 140 Abs. 1 Nr. 5 </a:t>
            </a:r>
            <a:r>
              <a:rPr lang="de-DE" sz="1800" b="1" dirty="0" smtClean="0">
                <a:solidFill>
                  <a:srgbClr val="FF0000"/>
                </a:solidFill>
                <a:latin typeface="Calibri"/>
                <a:sym typeface="Wingdings" panose="05000000000000000000" pitchFamily="2" charset="2"/>
              </a:rPr>
              <a:t>StPO-neu-</a:t>
            </a:r>
            <a:r>
              <a:rPr lang="de-DE" sz="1800" b="1" dirty="0">
                <a:solidFill>
                  <a:srgbClr val="FF0000"/>
                </a:solidFill>
                <a:latin typeface="Calibri"/>
                <a:sym typeface="Wingdings" panose="05000000000000000000" pitchFamily="2" charset="2"/>
              </a:rPr>
              <a:t/>
            </a:r>
            <a:br>
              <a:rPr lang="de-DE" sz="1800" b="1" dirty="0">
                <a:solidFill>
                  <a:srgbClr val="FF0000"/>
                </a:solidFill>
                <a:latin typeface="Calibri"/>
                <a:sym typeface="Wingdings" panose="05000000000000000000" pitchFamily="2" charset="2"/>
              </a:rPr>
            </a:br>
            <a:r>
              <a:rPr lang="de-DE" sz="1800" dirty="0">
                <a:solidFill>
                  <a:srgbClr val="FF0000"/>
                </a:solidFill>
                <a:latin typeface="Calibri"/>
                <a:sym typeface="Wingdings" panose="05000000000000000000" pitchFamily="2" charset="2"/>
              </a:rPr>
              <a:t>„(Ein Fall der notwendigen Verteidigung liegt vor, wenn ...)</a:t>
            </a:r>
            <a:br>
              <a:rPr lang="de-DE" sz="1800" dirty="0">
                <a:solidFill>
                  <a:srgbClr val="FF0000"/>
                </a:solidFill>
                <a:latin typeface="Calibri"/>
                <a:sym typeface="Wingdings" panose="05000000000000000000" pitchFamily="2" charset="2"/>
              </a:rPr>
            </a:br>
            <a:r>
              <a:rPr lang="de-DE" sz="1800" dirty="0">
                <a:solidFill>
                  <a:srgbClr val="FF0000"/>
                </a:solidFill>
                <a:latin typeface="Calibri"/>
                <a:sym typeface="Wingdings" panose="05000000000000000000" pitchFamily="2" charset="2"/>
              </a:rPr>
              <a:t>der Beschuldigte sich </a:t>
            </a:r>
            <a:r>
              <a:rPr lang="de-DE" sz="1800" strike="sngStrike" dirty="0">
                <a:solidFill>
                  <a:prstClr val="black"/>
                </a:solidFill>
                <a:latin typeface="Calibri"/>
                <a:sym typeface="Wingdings" panose="05000000000000000000" pitchFamily="2" charset="2"/>
              </a:rPr>
              <a:t>mindestens drei Monate</a:t>
            </a:r>
            <a:r>
              <a:rPr lang="de-DE" sz="1800" dirty="0">
                <a:solidFill>
                  <a:prstClr val="black"/>
                </a:solidFill>
                <a:latin typeface="Calibri"/>
                <a:sym typeface="Wingdings" panose="05000000000000000000" pitchFamily="2" charset="2"/>
              </a:rPr>
              <a:t> </a:t>
            </a:r>
            <a:r>
              <a:rPr lang="de-DE" sz="1800" dirty="0">
                <a:solidFill>
                  <a:srgbClr val="FF0000"/>
                </a:solidFill>
                <a:latin typeface="Calibri"/>
                <a:sym typeface="Wingdings" panose="05000000000000000000" pitchFamily="2" charset="2"/>
              </a:rPr>
              <a:t>auf Grund richterlicher Anordnung oder mit richterlicher Genehmigung in einer Anstalt </a:t>
            </a:r>
            <a:r>
              <a:rPr lang="de-DE" sz="1800" strike="sngStrike" dirty="0">
                <a:solidFill>
                  <a:prstClr val="black"/>
                </a:solidFill>
                <a:latin typeface="Calibri"/>
                <a:sym typeface="Wingdings" panose="05000000000000000000" pitchFamily="2" charset="2"/>
              </a:rPr>
              <a:t>befunden hat und nicht mindestens zwei Wochen vor Beginn der Hauptverhandlung entlassen wird</a:t>
            </a:r>
            <a:r>
              <a:rPr lang="de-DE" sz="1800" dirty="0">
                <a:solidFill>
                  <a:srgbClr val="FF0000"/>
                </a:solidFill>
                <a:latin typeface="Calibri"/>
                <a:sym typeface="Wingdings" panose="05000000000000000000" pitchFamily="2" charset="2"/>
              </a:rPr>
              <a:t> befindet;“</a:t>
            </a:r>
            <a:br>
              <a:rPr lang="de-DE" sz="1800" dirty="0">
                <a:solidFill>
                  <a:srgbClr val="FF0000"/>
                </a:solidFill>
                <a:latin typeface="Calibri"/>
                <a:sym typeface="Wingdings" panose="05000000000000000000" pitchFamily="2" charset="2"/>
              </a:rPr>
            </a:br>
            <a:endParaRPr lang="de-DE" sz="1800" dirty="0">
              <a:solidFill>
                <a:srgbClr val="FF0000"/>
              </a:solidFill>
              <a:latin typeface="Calibri"/>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7699440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a:pPr>
            <a:r>
              <a:rPr lang="de-DE" sz="1800" b="1" dirty="0">
                <a:solidFill>
                  <a:srgbClr val="000000"/>
                </a:solidFill>
                <a:latin typeface="Calibri"/>
              </a:rPr>
              <a:t>Materielle Voraussetzungen einer notwendigen Verteidigung </a:t>
            </a:r>
          </a:p>
          <a:p>
            <a:pPr marL="711200" lvl="0" eaLnBrk="1" fontAlgn="t"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(„Vorführungs-“) Haftbefehl nach § 230 Abs. 2 StPO?</a:t>
            </a:r>
            <a:r>
              <a:rPr lang="de-DE" sz="1800" dirty="0">
                <a:solidFill>
                  <a:srgbClr val="000000"/>
                </a:solidFill>
                <a:latin typeface="Calibri"/>
              </a:rPr>
              <a:t> (s. </a:t>
            </a:r>
            <a:r>
              <a:rPr lang="de-DE" sz="1800" dirty="0" smtClean="0">
                <a:solidFill>
                  <a:srgbClr val="000000"/>
                </a:solidFill>
                <a:latin typeface="Calibri"/>
              </a:rPr>
              <a:t>ergänzend </a:t>
            </a:r>
            <a:r>
              <a:rPr lang="de-DE" sz="1800" b="1" dirty="0">
                <a:solidFill>
                  <a:srgbClr val="000000"/>
                </a:solidFill>
                <a:latin typeface="Calibri"/>
              </a:rPr>
              <a:t>EG 28</a:t>
            </a:r>
            <a:r>
              <a:rPr lang="de-DE" sz="1800" dirty="0">
                <a:solidFill>
                  <a:srgbClr val="000000"/>
                </a:solidFill>
                <a:latin typeface="Calibri"/>
              </a:rPr>
              <a:t>)</a:t>
            </a:r>
          </a:p>
          <a:p>
            <a:pPr marL="711200"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sym typeface="Wingdings" panose="05000000000000000000" pitchFamily="2" charset="2"/>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sym typeface="Wingdings" panose="05000000000000000000" pitchFamily="2" charset="2"/>
              </a:rPr>
              <a:t>§ 68 Nr. 1 </a:t>
            </a:r>
            <a:r>
              <a:rPr lang="de-DE" sz="1800" b="1" dirty="0" smtClean="0">
                <a:solidFill>
                  <a:srgbClr val="FF0000"/>
                </a:solidFill>
                <a:latin typeface="Calibri"/>
                <a:sym typeface="Wingdings" panose="05000000000000000000" pitchFamily="2" charset="2"/>
              </a:rPr>
              <a:t>JGG-neu- </a:t>
            </a:r>
            <a:r>
              <a:rPr lang="de-DE" sz="1800" b="1" dirty="0" err="1">
                <a:solidFill>
                  <a:srgbClr val="FF0000"/>
                </a:solidFill>
                <a:latin typeface="Calibri"/>
                <a:sym typeface="Wingdings" panose="05000000000000000000" pitchFamily="2" charset="2"/>
              </a:rPr>
              <a:t>i.V.m</a:t>
            </a:r>
            <a:r>
              <a:rPr lang="de-DE" sz="1800" b="1" dirty="0">
                <a:solidFill>
                  <a:srgbClr val="FF0000"/>
                </a:solidFill>
                <a:latin typeface="Calibri"/>
                <a:sym typeface="Wingdings" panose="05000000000000000000" pitchFamily="2" charset="2"/>
              </a:rPr>
              <a:t>. § 140 Abs. 1 Nr. </a:t>
            </a:r>
            <a:r>
              <a:rPr lang="de-DE" sz="1800" b="1" dirty="0" smtClean="0">
                <a:solidFill>
                  <a:srgbClr val="FF0000"/>
                </a:solidFill>
                <a:latin typeface="Calibri"/>
                <a:sym typeface="Wingdings" panose="05000000000000000000" pitchFamily="2" charset="2"/>
              </a:rPr>
              <a:t>5 StPO-neu-</a:t>
            </a:r>
            <a:endParaRPr lang="de-DE" sz="1800" b="1" dirty="0">
              <a:solidFill>
                <a:srgbClr val="FF0000"/>
              </a:solidFill>
              <a:latin typeface="Calibri"/>
              <a:sym typeface="Wingdings" panose="05000000000000000000" pitchFamily="2" charset="2"/>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dirty="0">
                <a:solidFill>
                  <a:srgbClr val="FF0000"/>
                </a:solidFill>
                <a:latin typeface="Calibri"/>
                <a:sym typeface="Wingdings" panose="05000000000000000000" pitchFamily="2" charset="2"/>
              </a:rPr>
              <a:t>s. auch </a:t>
            </a:r>
            <a:r>
              <a:rPr lang="de-DE" sz="1800" b="1" dirty="0">
                <a:solidFill>
                  <a:srgbClr val="FF0000"/>
                </a:solidFill>
                <a:latin typeface="Calibri"/>
                <a:sym typeface="Wingdings" panose="05000000000000000000" pitchFamily="2" charset="2"/>
              </a:rPr>
              <a:t>§ 68a Abs. 2 </a:t>
            </a:r>
            <a:r>
              <a:rPr lang="de-DE" sz="1800" b="1" dirty="0" smtClean="0">
                <a:solidFill>
                  <a:srgbClr val="FF0000"/>
                </a:solidFill>
                <a:latin typeface="Calibri"/>
                <a:sym typeface="Wingdings" panose="05000000000000000000" pitchFamily="2" charset="2"/>
              </a:rPr>
              <a:t>JGG-neu-</a:t>
            </a:r>
            <a:r>
              <a:rPr lang="de-DE" sz="1800" dirty="0" smtClean="0">
                <a:solidFill>
                  <a:srgbClr val="FF0000"/>
                </a:solidFill>
                <a:latin typeface="Calibri"/>
                <a:sym typeface="Wingdings" panose="05000000000000000000" pitchFamily="2" charset="2"/>
              </a:rPr>
              <a:t> </a:t>
            </a:r>
            <a:br>
              <a:rPr lang="de-DE" sz="1800" dirty="0" smtClean="0">
                <a:solidFill>
                  <a:srgbClr val="FF0000"/>
                </a:solidFill>
                <a:latin typeface="Calibri"/>
                <a:sym typeface="Wingdings" panose="05000000000000000000" pitchFamily="2" charset="2"/>
              </a:rPr>
            </a:br>
            <a:r>
              <a:rPr lang="de-DE" sz="1800" dirty="0" smtClean="0">
                <a:solidFill>
                  <a:srgbClr val="FF0000"/>
                </a:solidFill>
                <a:latin typeface="Calibri"/>
                <a:sym typeface="Wingdings" panose="05000000000000000000" pitchFamily="2" charset="2"/>
              </a:rPr>
              <a:t>(Nichtgeltung des Antragserfordernisses nach § 141 Abs. 2 S. 2 StPO-neu-)</a:t>
            </a:r>
            <a:endParaRPr lang="de-DE" sz="1800" b="1" dirty="0">
              <a:solidFill>
                <a:srgbClr val="FF0000"/>
              </a:solidFill>
              <a:latin typeface="Calibri"/>
              <a:sym typeface="Wingdings" panose="05000000000000000000" pitchFamily="2" charset="2"/>
            </a:endParaRPr>
          </a:p>
          <a:p>
            <a:pPr marL="285750"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FF0000"/>
              </a:solidFill>
              <a:latin typeface="Calibri"/>
              <a:sym typeface="Wingdings" panose="05000000000000000000" pitchFamily="2" charset="2"/>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sym typeface="Wingdings" panose="05000000000000000000" pitchFamily="2" charset="2"/>
              </a:rPr>
              <a:t>§ 143 Abs. 2 S. 3 </a:t>
            </a:r>
            <a:r>
              <a:rPr lang="de-DE" sz="1800" b="1" dirty="0" smtClean="0">
                <a:solidFill>
                  <a:srgbClr val="FF0000"/>
                </a:solidFill>
                <a:latin typeface="Calibri"/>
                <a:sym typeface="Wingdings" panose="05000000000000000000" pitchFamily="2" charset="2"/>
              </a:rPr>
              <a:t>StPO-neu- </a:t>
            </a:r>
            <a:r>
              <a:rPr lang="de-DE" sz="1800" b="1" dirty="0">
                <a:solidFill>
                  <a:srgbClr val="FF0000"/>
                </a:solidFill>
                <a:latin typeface="Calibri"/>
                <a:sym typeface="Wingdings" panose="05000000000000000000" pitchFamily="2" charset="2"/>
              </a:rPr>
              <a:t>(§ 2 Abs. 2 JGG)</a:t>
            </a:r>
            <a:r>
              <a:rPr lang="de-DE" sz="1800" dirty="0">
                <a:solidFill>
                  <a:srgbClr val="FF0000"/>
                </a:solidFill>
                <a:latin typeface="Calibri"/>
                <a:sym typeface="Wingdings" panose="05000000000000000000" pitchFamily="2" charset="2"/>
              </a:rPr>
              <a:t/>
            </a:r>
            <a:br>
              <a:rPr lang="de-DE" sz="1800" dirty="0">
                <a:solidFill>
                  <a:srgbClr val="FF0000"/>
                </a:solidFill>
                <a:latin typeface="Calibri"/>
                <a:sym typeface="Wingdings" panose="05000000000000000000" pitchFamily="2" charset="2"/>
              </a:rPr>
            </a:br>
            <a:r>
              <a:rPr lang="de-DE" sz="1800" dirty="0" smtClean="0">
                <a:solidFill>
                  <a:srgbClr val="FF0000"/>
                </a:solidFill>
                <a:latin typeface="Calibri"/>
                <a:sym typeface="Wingdings" panose="05000000000000000000" pitchFamily="2" charset="2"/>
              </a:rPr>
              <a:t>„Beruht </a:t>
            </a:r>
            <a:r>
              <a:rPr lang="de-DE" sz="1800" dirty="0">
                <a:solidFill>
                  <a:srgbClr val="FF0000"/>
                </a:solidFill>
                <a:latin typeface="Calibri"/>
                <a:sym typeface="Wingdings" panose="05000000000000000000" pitchFamily="2" charset="2"/>
              </a:rPr>
              <a:t>der Freiheitsentzug in den Fällen des § 140 Absatz 1 Nummer 5 auf einem Haftbefehl gemäß § 230 Absatz 2 oder § 329 Absatz 3, soll die Bestellung mit der Aufhebung oder Außervollzugsetzung des Haftbefehls aufgehoben </a:t>
            </a:r>
            <a:r>
              <a:rPr lang="de-DE" sz="1800" dirty="0" smtClean="0">
                <a:solidFill>
                  <a:srgbClr val="FF0000"/>
                </a:solidFill>
                <a:latin typeface="Calibri"/>
                <a:sym typeface="Wingdings" panose="05000000000000000000" pitchFamily="2" charset="2"/>
              </a:rPr>
              <a:t>werden.“</a:t>
            </a:r>
          </a:p>
          <a:p>
            <a:pPr marL="285750" lvl="1" eaLnBrk="1" fontAlgn="auto" hangingPunct="1">
              <a:lnSpc>
                <a:spcPts val="2400"/>
              </a:lnSpc>
              <a:spcBef>
                <a:spcPts val="0"/>
              </a:spcBef>
              <a:spcAft>
                <a:spcPts val="0"/>
              </a:spcAft>
              <a:buFont typeface="Wingdings" panose="05000000000000000000" pitchFamily="2" charset="2"/>
              <a:buChar char="Ø"/>
            </a:pPr>
            <a:r>
              <a:rPr lang="de-DE" sz="1800" dirty="0" smtClean="0">
                <a:solidFill>
                  <a:srgbClr val="FF0000"/>
                </a:solidFill>
                <a:latin typeface="Calibri"/>
                <a:sym typeface="Wingdings" panose="05000000000000000000" pitchFamily="2" charset="2"/>
              </a:rPr>
              <a:t>s. </a:t>
            </a:r>
            <a:r>
              <a:rPr lang="de-DE" sz="1800" dirty="0">
                <a:solidFill>
                  <a:srgbClr val="FF0000"/>
                </a:solidFill>
                <a:latin typeface="Calibri"/>
                <a:sym typeface="Wingdings" panose="05000000000000000000" pitchFamily="2" charset="2"/>
              </a:rPr>
              <a:t>ergänzend </a:t>
            </a:r>
            <a:r>
              <a:rPr lang="de-DE" sz="1800" b="1" dirty="0">
                <a:solidFill>
                  <a:srgbClr val="FF0000"/>
                </a:solidFill>
                <a:latin typeface="Calibri"/>
                <a:sym typeface="Wingdings" panose="05000000000000000000" pitchFamily="2" charset="2"/>
              </a:rPr>
              <a:t>§ 143 Abs. 2 S. </a:t>
            </a:r>
            <a:r>
              <a:rPr lang="de-DE" sz="1800" b="1" dirty="0" smtClean="0">
                <a:solidFill>
                  <a:srgbClr val="FF0000"/>
                </a:solidFill>
                <a:latin typeface="Calibri"/>
                <a:sym typeface="Wingdings" panose="05000000000000000000" pitchFamily="2" charset="2"/>
              </a:rPr>
              <a:t>4 </a:t>
            </a:r>
            <a:r>
              <a:rPr lang="de-DE" sz="1800" b="1" dirty="0">
                <a:solidFill>
                  <a:srgbClr val="FF0000"/>
                </a:solidFill>
                <a:latin typeface="Calibri"/>
                <a:sym typeface="Wingdings" panose="05000000000000000000" pitchFamily="2" charset="2"/>
              </a:rPr>
              <a:t>StPO-neu- </a:t>
            </a:r>
            <a:r>
              <a:rPr lang="de-DE" sz="1800" dirty="0" smtClean="0">
                <a:solidFill>
                  <a:srgbClr val="FF0000"/>
                </a:solidFill>
                <a:latin typeface="Calibri"/>
                <a:sym typeface="Wingdings" panose="05000000000000000000" pitchFamily="2" charset="2"/>
              </a:rPr>
              <a:t>zu </a:t>
            </a:r>
            <a:r>
              <a:rPr lang="de-DE" sz="1800" dirty="0">
                <a:solidFill>
                  <a:srgbClr val="FF0000"/>
                </a:solidFill>
                <a:latin typeface="Calibri"/>
                <a:sym typeface="Wingdings" panose="05000000000000000000" pitchFamily="2" charset="2"/>
              </a:rPr>
              <a:t>Haftvorführungen allgemein:</a:t>
            </a:r>
            <a:br>
              <a:rPr lang="de-DE" sz="1800" dirty="0">
                <a:solidFill>
                  <a:srgbClr val="FF0000"/>
                </a:solidFill>
                <a:latin typeface="Calibri"/>
                <a:sym typeface="Wingdings" panose="05000000000000000000" pitchFamily="2" charset="2"/>
              </a:rPr>
            </a:br>
            <a:r>
              <a:rPr lang="de-DE" sz="1800" dirty="0">
                <a:solidFill>
                  <a:srgbClr val="FF0000"/>
                </a:solidFill>
                <a:latin typeface="Calibri"/>
                <a:sym typeface="Wingdings" panose="05000000000000000000" pitchFamily="2" charset="2"/>
              </a:rPr>
              <a:t>„In den Fällen des § 140 Absatz 1 Nummer 4 soll die Bestellung mit dem Ende der Vorführung aufgehoben werden, falls der Beschuldigte auf freien Fuß gesetzt wird</a:t>
            </a:r>
            <a:r>
              <a:rPr lang="de-DE" sz="1800" dirty="0" smtClean="0">
                <a:solidFill>
                  <a:srgbClr val="FF0000"/>
                </a:solidFill>
                <a:latin typeface="Calibri"/>
                <a:sym typeface="Wingdings" panose="05000000000000000000" pitchFamily="2" charset="2"/>
              </a:rPr>
              <a:t>.“</a:t>
            </a:r>
            <a:endParaRPr lang="de-DE" sz="1800" dirty="0">
              <a:solidFill>
                <a:srgbClr val="FF0000"/>
              </a:solidFill>
              <a:latin typeface="Calibri"/>
            </a:endParaRPr>
          </a:p>
          <a:p>
            <a:pPr marL="0" lvl="0" indent="0" eaLnBrk="1" fontAlgn="auto" hangingPunct="1">
              <a:lnSpc>
                <a:spcPct val="135000"/>
              </a:lnSpc>
              <a:spcBef>
                <a:spcPts val="0"/>
              </a:spcBef>
              <a:spcAft>
                <a:spcPts val="0"/>
              </a:spcAft>
              <a:buNone/>
            </a:pPr>
            <a:endParaRPr lang="de-DE" sz="1800" dirty="0">
              <a:solidFill>
                <a:srgbClr val="003064"/>
              </a:solidFill>
              <a:latin typeface="Arial"/>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9929939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2"/>
            </a:pPr>
            <a:r>
              <a:rPr lang="de-DE" sz="1800" b="1" dirty="0">
                <a:solidFill>
                  <a:srgbClr val="000000"/>
                </a:solidFill>
                <a:latin typeface="Calibri"/>
              </a:rPr>
              <a:t>Zeitpunkt der Bestellung eines Pflichtverteidigers</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de lege </a:t>
            </a:r>
            <a:r>
              <a:rPr lang="de-DE" sz="1800" dirty="0" err="1">
                <a:solidFill>
                  <a:srgbClr val="000000"/>
                </a:solidFill>
                <a:latin typeface="Calibri"/>
              </a:rPr>
              <a:t>lata</a:t>
            </a:r>
            <a:r>
              <a:rPr lang="de-DE" sz="1800" dirty="0">
                <a:solidFill>
                  <a:srgbClr val="000000"/>
                </a:solidFill>
                <a:latin typeface="Calibri"/>
              </a:rPr>
              <a:t>: § 141 Abs. 1, Abs. 3  StPO </a:t>
            </a:r>
            <a:r>
              <a:rPr lang="de-DE" sz="1800" dirty="0" err="1">
                <a:solidFill>
                  <a:srgbClr val="000000"/>
                </a:solidFill>
                <a:latin typeface="Calibri"/>
              </a:rPr>
              <a:t>i.V.m</a:t>
            </a:r>
            <a:r>
              <a:rPr lang="de-DE" sz="1800" dirty="0">
                <a:solidFill>
                  <a:srgbClr val="000000"/>
                </a:solidFill>
                <a:latin typeface="Calibri"/>
              </a:rPr>
              <a:t>. § 2 Abs. 2 JGG und § 68 Nr. 1 JGG</a:t>
            </a:r>
          </a:p>
          <a:p>
            <a:pPr marL="285750" lvl="1" eaLnBrk="1" fontAlgn="auto"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Vorverlagerung des Bestellungszeitpunkts (Art. 6 Abs. 3 S. 1: „unverzüglich“)</a:t>
            </a:r>
          </a:p>
          <a:p>
            <a:pPr marL="639763" lvl="1" eaLnBrk="1" fontAlgn="auto" hangingPunct="1">
              <a:lnSpc>
                <a:spcPts val="2400"/>
              </a:lnSpc>
              <a:spcBef>
                <a:spcPts val="0"/>
              </a:spcBef>
              <a:spcAft>
                <a:spcPts val="0"/>
              </a:spcAft>
              <a:buFont typeface="Symbol" panose="05050102010706020507" pitchFamily="18" charset="2"/>
              <a:buChar char="-"/>
            </a:pPr>
            <a:r>
              <a:rPr lang="de-DE" sz="1800" dirty="0">
                <a:solidFill>
                  <a:srgbClr val="000000"/>
                </a:solidFill>
                <a:latin typeface="Calibri"/>
              </a:rPr>
              <a:t>Abs. 3 S. 2 Buchst. a: Unterstützung „</a:t>
            </a:r>
            <a:r>
              <a:rPr lang="de-DE" sz="1800" i="1" dirty="0">
                <a:solidFill>
                  <a:srgbClr val="000000"/>
                </a:solidFill>
                <a:latin typeface="Calibri"/>
              </a:rPr>
              <a:t>in jedem Fall (…) </a:t>
            </a:r>
            <a:r>
              <a:rPr lang="de-DE" sz="1800" b="1" i="1" dirty="0">
                <a:solidFill>
                  <a:prstClr val="black"/>
                </a:solidFill>
                <a:latin typeface="Calibri"/>
              </a:rPr>
              <a:t>vor</a:t>
            </a:r>
            <a:r>
              <a:rPr lang="de-DE" sz="1800" i="1" dirty="0">
                <a:solidFill>
                  <a:srgbClr val="000000"/>
                </a:solidFill>
                <a:latin typeface="Calibri"/>
              </a:rPr>
              <a:t> ihrer Befragung durch die Polizei oder andere Strafverfolgungs- oder Justizbehörden</a:t>
            </a:r>
            <a:r>
              <a:rPr lang="de-DE" sz="1800" dirty="0">
                <a:solidFill>
                  <a:srgbClr val="000000"/>
                </a:solidFill>
                <a:latin typeface="Calibri"/>
              </a:rPr>
              <a:t>“ </a:t>
            </a:r>
          </a:p>
          <a:p>
            <a:pPr marL="639763" lvl="1" eaLnBrk="1" fontAlgn="auto" hangingPunct="1">
              <a:lnSpc>
                <a:spcPts val="2400"/>
              </a:lnSpc>
              <a:spcBef>
                <a:spcPts val="0"/>
              </a:spcBef>
              <a:spcAft>
                <a:spcPts val="0"/>
              </a:spcAft>
              <a:buFont typeface="Symbol" panose="05050102010706020507" pitchFamily="18" charset="2"/>
              <a:buChar char="-"/>
            </a:pPr>
            <a:r>
              <a:rPr lang="de-DE" sz="1800" dirty="0">
                <a:solidFill>
                  <a:srgbClr val="000000"/>
                </a:solidFill>
                <a:latin typeface="Calibri"/>
              </a:rPr>
              <a:t>Abs. 3 S. 2 Buchst. b: „</a:t>
            </a:r>
            <a:r>
              <a:rPr lang="de-DE" sz="1800" i="1" dirty="0">
                <a:solidFill>
                  <a:srgbClr val="000000"/>
                </a:solidFill>
                <a:latin typeface="Calibri"/>
              </a:rPr>
              <a:t>unverzüglich nach dem Entzug der Freiheit“</a:t>
            </a:r>
            <a:br>
              <a:rPr lang="de-DE" sz="1800" i="1" dirty="0">
                <a:solidFill>
                  <a:srgbClr val="000000"/>
                </a:solidFill>
                <a:latin typeface="Calibri"/>
              </a:rPr>
            </a:br>
            <a:r>
              <a:rPr lang="de-DE" sz="1800" i="1" dirty="0">
                <a:solidFill>
                  <a:srgbClr val="000000"/>
                </a:solidFill>
                <a:latin typeface="Calibri"/>
              </a:rPr>
              <a:t>(→ Ausnahmen </a:t>
            </a:r>
            <a:r>
              <a:rPr lang="de-DE" sz="1800" b="1" dirty="0">
                <a:solidFill>
                  <a:srgbClr val="000000"/>
                </a:solidFill>
                <a:latin typeface="Calibri"/>
              </a:rPr>
              <a:t>EG 28</a:t>
            </a:r>
            <a:r>
              <a:rPr lang="de-DE" sz="1800" i="1" dirty="0">
                <a:solidFill>
                  <a:srgbClr val="000000"/>
                </a:solidFill>
                <a:latin typeface="Calibri"/>
              </a:rPr>
              <a:t>)</a:t>
            </a:r>
          </a:p>
          <a:p>
            <a:pPr marL="285750" lvl="5" indent="-285750">
              <a:lnSpc>
                <a:spcPts val="2400"/>
              </a:lnSpc>
              <a:spcBef>
                <a:spcPts val="0"/>
              </a:spcBef>
              <a:buFont typeface="Wingdings" panose="05000000000000000000" pitchFamily="2" charset="2"/>
              <a:buChar char="Ø"/>
            </a:pPr>
            <a:r>
              <a:rPr lang="de-DE" sz="1800" dirty="0">
                <a:solidFill>
                  <a:srgbClr val="FF0000"/>
                </a:solidFill>
                <a:cs typeface="Arial" panose="020B0604020202020204" pitchFamily="34" charset="0"/>
              </a:rPr>
              <a:t>NEU</a:t>
            </a:r>
            <a:r>
              <a:rPr lang="de-DE" sz="1800" dirty="0">
                <a:solidFill>
                  <a:srgbClr val="000000"/>
                </a:solidFill>
                <a:cs typeface="Arial" panose="020B0604020202020204" pitchFamily="34" charset="0"/>
              </a:rPr>
              <a:t>: Vorgaben zum </a:t>
            </a:r>
            <a:r>
              <a:rPr lang="de-DE" sz="1800" b="1" dirty="0">
                <a:solidFill>
                  <a:srgbClr val="000000"/>
                </a:solidFill>
                <a:cs typeface="Arial" panose="020B0604020202020204" pitchFamily="34" charset="0"/>
              </a:rPr>
              <a:t>Zeitpunkt</a:t>
            </a:r>
            <a:r>
              <a:rPr lang="de-DE" sz="1800" dirty="0">
                <a:solidFill>
                  <a:srgbClr val="000000"/>
                </a:solidFill>
                <a:cs typeface="Arial" panose="020B0604020202020204" pitchFamily="34" charset="0"/>
              </a:rPr>
              <a:t> und zum </a:t>
            </a:r>
            <a:r>
              <a:rPr lang="de-DE" sz="1800" b="1" dirty="0">
                <a:solidFill>
                  <a:srgbClr val="000000"/>
                </a:solidFill>
                <a:cs typeface="Arial" panose="020B0604020202020204" pitchFamily="34" charset="0"/>
              </a:rPr>
              <a:t>Inhalt</a:t>
            </a:r>
            <a:r>
              <a:rPr lang="de-DE" sz="1800" dirty="0">
                <a:solidFill>
                  <a:srgbClr val="000000"/>
                </a:solidFill>
                <a:cs typeface="Arial" panose="020B0604020202020204" pitchFamily="34" charset="0"/>
              </a:rPr>
              <a:t> der Unterstützung durch einen Rechtsbeistand (Abs. 3 und 4), z.B.</a:t>
            </a:r>
          </a:p>
          <a:p>
            <a:pPr marL="638175" lvl="5" indent="-285750">
              <a:lnSpc>
                <a:spcPts val="2400"/>
              </a:lnSpc>
              <a:spcBef>
                <a:spcPts val="0"/>
              </a:spcBef>
              <a:buFont typeface="Symbol" panose="05050102010706020507" pitchFamily="18" charset="2"/>
              <a:buChar char="-"/>
            </a:pPr>
            <a:r>
              <a:rPr lang="de-DE" sz="1800" b="1" dirty="0">
                <a:solidFill>
                  <a:srgbClr val="FF0000"/>
                </a:solidFill>
                <a:cs typeface="Arial" panose="020B0604020202020204" pitchFamily="34" charset="0"/>
              </a:rPr>
              <a:t>vor der Befragung</a:t>
            </a:r>
            <a:r>
              <a:rPr lang="de-DE" sz="1800" dirty="0">
                <a:solidFill>
                  <a:srgbClr val="000000"/>
                </a:solidFill>
                <a:cs typeface="Arial" panose="020B0604020202020204" pitchFamily="34" charset="0"/>
              </a:rPr>
              <a:t> durch Polizei, Strafverfolgungs- und Justizbehörden</a:t>
            </a:r>
          </a:p>
          <a:p>
            <a:pPr marL="638175" lvl="5" indent="-285750">
              <a:lnSpc>
                <a:spcPts val="2400"/>
              </a:lnSpc>
              <a:spcBef>
                <a:spcPts val="0"/>
              </a:spcBef>
              <a:buFont typeface="Symbol" panose="05050102010706020507" pitchFamily="18" charset="2"/>
              <a:buChar char="-"/>
            </a:pPr>
            <a:r>
              <a:rPr lang="de-DE" sz="1800" dirty="0">
                <a:solidFill>
                  <a:srgbClr val="000000"/>
                </a:solidFill>
                <a:cs typeface="Arial" panose="020B0604020202020204" pitchFamily="34" charset="0"/>
              </a:rPr>
              <a:t>unverzüglich </a:t>
            </a:r>
            <a:r>
              <a:rPr lang="de-DE" sz="1800" b="1" dirty="0">
                <a:solidFill>
                  <a:srgbClr val="FF0000"/>
                </a:solidFill>
                <a:cs typeface="Arial" panose="020B0604020202020204" pitchFamily="34" charset="0"/>
              </a:rPr>
              <a:t>nach dem Entzug der Freiheit</a:t>
            </a:r>
            <a:r>
              <a:rPr lang="de-DE" sz="1800" dirty="0">
                <a:solidFill>
                  <a:srgbClr val="000000"/>
                </a:solidFill>
                <a:cs typeface="Arial" panose="020B0604020202020204" pitchFamily="34" charset="0"/>
              </a:rPr>
              <a:t> (→ Ausnahmen </a:t>
            </a:r>
            <a:r>
              <a:rPr lang="de-DE" sz="1800" b="1" dirty="0">
                <a:solidFill>
                  <a:srgbClr val="000000"/>
                </a:solidFill>
                <a:cs typeface="Arial" panose="020B0604020202020204" pitchFamily="34" charset="0"/>
              </a:rPr>
              <a:t>EG 28</a:t>
            </a:r>
            <a:r>
              <a:rPr lang="de-DE" sz="1800" dirty="0">
                <a:solidFill>
                  <a:srgbClr val="000000"/>
                </a:solidFill>
                <a:cs typeface="Arial" panose="020B0604020202020204" pitchFamily="34" charset="0"/>
              </a:rPr>
              <a:t>)</a:t>
            </a:r>
          </a:p>
          <a:p>
            <a:pPr marL="638175" lvl="5" indent="-285750">
              <a:lnSpc>
                <a:spcPts val="2400"/>
              </a:lnSpc>
              <a:spcBef>
                <a:spcPts val="0"/>
              </a:spcBef>
              <a:buFont typeface="Symbol" panose="05050102010706020507" pitchFamily="18" charset="2"/>
              <a:buChar char="-"/>
            </a:pPr>
            <a:r>
              <a:rPr lang="de-DE" sz="1800" dirty="0">
                <a:solidFill>
                  <a:srgbClr val="000000"/>
                </a:solidFill>
                <a:cs typeface="Arial" panose="020B0604020202020204" pitchFamily="34" charset="0"/>
              </a:rPr>
              <a:t>(vertrauliche) Kommunikation des Kindes mit dem Rechtsbeistand</a:t>
            </a:r>
          </a:p>
          <a:p>
            <a:pPr marL="638175" lvl="5" indent="-285750">
              <a:lnSpc>
                <a:spcPts val="2400"/>
              </a:lnSpc>
              <a:spcBef>
                <a:spcPts val="0"/>
              </a:spcBef>
              <a:buFont typeface="Symbol" panose="05050102010706020507" pitchFamily="18" charset="2"/>
              <a:buChar char="-"/>
            </a:pPr>
            <a:r>
              <a:rPr lang="de-DE" sz="1800" b="1" dirty="0">
                <a:solidFill>
                  <a:srgbClr val="FF0000"/>
                </a:solidFill>
                <a:cs typeface="Arial" panose="020B0604020202020204" pitchFamily="34" charset="0"/>
              </a:rPr>
              <a:t>Teilnahme</a:t>
            </a:r>
            <a:r>
              <a:rPr lang="de-DE" sz="1800" dirty="0">
                <a:solidFill>
                  <a:srgbClr val="000000"/>
                </a:solidFill>
                <a:cs typeface="Arial" panose="020B0604020202020204" pitchFamily="34" charset="0"/>
              </a:rPr>
              <a:t> des Verteidigers an der Befragung (s. o.)</a:t>
            </a: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3286665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2"/>
            </a:pPr>
            <a:r>
              <a:rPr lang="de-DE" sz="1800" b="1" dirty="0">
                <a:solidFill>
                  <a:srgbClr val="000000"/>
                </a:solidFill>
                <a:latin typeface="Calibri"/>
              </a:rPr>
              <a:t>Zeitpunkt der Bestellung eines Pflichtverteidigers</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68a </a:t>
            </a:r>
            <a:r>
              <a:rPr lang="de-DE" sz="1800" b="1" dirty="0" smtClean="0">
                <a:solidFill>
                  <a:srgbClr val="FF0000"/>
                </a:solidFill>
                <a:latin typeface="Calibri"/>
              </a:rPr>
              <a:t>JGG-neu- </a:t>
            </a:r>
            <a:r>
              <a:rPr lang="de-DE" sz="1800" b="1" dirty="0">
                <a:solidFill>
                  <a:srgbClr val="FF0000"/>
                </a:solidFill>
                <a:latin typeface="Calibri"/>
              </a:rPr>
              <a:t>Zeitpunkt der Bestellung eines Pflichtverteidigers</a:t>
            </a:r>
            <a:endParaRPr lang="de-DE" sz="1800" dirty="0">
              <a:solidFill>
                <a:srgbClr val="FF0000"/>
              </a:solidFill>
              <a:latin typeface="Calibri"/>
            </a:endParaRPr>
          </a:p>
          <a:p>
            <a:pPr marL="635000" lvl="1" defTabSz="633413" eaLnBrk="1" fontAlgn="auto" hangingPunct="1">
              <a:lnSpc>
                <a:spcPts val="2400"/>
              </a:lnSpc>
              <a:spcBef>
                <a:spcPts val="1200"/>
              </a:spcBef>
              <a:spcAft>
                <a:spcPts val="0"/>
              </a:spcAft>
              <a:buFont typeface="Symbol" panose="05050102010706020507" pitchFamily="18" charset="2"/>
              <a:buChar char="-"/>
            </a:pPr>
            <a:r>
              <a:rPr lang="de-DE" sz="1800" b="1" dirty="0">
                <a:solidFill>
                  <a:srgbClr val="FF0000"/>
                </a:solidFill>
                <a:latin typeface="Calibri"/>
              </a:rPr>
              <a:t>Abs. 1: Bestellung </a:t>
            </a:r>
            <a:r>
              <a:rPr lang="de-DE" sz="1800" b="1" dirty="0" err="1">
                <a:solidFill>
                  <a:srgbClr val="FF0000"/>
                </a:solidFill>
                <a:latin typeface="Calibri"/>
              </a:rPr>
              <a:t>v.A.w</a:t>
            </a:r>
            <a:r>
              <a:rPr lang="de-DE" sz="1800" b="1" dirty="0">
                <a:solidFill>
                  <a:srgbClr val="FF0000"/>
                </a:solidFill>
                <a:latin typeface="Calibri"/>
              </a:rPr>
              <a:t>.</a:t>
            </a:r>
            <a:r>
              <a:rPr lang="de-DE" sz="1800" dirty="0">
                <a:solidFill>
                  <a:srgbClr val="FF0000"/>
                </a:solidFill>
                <a:latin typeface="Calibri"/>
              </a:rPr>
              <a:t> (= unabhängig von Antrag des </a:t>
            </a:r>
            <a:r>
              <a:rPr lang="de-DE" sz="1800" dirty="0" err="1">
                <a:solidFill>
                  <a:srgbClr val="FF0000"/>
                </a:solidFill>
                <a:latin typeface="Calibri"/>
              </a:rPr>
              <a:t>Jug</a:t>
            </a:r>
            <a:r>
              <a:rPr lang="de-DE" sz="1800" dirty="0">
                <a:solidFill>
                  <a:srgbClr val="FF0000"/>
                </a:solidFill>
                <a:latin typeface="Calibri"/>
              </a:rPr>
              <a:t>.)</a:t>
            </a:r>
            <a:br>
              <a:rPr lang="de-DE" sz="1800" dirty="0">
                <a:solidFill>
                  <a:srgbClr val="FF0000"/>
                </a:solidFill>
                <a:latin typeface="Calibri"/>
              </a:rPr>
            </a:br>
            <a:r>
              <a:rPr lang="de-DE" sz="1800" dirty="0">
                <a:solidFill>
                  <a:srgbClr val="FF0000"/>
                </a:solidFill>
                <a:latin typeface="Calibri"/>
              </a:rPr>
              <a:t>-- S. 1: „spätestens (...), bevor eine </a:t>
            </a:r>
            <a:r>
              <a:rPr lang="de-DE" sz="1800" b="1" dirty="0">
                <a:solidFill>
                  <a:srgbClr val="FF0000"/>
                </a:solidFill>
                <a:latin typeface="Calibri"/>
              </a:rPr>
              <a:t>Vernehmung </a:t>
            </a:r>
            <a:r>
              <a:rPr lang="de-DE" sz="1800" dirty="0">
                <a:solidFill>
                  <a:srgbClr val="FF0000"/>
                </a:solidFill>
                <a:latin typeface="Calibri"/>
              </a:rPr>
              <a:t>des Jugendlichen oder</a:t>
            </a:r>
            <a:br>
              <a:rPr lang="de-DE" sz="1800" dirty="0">
                <a:solidFill>
                  <a:srgbClr val="FF0000"/>
                </a:solidFill>
                <a:latin typeface="Calibri"/>
              </a:rPr>
            </a:br>
            <a:r>
              <a:rPr lang="de-DE" sz="1800" dirty="0">
                <a:solidFill>
                  <a:srgbClr val="FF0000"/>
                </a:solidFill>
                <a:latin typeface="Calibri"/>
              </a:rPr>
              <a:t>    </a:t>
            </a:r>
            <a:r>
              <a:rPr lang="de-DE" sz="1800" b="1" dirty="0">
                <a:solidFill>
                  <a:srgbClr val="FF0000"/>
                </a:solidFill>
                <a:latin typeface="Calibri"/>
              </a:rPr>
              <a:t>Gegenüberstellung</a:t>
            </a:r>
            <a:r>
              <a:rPr lang="de-DE" sz="1800" dirty="0">
                <a:solidFill>
                  <a:srgbClr val="FF0000"/>
                </a:solidFill>
                <a:latin typeface="Calibri"/>
              </a:rPr>
              <a:t> mit ihm durchgeführt wird.“</a:t>
            </a:r>
            <a:br>
              <a:rPr lang="de-DE" sz="1800" dirty="0">
                <a:solidFill>
                  <a:srgbClr val="FF0000"/>
                </a:solidFill>
                <a:latin typeface="Calibri"/>
              </a:rPr>
            </a:br>
            <a:r>
              <a:rPr lang="de-DE" sz="1800" dirty="0">
                <a:solidFill>
                  <a:srgbClr val="FF0000"/>
                </a:solidFill>
                <a:latin typeface="Calibri"/>
              </a:rPr>
              <a:t>-- S. 2: „</a:t>
            </a:r>
            <a:r>
              <a:rPr lang="de-DE" sz="1800" b="1" dirty="0">
                <a:solidFill>
                  <a:srgbClr val="FF0000"/>
                </a:solidFill>
                <a:latin typeface="Calibri"/>
              </a:rPr>
              <a:t>Dies gilt nicht, wenn </a:t>
            </a:r>
            <a:r>
              <a:rPr lang="de-DE" sz="1800" dirty="0">
                <a:solidFill>
                  <a:srgbClr val="FF0000"/>
                </a:solidFill>
                <a:latin typeface="Calibri"/>
              </a:rPr>
              <a:t>(...)“</a:t>
            </a:r>
            <a:br>
              <a:rPr lang="de-DE" sz="1800" dirty="0">
                <a:solidFill>
                  <a:srgbClr val="FF0000"/>
                </a:solidFill>
                <a:latin typeface="Calibri"/>
              </a:rPr>
            </a:br>
            <a:r>
              <a:rPr lang="de-DE" sz="1800" dirty="0">
                <a:solidFill>
                  <a:srgbClr val="FF0000"/>
                </a:solidFill>
                <a:latin typeface="Calibri"/>
              </a:rPr>
              <a:t>    (1.) Fall der notwendigen Verteidigung allein wegen Verbrechensvorwurfs,</a:t>
            </a:r>
            <a:br>
              <a:rPr lang="de-DE" sz="1800" dirty="0">
                <a:solidFill>
                  <a:srgbClr val="FF0000"/>
                </a:solidFill>
                <a:latin typeface="Calibri"/>
              </a:rPr>
            </a:br>
            <a:r>
              <a:rPr lang="de-DE" sz="1800" dirty="0">
                <a:solidFill>
                  <a:srgbClr val="FF0000"/>
                </a:solidFill>
                <a:latin typeface="Calibri"/>
              </a:rPr>
              <a:t>    (2.) Absehen v. d. Verfolgung nach § 45 Abs. 2 oder 3 JGG zu erwarten </a:t>
            </a:r>
            <a:r>
              <a:rPr lang="de-DE" sz="1800" i="1" dirty="0">
                <a:solidFill>
                  <a:srgbClr val="FF0000"/>
                </a:solidFill>
                <a:latin typeface="Calibri"/>
              </a:rPr>
              <a:t>und</a:t>
            </a:r>
            <a:r>
              <a:rPr lang="de-DE" sz="1800" dirty="0">
                <a:solidFill>
                  <a:srgbClr val="FF0000"/>
                </a:solidFill>
                <a:latin typeface="Calibri"/>
              </a:rPr>
              <a:t/>
            </a:r>
            <a:br>
              <a:rPr lang="de-DE" sz="1800" dirty="0">
                <a:solidFill>
                  <a:srgbClr val="FF0000"/>
                </a:solidFill>
                <a:latin typeface="Calibri"/>
              </a:rPr>
            </a:br>
            <a:r>
              <a:rPr lang="de-DE" sz="1800" dirty="0">
                <a:solidFill>
                  <a:srgbClr val="FF0000"/>
                </a:solidFill>
                <a:latin typeface="Calibri"/>
              </a:rPr>
              <a:t>    (3.) die Beiordnung „zu dem in Satz 1 genannten Zeitpunkt (...) </a:t>
            </a:r>
            <a:br>
              <a:rPr lang="de-DE" sz="1800" dirty="0">
                <a:solidFill>
                  <a:srgbClr val="FF0000"/>
                </a:solidFill>
                <a:latin typeface="Calibri"/>
              </a:rPr>
            </a:br>
            <a:r>
              <a:rPr lang="de-DE" sz="1800" dirty="0">
                <a:solidFill>
                  <a:srgbClr val="FF0000"/>
                </a:solidFill>
                <a:latin typeface="Calibri"/>
              </a:rPr>
              <a:t>           unverhältnismäßig wäre“.</a:t>
            </a:r>
          </a:p>
          <a:p>
            <a:pPr marL="635000" lvl="1" defTabSz="633413" eaLnBrk="1" fontAlgn="auto" hangingPunct="1">
              <a:lnSpc>
                <a:spcPts val="2400"/>
              </a:lnSpc>
              <a:spcBef>
                <a:spcPts val="1200"/>
              </a:spcBef>
              <a:spcAft>
                <a:spcPts val="0"/>
              </a:spcAft>
              <a:buFont typeface="Symbol" panose="05050102010706020507" pitchFamily="18" charset="2"/>
              <a:buChar char="-"/>
            </a:pPr>
            <a:r>
              <a:rPr lang="de-DE" sz="1800" b="1" dirty="0">
                <a:solidFill>
                  <a:srgbClr val="FF0000"/>
                </a:solidFill>
                <a:latin typeface="Calibri"/>
              </a:rPr>
              <a:t>Abs. 2: § 141 Abs. 2 S. 2 StPO gilt nicht</a:t>
            </a:r>
            <a:r>
              <a:rPr lang="de-DE" sz="1800" dirty="0">
                <a:solidFill>
                  <a:srgbClr val="FF0000"/>
                </a:solidFill>
                <a:latin typeface="Calibri"/>
              </a:rPr>
              <a:t>. </a:t>
            </a:r>
            <a:br>
              <a:rPr lang="de-DE" sz="1800" dirty="0">
                <a:solidFill>
                  <a:srgbClr val="FF0000"/>
                </a:solidFill>
                <a:latin typeface="Calibri"/>
              </a:rPr>
            </a:br>
            <a:r>
              <a:rPr lang="de-DE" sz="1800" dirty="0">
                <a:solidFill>
                  <a:srgbClr val="FF0000"/>
                </a:solidFill>
                <a:latin typeface="Calibri"/>
              </a:rPr>
              <a:t>(keine Ausnahme für Haft nach §§ 127b Abs. 2, 230 Abs. 2 , 329 Abs. 3 StPO)</a:t>
            </a:r>
            <a:br>
              <a:rPr lang="de-DE" sz="1800" dirty="0">
                <a:solidFill>
                  <a:srgbClr val="FF0000"/>
                </a:solidFill>
                <a:latin typeface="Calibri"/>
              </a:rPr>
            </a:br>
            <a:r>
              <a:rPr lang="de-DE" sz="1800" dirty="0">
                <a:solidFill>
                  <a:srgbClr val="FF0000"/>
                </a:solidFill>
                <a:latin typeface="Calibri"/>
                <a:sym typeface="Wingdings" panose="05000000000000000000" pitchFamily="2" charset="2"/>
              </a:rPr>
              <a:t> </a:t>
            </a:r>
            <a:r>
              <a:rPr lang="de-DE" sz="1800" b="1" dirty="0">
                <a:solidFill>
                  <a:srgbClr val="FF0000"/>
                </a:solidFill>
                <a:latin typeface="Calibri"/>
              </a:rPr>
              <a:t>im Übrigen </a:t>
            </a:r>
            <a:r>
              <a:rPr lang="de-DE" sz="1800" dirty="0" smtClean="0">
                <a:solidFill>
                  <a:srgbClr val="FF0000"/>
                </a:solidFill>
                <a:latin typeface="Calibri"/>
              </a:rPr>
              <a:t>dürften </a:t>
            </a:r>
            <a:r>
              <a:rPr lang="de-DE" sz="1800" b="1" dirty="0">
                <a:solidFill>
                  <a:srgbClr val="FF0000"/>
                </a:solidFill>
                <a:latin typeface="Calibri"/>
              </a:rPr>
              <a:t>§ 141 Abs. 1 und 2 StPO </a:t>
            </a:r>
            <a:r>
              <a:rPr lang="de-DE" sz="1800" dirty="0" smtClean="0">
                <a:solidFill>
                  <a:srgbClr val="FF0000"/>
                </a:solidFill>
                <a:latin typeface="Calibri"/>
              </a:rPr>
              <a:t>unberührt bleiben, </a:t>
            </a:r>
            <a:br>
              <a:rPr lang="de-DE" sz="1800" dirty="0" smtClean="0">
                <a:solidFill>
                  <a:srgbClr val="FF0000"/>
                </a:solidFill>
                <a:latin typeface="Calibri"/>
              </a:rPr>
            </a:br>
            <a:r>
              <a:rPr lang="de-DE" sz="1800" dirty="0" smtClean="0">
                <a:solidFill>
                  <a:srgbClr val="FF0000"/>
                </a:solidFill>
                <a:latin typeface="Calibri"/>
              </a:rPr>
              <a:t>      d</a:t>
            </a:r>
            <a:r>
              <a:rPr lang="de-DE" sz="1800" dirty="0">
                <a:solidFill>
                  <a:srgbClr val="FF0000"/>
                </a:solidFill>
                <a:latin typeface="Calibri"/>
              </a:rPr>
              <a:t>. h. </a:t>
            </a:r>
            <a:r>
              <a:rPr lang="de-DE" sz="1800" dirty="0" smtClean="0">
                <a:solidFill>
                  <a:srgbClr val="FF0000"/>
                </a:solidFill>
                <a:latin typeface="Calibri"/>
              </a:rPr>
              <a:t>Beiordnung jederzeit </a:t>
            </a:r>
            <a:r>
              <a:rPr lang="de-DE" sz="1800" b="1" dirty="0" smtClean="0">
                <a:solidFill>
                  <a:srgbClr val="FF0000"/>
                </a:solidFill>
                <a:latin typeface="Calibri"/>
              </a:rPr>
              <a:t>auch </a:t>
            </a:r>
            <a:r>
              <a:rPr lang="de-DE" sz="1800" b="1" dirty="0">
                <a:solidFill>
                  <a:srgbClr val="FF0000"/>
                </a:solidFill>
                <a:latin typeface="Calibri"/>
              </a:rPr>
              <a:t>auf Antrag</a:t>
            </a:r>
            <a:r>
              <a:rPr lang="de-DE" sz="1800" dirty="0">
                <a:solidFill>
                  <a:srgbClr val="FF0000"/>
                </a:solidFill>
                <a:latin typeface="Calibri"/>
              </a:rPr>
              <a:t> des </a:t>
            </a:r>
            <a:r>
              <a:rPr lang="de-DE" sz="1800" dirty="0" err="1">
                <a:solidFill>
                  <a:srgbClr val="FF0000"/>
                </a:solidFill>
                <a:latin typeface="Calibri"/>
              </a:rPr>
              <a:t>Jug</a:t>
            </a:r>
            <a:r>
              <a:rPr lang="de-DE" sz="1800" dirty="0">
                <a:solidFill>
                  <a:srgbClr val="FF0000"/>
                </a:solidFill>
                <a:latin typeface="Calibri"/>
              </a:rPr>
              <a:t>. / </a:t>
            </a:r>
            <a:r>
              <a:rPr lang="de-DE" sz="1800" dirty="0" err="1">
                <a:solidFill>
                  <a:srgbClr val="FF0000"/>
                </a:solidFill>
                <a:latin typeface="Calibri"/>
              </a:rPr>
              <a:t>Hw</a:t>
            </a:r>
            <a:r>
              <a:rPr lang="de-DE" sz="1800" dirty="0">
                <a:solidFill>
                  <a:srgbClr val="FF0000"/>
                </a:solidFill>
                <a:latin typeface="Calibri"/>
              </a:rPr>
              <a:t>.</a:t>
            </a:r>
          </a:p>
          <a:p>
            <a:pPr marL="901700" lvl="1" eaLnBrk="1" fontAlgn="auto" hangingPunct="1">
              <a:lnSpc>
                <a:spcPts val="2400"/>
              </a:lnSpc>
              <a:spcBef>
                <a:spcPts val="0"/>
              </a:spcBef>
              <a:spcAft>
                <a:spcPts val="0"/>
              </a:spcAft>
              <a:buFont typeface="Symbol" panose="05050102010706020507" pitchFamily="18" charset="2"/>
              <a:buChar char="-"/>
            </a:pPr>
            <a:endParaRPr lang="de-DE" sz="1800" dirty="0">
              <a:solidFill>
                <a:srgbClr val="FF0000"/>
              </a:solidFill>
              <a:latin typeface="Calibri"/>
            </a:endParaRPr>
          </a:p>
          <a:p>
            <a:pPr marL="901700" lvl="1" eaLnBrk="1" fontAlgn="auto" hangingPunct="1">
              <a:lnSpc>
                <a:spcPts val="2400"/>
              </a:lnSpc>
              <a:spcBef>
                <a:spcPts val="0"/>
              </a:spcBef>
              <a:spcAft>
                <a:spcPts val="0"/>
              </a:spcAft>
              <a:buFont typeface="Symbol" panose="05050102010706020507" pitchFamily="18" charset="2"/>
              <a:buChar char="-"/>
            </a:pPr>
            <a:endParaRPr lang="de-DE" sz="1800" dirty="0">
              <a:solidFill>
                <a:srgbClr val="FF0000"/>
              </a:solidFill>
              <a:latin typeface="Calibri"/>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24807251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2"/>
            </a:pPr>
            <a:r>
              <a:rPr lang="de-DE" sz="1800" b="1" dirty="0">
                <a:solidFill>
                  <a:srgbClr val="000000"/>
                </a:solidFill>
                <a:latin typeface="Calibri"/>
              </a:rPr>
              <a:t>Zeitpunkt der Bestellung eines Pflichtverteidigers</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141 </a:t>
            </a:r>
            <a:r>
              <a:rPr lang="de-DE" sz="1800" b="1" dirty="0" smtClean="0">
                <a:solidFill>
                  <a:srgbClr val="FF0000"/>
                </a:solidFill>
                <a:latin typeface="Calibri"/>
              </a:rPr>
              <a:t>StPO-neu- </a:t>
            </a:r>
            <a:r>
              <a:rPr lang="de-DE" sz="1800" b="1" dirty="0">
                <a:solidFill>
                  <a:srgbClr val="FF0000"/>
                </a:solidFill>
                <a:latin typeface="Calibri"/>
              </a:rPr>
              <a:t>(§ 2 Abs. 2 JGG)</a:t>
            </a:r>
          </a:p>
          <a:p>
            <a:pPr marL="635000" lvl="1" defTabSz="901700" eaLnBrk="1" fontAlgn="auto" hangingPunct="1">
              <a:lnSpc>
                <a:spcPts val="2400"/>
              </a:lnSpc>
              <a:spcBef>
                <a:spcPts val="1200"/>
              </a:spcBef>
              <a:spcAft>
                <a:spcPts val="0"/>
              </a:spcAft>
              <a:buFont typeface="Symbol" panose="05050102010706020507" pitchFamily="18" charset="2"/>
              <a:buChar char="-"/>
            </a:pPr>
            <a:r>
              <a:rPr lang="de-DE" sz="1800" b="1" dirty="0">
                <a:solidFill>
                  <a:srgbClr val="FF0000"/>
                </a:solidFill>
                <a:latin typeface="Calibri"/>
              </a:rPr>
              <a:t>Abs. 1: Bestellung</a:t>
            </a:r>
            <a:r>
              <a:rPr lang="de-DE" sz="1800" dirty="0">
                <a:solidFill>
                  <a:srgbClr val="FF0000"/>
                </a:solidFill>
                <a:latin typeface="Calibri"/>
              </a:rPr>
              <a:t> </a:t>
            </a:r>
            <a:r>
              <a:rPr lang="de-DE" sz="1800" b="1" dirty="0">
                <a:solidFill>
                  <a:srgbClr val="FF0000"/>
                </a:solidFill>
                <a:latin typeface="Calibri"/>
              </a:rPr>
              <a:t>auf Antrag</a:t>
            </a:r>
            <a:r>
              <a:rPr lang="de-DE" sz="1800" dirty="0">
                <a:solidFill>
                  <a:srgbClr val="FF0000"/>
                </a:solidFill>
                <a:latin typeface="Calibri"/>
              </a:rPr>
              <a:t> </a:t>
            </a:r>
            <a:r>
              <a:rPr lang="de-DE" sz="1800" b="1" dirty="0">
                <a:solidFill>
                  <a:srgbClr val="FF0000"/>
                </a:solidFill>
                <a:latin typeface="Calibri"/>
              </a:rPr>
              <a:t>des Beschuldigten „unverzüglich“</a:t>
            </a:r>
            <a:r>
              <a:rPr lang="de-DE" sz="1800" dirty="0">
                <a:solidFill>
                  <a:srgbClr val="FF0000"/>
                </a:solidFill>
                <a:latin typeface="Calibri"/>
              </a:rPr>
              <a:t/>
            </a:r>
            <a:br>
              <a:rPr lang="de-DE" sz="1800" dirty="0">
                <a:solidFill>
                  <a:srgbClr val="FF0000"/>
                </a:solidFill>
                <a:latin typeface="Calibri"/>
              </a:rPr>
            </a:br>
            <a:r>
              <a:rPr lang="de-DE" sz="1800" dirty="0" smtClean="0">
                <a:solidFill>
                  <a:srgbClr val="FF0000"/>
                </a:solidFill>
                <a:latin typeface="Calibri"/>
              </a:rPr>
              <a:t>-- „</a:t>
            </a:r>
            <a:r>
              <a:rPr lang="de-DE" sz="1800" b="1" dirty="0" smtClean="0">
                <a:solidFill>
                  <a:srgbClr val="FF0000"/>
                </a:solidFill>
                <a:latin typeface="Calibri"/>
              </a:rPr>
              <a:t>spätestens </a:t>
            </a:r>
            <a:r>
              <a:rPr lang="de-DE" sz="1800" dirty="0" smtClean="0">
                <a:solidFill>
                  <a:srgbClr val="FF0000"/>
                </a:solidFill>
                <a:latin typeface="Calibri"/>
              </a:rPr>
              <a:t>vor einer Vernehmung (...) oder einer Gegenüberstellung“</a:t>
            </a:r>
            <a:br>
              <a:rPr lang="de-DE" sz="1800" dirty="0" smtClean="0">
                <a:solidFill>
                  <a:srgbClr val="FF0000"/>
                </a:solidFill>
                <a:latin typeface="Calibri"/>
              </a:rPr>
            </a:br>
            <a:r>
              <a:rPr lang="de-DE" sz="1800" dirty="0">
                <a:solidFill>
                  <a:srgbClr val="FF0000"/>
                </a:solidFill>
                <a:latin typeface="Calibri"/>
              </a:rPr>
              <a:t>-- </a:t>
            </a:r>
            <a:r>
              <a:rPr lang="de-DE" sz="1800" dirty="0" smtClean="0">
                <a:solidFill>
                  <a:srgbClr val="FF0000"/>
                </a:solidFill>
                <a:latin typeface="Calibri"/>
              </a:rPr>
              <a:t>Bestellungsverfahren siehe </a:t>
            </a:r>
            <a:r>
              <a:rPr lang="de-DE" sz="1800" b="1" dirty="0">
                <a:solidFill>
                  <a:srgbClr val="FF0000"/>
                </a:solidFill>
                <a:latin typeface="Calibri"/>
              </a:rPr>
              <a:t>§ 142 Abs. 1, 3 bis 7 </a:t>
            </a:r>
            <a:r>
              <a:rPr lang="de-DE" sz="1800" b="1" dirty="0" smtClean="0">
                <a:solidFill>
                  <a:srgbClr val="FF0000"/>
                </a:solidFill>
                <a:latin typeface="Calibri"/>
              </a:rPr>
              <a:t>StPO-neu-</a:t>
            </a:r>
            <a:endParaRPr lang="de-DE" sz="1800" b="1" dirty="0">
              <a:solidFill>
                <a:srgbClr val="FF0000"/>
              </a:solidFill>
              <a:latin typeface="Calibri"/>
            </a:endParaRPr>
          </a:p>
          <a:p>
            <a:pPr marL="635000" lvl="1" defTabSz="901700" eaLnBrk="1" fontAlgn="auto" hangingPunct="1">
              <a:lnSpc>
                <a:spcPts val="2400"/>
              </a:lnSpc>
              <a:spcBef>
                <a:spcPts val="1200"/>
              </a:spcBef>
              <a:spcAft>
                <a:spcPts val="0"/>
              </a:spcAft>
              <a:buFont typeface="Symbol" panose="05050102010706020507" pitchFamily="18" charset="2"/>
              <a:buChar char="-"/>
            </a:pPr>
            <a:r>
              <a:rPr lang="de-DE" sz="1800" b="1" dirty="0">
                <a:solidFill>
                  <a:srgbClr val="FF0000"/>
                </a:solidFill>
                <a:latin typeface="Calibri"/>
              </a:rPr>
              <a:t>Abs. 2: Bestellung </a:t>
            </a:r>
            <a:r>
              <a:rPr lang="de-DE" sz="1800" b="1" dirty="0" smtClean="0">
                <a:solidFill>
                  <a:srgbClr val="FF0000"/>
                </a:solidFill>
                <a:latin typeface="Calibri"/>
              </a:rPr>
              <a:t>unabhängig von einem Antrag (= </a:t>
            </a:r>
            <a:r>
              <a:rPr lang="de-DE" sz="1800" b="1" dirty="0" err="1" smtClean="0">
                <a:solidFill>
                  <a:srgbClr val="FF0000"/>
                </a:solidFill>
                <a:latin typeface="Calibri"/>
              </a:rPr>
              <a:t>v.A.w</a:t>
            </a:r>
            <a:r>
              <a:rPr lang="de-DE" sz="1800" b="1" dirty="0" smtClean="0">
                <a:solidFill>
                  <a:srgbClr val="FF0000"/>
                </a:solidFill>
                <a:latin typeface="Calibri"/>
              </a:rPr>
              <a:t>.) </a:t>
            </a:r>
            <a:r>
              <a:rPr lang="de-DE" sz="1800" b="1" dirty="0">
                <a:solidFill>
                  <a:srgbClr val="FF0000"/>
                </a:solidFill>
                <a:latin typeface="Calibri"/>
              </a:rPr>
              <a:t>„sobald“ </a:t>
            </a:r>
            <a:r>
              <a:rPr lang="de-DE" sz="1800" dirty="0">
                <a:solidFill>
                  <a:srgbClr val="FF0000"/>
                </a:solidFill>
                <a:latin typeface="Calibri"/>
              </a:rPr>
              <a:t/>
            </a:r>
            <a:br>
              <a:rPr lang="de-DE" sz="1800" dirty="0">
                <a:solidFill>
                  <a:srgbClr val="FF0000"/>
                </a:solidFill>
                <a:latin typeface="Calibri"/>
              </a:rPr>
            </a:br>
            <a:r>
              <a:rPr lang="de-DE" sz="1800" dirty="0">
                <a:solidFill>
                  <a:srgbClr val="FF0000"/>
                </a:solidFill>
                <a:latin typeface="Calibri"/>
              </a:rPr>
              <a:t>-- Nr. 1: Haftvorführung beabsichtigt</a:t>
            </a:r>
            <a:br>
              <a:rPr lang="de-DE" sz="1800" dirty="0">
                <a:solidFill>
                  <a:srgbClr val="FF0000"/>
                </a:solidFill>
                <a:latin typeface="Calibri"/>
              </a:rPr>
            </a:br>
            <a:r>
              <a:rPr lang="de-DE" sz="1800" dirty="0">
                <a:solidFill>
                  <a:srgbClr val="FF0000"/>
                </a:solidFill>
                <a:latin typeface="Calibri"/>
              </a:rPr>
              <a:t>-- Nr. 2: Freiheitsentziehung aufgrund richterlicher </a:t>
            </a:r>
            <a:r>
              <a:rPr lang="de-DE" sz="1800" dirty="0" smtClean="0">
                <a:solidFill>
                  <a:srgbClr val="FF0000"/>
                </a:solidFill>
                <a:latin typeface="Calibri"/>
              </a:rPr>
              <a:t>Anordnung</a:t>
            </a:r>
            <a:br>
              <a:rPr lang="de-DE" sz="1800" dirty="0" smtClean="0">
                <a:solidFill>
                  <a:srgbClr val="FF0000"/>
                </a:solidFill>
                <a:latin typeface="Calibri"/>
              </a:rPr>
            </a:br>
            <a:r>
              <a:rPr lang="de-DE" sz="1800" dirty="0" smtClean="0">
                <a:solidFill>
                  <a:srgbClr val="FF0000"/>
                </a:solidFill>
                <a:latin typeface="Calibri"/>
              </a:rPr>
              <a:t>-- Nr. 3: (sonst) im Vorverfahren: sofern „ersichtlich ist, dass sich der </a:t>
            </a:r>
            <a:br>
              <a:rPr lang="de-DE" sz="1800" dirty="0" smtClean="0">
                <a:solidFill>
                  <a:srgbClr val="FF0000"/>
                </a:solidFill>
                <a:latin typeface="Calibri"/>
              </a:rPr>
            </a:br>
            <a:r>
              <a:rPr lang="de-DE" sz="1800" dirty="0" smtClean="0">
                <a:solidFill>
                  <a:srgbClr val="FF0000"/>
                </a:solidFill>
                <a:latin typeface="Calibri"/>
              </a:rPr>
              <a:t>              Beschuldigte, insbesondere bei einer Vernehmung (...) oder einer </a:t>
            </a:r>
            <a:br>
              <a:rPr lang="de-DE" sz="1800" dirty="0" smtClean="0">
                <a:solidFill>
                  <a:srgbClr val="FF0000"/>
                </a:solidFill>
                <a:latin typeface="Calibri"/>
              </a:rPr>
            </a:br>
            <a:r>
              <a:rPr lang="de-DE" sz="1800" dirty="0" smtClean="0">
                <a:solidFill>
                  <a:srgbClr val="FF0000"/>
                </a:solidFill>
                <a:latin typeface="Calibri"/>
              </a:rPr>
              <a:t>              Gegenüberstellung (...) nicht selbst verteidigen kann“ </a:t>
            </a:r>
            <a:r>
              <a:rPr lang="de-DE" sz="1800" dirty="0">
                <a:solidFill>
                  <a:srgbClr val="FF0000"/>
                </a:solidFill>
                <a:latin typeface="Calibri"/>
              </a:rPr>
              <a:t/>
            </a:r>
            <a:br>
              <a:rPr lang="de-DE" sz="1800" dirty="0">
                <a:solidFill>
                  <a:srgbClr val="FF0000"/>
                </a:solidFill>
                <a:latin typeface="Calibri"/>
              </a:rPr>
            </a:br>
            <a:r>
              <a:rPr lang="de-DE" sz="1800" dirty="0">
                <a:solidFill>
                  <a:srgbClr val="FF0000"/>
                </a:solidFill>
                <a:latin typeface="Calibri"/>
              </a:rPr>
              <a:t>-- Nr. </a:t>
            </a:r>
            <a:r>
              <a:rPr lang="de-DE" sz="1800" dirty="0" smtClean="0">
                <a:solidFill>
                  <a:srgbClr val="FF0000"/>
                </a:solidFill>
                <a:latin typeface="Calibri"/>
              </a:rPr>
              <a:t>4: </a:t>
            </a:r>
            <a:r>
              <a:rPr lang="de-DE" sz="1800" dirty="0">
                <a:solidFill>
                  <a:srgbClr val="FF0000"/>
                </a:solidFill>
                <a:latin typeface="Calibri"/>
              </a:rPr>
              <a:t>Anklageerhebung</a:t>
            </a:r>
            <a:br>
              <a:rPr lang="de-DE" sz="1800" dirty="0">
                <a:solidFill>
                  <a:srgbClr val="FF0000"/>
                </a:solidFill>
                <a:latin typeface="Calibri"/>
              </a:rPr>
            </a:br>
            <a:r>
              <a:rPr lang="de-DE" sz="1800" dirty="0">
                <a:solidFill>
                  <a:srgbClr val="FF0000"/>
                </a:solidFill>
                <a:latin typeface="Calibri"/>
              </a:rPr>
              <a:t>-- ggf. auf Antrag StA, </a:t>
            </a:r>
            <a:r>
              <a:rPr lang="de-DE" sz="1800" b="1" dirty="0">
                <a:solidFill>
                  <a:srgbClr val="FF0000"/>
                </a:solidFill>
                <a:latin typeface="Calibri"/>
              </a:rPr>
              <a:t>§ 142 Abs. 2 </a:t>
            </a:r>
            <a:r>
              <a:rPr lang="de-DE" sz="1800" dirty="0" err="1">
                <a:solidFill>
                  <a:srgbClr val="FF0000"/>
                </a:solidFill>
                <a:latin typeface="Calibri"/>
              </a:rPr>
              <a:t>i.V.m</a:t>
            </a:r>
            <a:r>
              <a:rPr lang="de-DE" sz="1800" dirty="0">
                <a:solidFill>
                  <a:srgbClr val="FF0000"/>
                </a:solidFill>
                <a:latin typeface="Calibri"/>
              </a:rPr>
              <a:t>. </a:t>
            </a:r>
            <a:r>
              <a:rPr lang="de-DE" sz="1800" b="1" dirty="0">
                <a:solidFill>
                  <a:srgbClr val="FF0000"/>
                </a:solidFill>
                <a:latin typeface="Calibri"/>
              </a:rPr>
              <a:t>§ 141 Abs. 2 S. 1 Nr. 1–3 </a:t>
            </a:r>
            <a:r>
              <a:rPr lang="de-DE" sz="1800" b="1" dirty="0" smtClean="0">
                <a:solidFill>
                  <a:srgbClr val="FF0000"/>
                </a:solidFill>
                <a:latin typeface="Calibri"/>
              </a:rPr>
              <a:t>StPO-neu- </a:t>
            </a:r>
            <a:endParaRPr lang="de-DE" sz="1800" b="1" dirty="0">
              <a:solidFill>
                <a:srgbClr val="FF0000"/>
              </a:solidFill>
              <a:latin typeface="Calibri"/>
            </a:endParaRPr>
          </a:p>
          <a:p>
            <a:pPr marL="635000" lvl="1" defTabSz="901700" eaLnBrk="1" fontAlgn="auto" hangingPunct="1">
              <a:lnSpc>
                <a:spcPts val="2400"/>
              </a:lnSpc>
              <a:spcBef>
                <a:spcPts val="0"/>
              </a:spcBef>
              <a:spcAft>
                <a:spcPts val="0"/>
              </a:spcAft>
              <a:buFont typeface="Symbol" panose="05050102010706020507" pitchFamily="18" charset="2"/>
              <a:buChar char="-"/>
            </a:pPr>
            <a:endParaRPr lang="de-DE" sz="1800" b="1" dirty="0">
              <a:solidFill>
                <a:srgbClr val="FF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1904237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2"/>
            </a:pPr>
            <a:r>
              <a:rPr lang="de-DE" sz="1800" b="1" dirty="0">
                <a:solidFill>
                  <a:srgbClr val="000000"/>
                </a:solidFill>
                <a:latin typeface="Calibri"/>
              </a:rPr>
              <a:t>Zeitpunkt der Bestellung eines Pflichtverteidigers</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0" lvl="1" indent="0" defTabSz="901700" eaLnBrk="1" fontAlgn="auto" hangingPunct="1">
              <a:lnSpc>
                <a:spcPts val="2400"/>
              </a:lnSpc>
              <a:spcBef>
                <a:spcPts val="0"/>
              </a:spcBef>
              <a:spcAft>
                <a:spcPts val="0"/>
              </a:spcAft>
              <a:buNone/>
            </a:pPr>
            <a:r>
              <a:rPr lang="de-DE" sz="1800" b="1" dirty="0">
                <a:solidFill>
                  <a:srgbClr val="FF0000"/>
                </a:solidFill>
                <a:latin typeface="Calibri"/>
              </a:rPr>
              <a:t>Zusammenschau: Beiordnungszeitpunkte bei </a:t>
            </a:r>
            <a:r>
              <a:rPr lang="de-DE" sz="1800" b="1" dirty="0" err="1">
                <a:solidFill>
                  <a:srgbClr val="FF0000"/>
                </a:solidFill>
                <a:latin typeface="Calibri"/>
              </a:rPr>
              <a:t>Jug</a:t>
            </a:r>
            <a:r>
              <a:rPr lang="de-DE" sz="1800" b="1" dirty="0">
                <a:solidFill>
                  <a:srgbClr val="FF0000"/>
                </a:solidFill>
                <a:latin typeface="Calibri"/>
              </a:rPr>
              <a:t>./</a:t>
            </a:r>
            <a:r>
              <a:rPr lang="de-DE" sz="1800" b="1" dirty="0" err="1">
                <a:solidFill>
                  <a:srgbClr val="FF0000"/>
                </a:solidFill>
                <a:latin typeface="Calibri"/>
              </a:rPr>
              <a:t>Hw</a:t>
            </a:r>
            <a:r>
              <a:rPr lang="de-DE" sz="1800" b="1" dirty="0">
                <a:solidFill>
                  <a:srgbClr val="FF0000"/>
                </a:solidFill>
                <a:latin typeface="Calibri"/>
              </a:rPr>
              <a:t>.</a:t>
            </a:r>
          </a:p>
          <a:p>
            <a:pPr marL="363538" lvl="1" indent="-342900" defTabSz="901700" eaLnBrk="1" fontAlgn="auto" hangingPunct="1">
              <a:lnSpc>
                <a:spcPts val="2400"/>
              </a:lnSpc>
              <a:spcBef>
                <a:spcPts val="1200"/>
              </a:spcBef>
              <a:spcAft>
                <a:spcPts val="0"/>
              </a:spcAft>
              <a:buFont typeface="+mj-lt"/>
              <a:buAutoNum type="arabicParenBoth"/>
            </a:pPr>
            <a:r>
              <a:rPr lang="de-DE" sz="1800" b="1" dirty="0">
                <a:solidFill>
                  <a:srgbClr val="FF0000"/>
                </a:solidFill>
                <a:latin typeface="Calibri"/>
              </a:rPr>
              <a:t>von Amts wegen</a:t>
            </a:r>
          </a:p>
          <a:p>
            <a:pPr marL="711200" lvl="1" defTabSz="901700" eaLnBrk="1" fontAlgn="auto" hangingPunct="1">
              <a:lnSpc>
                <a:spcPts val="2400"/>
              </a:lnSpc>
              <a:spcBef>
                <a:spcPts val="0"/>
              </a:spcBef>
              <a:spcAft>
                <a:spcPts val="0"/>
              </a:spcAft>
              <a:buFont typeface="Symbol" panose="05050102010706020507" pitchFamily="18" charset="2"/>
              <a:buChar char="-"/>
            </a:pPr>
            <a:r>
              <a:rPr lang="de-DE" sz="1800" b="1" dirty="0" smtClean="0">
                <a:solidFill>
                  <a:srgbClr val="FF0000"/>
                </a:solidFill>
                <a:latin typeface="Calibri"/>
              </a:rPr>
              <a:t>im Vorverfahren </a:t>
            </a:r>
            <a:br>
              <a:rPr lang="de-DE" sz="1800" b="1" dirty="0" smtClean="0">
                <a:solidFill>
                  <a:srgbClr val="FF0000"/>
                </a:solidFill>
                <a:latin typeface="Calibri"/>
              </a:rPr>
            </a:br>
            <a:r>
              <a:rPr lang="de-DE" sz="1800" dirty="0" smtClean="0">
                <a:solidFill>
                  <a:srgbClr val="FF0000"/>
                </a:solidFill>
                <a:latin typeface="Calibri"/>
              </a:rPr>
              <a:t>-- </a:t>
            </a:r>
            <a:r>
              <a:rPr lang="de-DE" sz="1800" b="1" dirty="0" smtClean="0">
                <a:solidFill>
                  <a:srgbClr val="FF0000"/>
                </a:solidFill>
                <a:latin typeface="Calibri"/>
              </a:rPr>
              <a:t>„</a:t>
            </a:r>
            <a:r>
              <a:rPr lang="de-DE" sz="1800" dirty="0" smtClean="0">
                <a:solidFill>
                  <a:srgbClr val="FF0000"/>
                </a:solidFill>
                <a:latin typeface="Calibri"/>
              </a:rPr>
              <a:t>spätestens</a:t>
            </a:r>
            <a:r>
              <a:rPr lang="de-DE" sz="1800" dirty="0">
                <a:solidFill>
                  <a:srgbClr val="FF0000"/>
                </a:solidFill>
                <a:latin typeface="Calibri"/>
              </a:rPr>
              <a:t>“ vor Vernehmung oder </a:t>
            </a:r>
            <a:r>
              <a:rPr lang="de-DE" sz="1800" dirty="0" smtClean="0">
                <a:solidFill>
                  <a:srgbClr val="FF0000"/>
                </a:solidFill>
                <a:latin typeface="Calibri"/>
              </a:rPr>
              <a:t>Gegenüberstellung, </a:t>
            </a:r>
            <a:br>
              <a:rPr lang="de-DE" sz="1800" dirty="0" smtClean="0">
                <a:solidFill>
                  <a:srgbClr val="FF0000"/>
                </a:solidFill>
                <a:latin typeface="Calibri"/>
              </a:rPr>
            </a:br>
            <a:r>
              <a:rPr lang="de-DE" sz="1800" dirty="0" smtClean="0">
                <a:solidFill>
                  <a:srgbClr val="FF0000"/>
                </a:solidFill>
                <a:latin typeface="Calibri"/>
              </a:rPr>
              <a:t>    </a:t>
            </a:r>
            <a:r>
              <a:rPr lang="de-DE" sz="1800" i="1" dirty="0" smtClean="0">
                <a:solidFill>
                  <a:srgbClr val="FF0000"/>
                </a:solidFill>
                <a:latin typeface="Calibri"/>
              </a:rPr>
              <a:t>sofern</a:t>
            </a:r>
            <a:r>
              <a:rPr lang="de-DE" sz="1800" dirty="0" smtClean="0">
                <a:solidFill>
                  <a:srgbClr val="FF0000"/>
                </a:solidFill>
                <a:latin typeface="Calibri"/>
              </a:rPr>
              <a:t> nicht § 68a Abs. 1 S. 2 JGG-neu- (Verbrechen, § 45 Abs. 2/3 JGG), </a:t>
            </a:r>
            <a:br>
              <a:rPr lang="de-DE" sz="1800" dirty="0" smtClean="0">
                <a:solidFill>
                  <a:srgbClr val="FF0000"/>
                </a:solidFill>
                <a:latin typeface="Calibri"/>
              </a:rPr>
            </a:br>
            <a:r>
              <a:rPr lang="de-DE" sz="1800" dirty="0" smtClean="0">
                <a:solidFill>
                  <a:srgbClr val="FF0000"/>
                </a:solidFill>
                <a:latin typeface="Calibri"/>
              </a:rPr>
              <a:t>-- </a:t>
            </a:r>
            <a:r>
              <a:rPr lang="de-DE" sz="1800" i="1" dirty="0" smtClean="0">
                <a:solidFill>
                  <a:srgbClr val="FF0000"/>
                </a:solidFill>
                <a:latin typeface="Calibri"/>
              </a:rPr>
              <a:t>oder</a:t>
            </a:r>
            <a:r>
              <a:rPr lang="de-DE" sz="1800" dirty="0" smtClean="0">
                <a:solidFill>
                  <a:srgbClr val="FF0000"/>
                </a:solidFill>
                <a:latin typeface="Calibri"/>
              </a:rPr>
              <a:t> „</a:t>
            </a:r>
            <a:r>
              <a:rPr lang="de-DE" sz="1800" dirty="0">
                <a:solidFill>
                  <a:srgbClr val="FF0000"/>
                </a:solidFill>
                <a:latin typeface="Calibri"/>
              </a:rPr>
              <a:t>sobald</a:t>
            </a:r>
            <a:r>
              <a:rPr lang="de-DE" sz="1800" dirty="0" smtClean="0">
                <a:solidFill>
                  <a:srgbClr val="FF0000"/>
                </a:solidFill>
                <a:latin typeface="Calibri"/>
              </a:rPr>
              <a:t>“ </a:t>
            </a:r>
            <a:r>
              <a:rPr lang="de-DE" sz="1800" dirty="0">
                <a:solidFill>
                  <a:srgbClr val="FF0000"/>
                </a:solidFill>
                <a:latin typeface="Calibri"/>
              </a:rPr>
              <a:t/>
            </a:r>
            <a:br>
              <a:rPr lang="de-DE" sz="1800" dirty="0">
                <a:solidFill>
                  <a:srgbClr val="FF0000"/>
                </a:solidFill>
                <a:latin typeface="Calibri"/>
              </a:rPr>
            </a:br>
            <a:r>
              <a:rPr lang="de-DE" sz="1800" dirty="0" smtClean="0">
                <a:solidFill>
                  <a:srgbClr val="FF0000"/>
                </a:solidFill>
                <a:latin typeface="Calibri"/>
              </a:rPr>
              <a:t>    (a) Haftvorführung </a:t>
            </a:r>
            <a:r>
              <a:rPr lang="de-DE" sz="1800" dirty="0">
                <a:solidFill>
                  <a:srgbClr val="FF0000"/>
                </a:solidFill>
                <a:latin typeface="Calibri"/>
              </a:rPr>
              <a:t>beabsichtigt (§ 141 Abs. 2 S. 1 Nr. 1 </a:t>
            </a:r>
            <a:r>
              <a:rPr lang="de-DE" sz="1800" dirty="0" smtClean="0">
                <a:solidFill>
                  <a:srgbClr val="FF0000"/>
                </a:solidFill>
                <a:latin typeface="Calibri"/>
              </a:rPr>
              <a:t>StPO-neu-)</a:t>
            </a:r>
            <a:r>
              <a:rPr lang="de-DE" sz="1800" dirty="0">
                <a:solidFill>
                  <a:srgbClr val="FF0000"/>
                </a:solidFill>
                <a:latin typeface="Calibri"/>
              </a:rPr>
              <a:t/>
            </a:r>
            <a:br>
              <a:rPr lang="de-DE" sz="1800" dirty="0">
                <a:solidFill>
                  <a:srgbClr val="FF0000"/>
                </a:solidFill>
                <a:latin typeface="Calibri"/>
              </a:rPr>
            </a:br>
            <a:r>
              <a:rPr lang="de-DE" sz="1800" dirty="0">
                <a:solidFill>
                  <a:srgbClr val="FF0000"/>
                </a:solidFill>
                <a:latin typeface="Calibri"/>
              </a:rPr>
              <a:t>    </a:t>
            </a:r>
            <a:r>
              <a:rPr lang="de-DE" sz="1800" dirty="0" smtClean="0">
                <a:solidFill>
                  <a:srgbClr val="FF0000"/>
                </a:solidFill>
                <a:latin typeface="Calibri"/>
              </a:rPr>
              <a:t>      </a:t>
            </a:r>
            <a:r>
              <a:rPr lang="de-DE" sz="1800" dirty="0">
                <a:solidFill>
                  <a:srgbClr val="FF0000"/>
                </a:solidFill>
                <a:latin typeface="Calibri"/>
                <a:sym typeface="Wingdings" panose="05000000000000000000" pitchFamily="2" charset="2"/>
              </a:rPr>
              <a:t> § 68a Abs. 2 </a:t>
            </a:r>
            <a:r>
              <a:rPr lang="de-DE" sz="1800" dirty="0" smtClean="0">
                <a:solidFill>
                  <a:srgbClr val="FF0000"/>
                </a:solidFill>
                <a:latin typeface="Calibri"/>
                <a:sym typeface="Wingdings" panose="05000000000000000000" pitchFamily="2" charset="2"/>
              </a:rPr>
              <a:t>JGG-neu-: </a:t>
            </a:r>
            <a:r>
              <a:rPr lang="de-DE" sz="1800" dirty="0">
                <a:solidFill>
                  <a:srgbClr val="FF0000"/>
                </a:solidFill>
                <a:latin typeface="Calibri"/>
                <a:sym typeface="Wingdings" panose="05000000000000000000" pitchFamily="2" charset="2"/>
              </a:rPr>
              <a:t>§ 141 Abs. 2 S. 2 </a:t>
            </a:r>
            <a:r>
              <a:rPr lang="de-DE" sz="1800" dirty="0" smtClean="0">
                <a:solidFill>
                  <a:srgbClr val="FF0000"/>
                </a:solidFill>
                <a:latin typeface="Calibri"/>
                <a:sym typeface="Wingdings" panose="05000000000000000000" pitchFamily="2" charset="2"/>
              </a:rPr>
              <a:t>StPO-neu- </a:t>
            </a:r>
            <a:r>
              <a:rPr lang="de-DE" sz="1800" dirty="0">
                <a:solidFill>
                  <a:srgbClr val="FF0000"/>
                </a:solidFill>
                <a:latin typeface="Calibri"/>
                <a:sym typeface="Wingdings" panose="05000000000000000000" pitchFamily="2" charset="2"/>
              </a:rPr>
              <a:t>gilt nicht</a:t>
            </a:r>
            <a:r>
              <a:rPr lang="de-DE" sz="1800" dirty="0">
                <a:solidFill>
                  <a:srgbClr val="FF0000"/>
                </a:solidFill>
                <a:latin typeface="Calibri"/>
              </a:rPr>
              <a:t/>
            </a:r>
            <a:br>
              <a:rPr lang="de-DE" sz="1800" dirty="0">
                <a:solidFill>
                  <a:srgbClr val="FF0000"/>
                </a:solidFill>
                <a:latin typeface="Calibri"/>
              </a:rPr>
            </a:br>
            <a:r>
              <a:rPr lang="de-DE" sz="1800" dirty="0" smtClean="0">
                <a:solidFill>
                  <a:srgbClr val="FF0000"/>
                </a:solidFill>
                <a:latin typeface="Calibri"/>
              </a:rPr>
              <a:t>     (b) </a:t>
            </a:r>
            <a:r>
              <a:rPr lang="de-DE" sz="1800" dirty="0">
                <a:solidFill>
                  <a:srgbClr val="FF0000"/>
                </a:solidFill>
                <a:latin typeface="Calibri"/>
              </a:rPr>
              <a:t>Freiheitsentziehung in anderer Sache (§ 141 Abs. 2 S. 1 Nr. 2 </a:t>
            </a:r>
            <a:r>
              <a:rPr lang="de-DE" sz="1800" dirty="0" smtClean="0">
                <a:solidFill>
                  <a:srgbClr val="FF0000"/>
                </a:solidFill>
                <a:latin typeface="Calibri"/>
              </a:rPr>
              <a:t>StPO-neu-)</a:t>
            </a:r>
            <a:endParaRPr lang="de-DE" sz="1800" dirty="0">
              <a:solidFill>
                <a:srgbClr val="FF0000"/>
              </a:solidFill>
              <a:latin typeface="Calibri"/>
            </a:endParaRPr>
          </a:p>
          <a:p>
            <a:pPr marL="711200" lvl="1" defTabSz="901700" eaLnBrk="1" fontAlgn="auto" hangingPunct="1">
              <a:lnSpc>
                <a:spcPts val="2400"/>
              </a:lnSpc>
              <a:spcBef>
                <a:spcPts val="0"/>
              </a:spcBef>
              <a:spcAft>
                <a:spcPts val="0"/>
              </a:spcAft>
              <a:buFont typeface="Symbol" panose="05050102010706020507" pitchFamily="18" charset="2"/>
              <a:buChar char="-"/>
            </a:pPr>
            <a:r>
              <a:rPr lang="de-DE" sz="1800" b="1" dirty="0" smtClean="0">
                <a:solidFill>
                  <a:srgbClr val="FF0000"/>
                </a:solidFill>
                <a:latin typeface="Calibri"/>
              </a:rPr>
              <a:t>bei Anklagezustellung </a:t>
            </a:r>
            <a:r>
              <a:rPr lang="de-DE" sz="1800" dirty="0">
                <a:solidFill>
                  <a:srgbClr val="FF0000"/>
                </a:solidFill>
                <a:latin typeface="Calibri"/>
              </a:rPr>
              <a:t>(§ 141 Abs. 2 S. 1 Nr. 4 </a:t>
            </a:r>
            <a:r>
              <a:rPr lang="de-DE" sz="1800" dirty="0" smtClean="0">
                <a:solidFill>
                  <a:srgbClr val="FF0000"/>
                </a:solidFill>
                <a:latin typeface="Calibri"/>
              </a:rPr>
              <a:t>StPO-neu-; </a:t>
            </a:r>
            <a:r>
              <a:rPr lang="de-DE" sz="1800" dirty="0">
                <a:solidFill>
                  <a:srgbClr val="FF0000"/>
                </a:solidFill>
                <a:latin typeface="Calibri"/>
              </a:rPr>
              <a:t>i.d.R. </a:t>
            </a:r>
            <a:r>
              <a:rPr lang="de-DE" sz="1800" dirty="0" smtClean="0">
                <a:solidFill>
                  <a:srgbClr val="FF0000"/>
                </a:solidFill>
                <a:latin typeface="Calibri"/>
              </a:rPr>
              <a:t>§ </a:t>
            </a:r>
            <a:r>
              <a:rPr lang="de-DE" sz="1800" dirty="0">
                <a:solidFill>
                  <a:srgbClr val="FF0000"/>
                </a:solidFill>
                <a:latin typeface="Calibri"/>
              </a:rPr>
              <a:t>68a </a:t>
            </a:r>
            <a:r>
              <a:rPr lang="de-DE" sz="1800" dirty="0" smtClean="0">
                <a:solidFill>
                  <a:srgbClr val="FF0000"/>
                </a:solidFill>
                <a:latin typeface="Calibri"/>
              </a:rPr>
              <a:t>JGG-neu-)</a:t>
            </a:r>
            <a:endParaRPr lang="de-DE" sz="1800" dirty="0">
              <a:solidFill>
                <a:prstClr val="black"/>
              </a:solidFill>
              <a:latin typeface="Calibri"/>
            </a:endParaRPr>
          </a:p>
          <a:p>
            <a:pPr marL="363538" lvl="1" indent="-342900" defTabSz="901700" eaLnBrk="1" fontAlgn="auto" hangingPunct="1">
              <a:lnSpc>
                <a:spcPts val="2400"/>
              </a:lnSpc>
              <a:spcBef>
                <a:spcPts val="1200"/>
              </a:spcBef>
              <a:spcAft>
                <a:spcPts val="0"/>
              </a:spcAft>
              <a:buFont typeface="+mj-lt"/>
              <a:buAutoNum type="arabicParenBoth" startAt="2"/>
            </a:pPr>
            <a:r>
              <a:rPr lang="de-DE" sz="1800" b="1" dirty="0">
                <a:solidFill>
                  <a:srgbClr val="FF0000"/>
                </a:solidFill>
                <a:latin typeface="Calibri"/>
              </a:rPr>
              <a:t>auf Antrag </a:t>
            </a:r>
            <a:r>
              <a:rPr lang="de-DE" sz="1800" b="1" dirty="0" smtClean="0">
                <a:solidFill>
                  <a:srgbClr val="FF0000"/>
                </a:solidFill>
                <a:latin typeface="Calibri"/>
              </a:rPr>
              <a:t>jederzeit unverzüglich</a:t>
            </a:r>
            <a:endParaRPr lang="de-DE" sz="1800" b="1" dirty="0">
              <a:solidFill>
                <a:srgbClr val="FF0000"/>
              </a:solidFill>
              <a:latin typeface="Calibri"/>
            </a:endParaRPr>
          </a:p>
          <a:p>
            <a:pPr marL="71120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„spätestens“ </a:t>
            </a:r>
            <a:r>
              <a:rPr lang="de-DE" sz="1800" dirty="0">
                <a:solidFill>
                  <a:srgbClr val="FF0000"/>
                </a:solidFill>
                <a:latin typeface="Calibri"/>
              </a:rPr>
              <a:t>vor Vernehmung </a:t>
            </a:r>
            <a:r>
              <a:rPr lang="de-DE" sz="1800" dirty="0" smtClean="0">
                <a:solidFill>
                  <a:srgbClr val="FF0000"/>
                </a:solidFill>
                <a:latin typeface="Calibri"/>
              </a:rPr>
              <a:t>oder </a:t>
            </a:r>
            <a:r>
              <a:rPr lang="de-DE" sz="1800" dirty="0">
                <a:solidFill>
                  <a:srgbClr val="FF0000"/>
                </a:solidFill>
                <a:latin typeface="Calibri"/>
              </a:rPr>
              <a:t>Gegenüberstellung </a:t>
            </a:r>
            <a:r>
              <a:rPr lang="de-DE" sz="1800" dirty="0" smtClean="0">
                <a:solidFill>
                  <a:srgbClr val="FF0000"/>
                </a:solidFill>
                <a:latin typeface="Calibri"/>
              </a:rPr>
              <a:t>(§ </a:t>
            </a:r>
            <a:r>
              <a:rPr lang="de-DE" sz="1800" dirty="0">
                <a:solidFill>
                  <a:srgbClr val="FF0000"/>
                </a:solidFill>
                <a:latin typeface="Calibri"/>
              </a:rPr>
              <a:t>141 Abs. 1 StPO)</a:t>
            </a:r>
          </a:p>
          <a:p>
            <a:pPr marL="711200" lvl="1" defTabSz="901700"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sym typeface="Wingdings" panose="05000000000000000000" pitchFamily="2" charset="2"/>
              </a:rPr>
              <a:t>unabhängig von </a:t>
            </a:r>
            <a:r>
              <a:rPr lang="pt-BR" sz="1800" dirty="0">
                <a:solidFill>
                  <a:srgbClr val="FF0000"/>
                </a:solidFill>
                <a:latin typeface="Calibri"/>
                <a:sym typeface="Wingdings" panose="05000000000000000000" pitchFamily="2" charset="2"/>
              </a:rPr>
              <a:t>§ 68a Abs. 1 S. 2 </a:t>
            </a:r>
            <a:r>
              <a:rPr lang="pt-BR" sz="1800" dirty="0" smtClean="0">
                <a:solidFill>
                  <a:srgbClr val="FF0000"/>
                </a:solidFill>
                <a:latin typeface="Calibri"/>
                <a:sym typeface="Wingdings" panose="05000000000000000000" pitchFamily="2" charset="2"/>
              </a:rPr>
              <a:t>JGG-neu-</a:t>
            </a:r>
            <a:endParaRPr lang="de-DE" sz="1800" dirty="0">
              <a:solidFill>
                <a:srgbClr val="FF0000"/>
              </a:solidFill>
              <a:latin typeface="Calibri"/>
            </a:endParaRPr>
          </a:p>
          <a:p>
            <a:pPr marL="216000" lvl="5" indent="0">
              <a:lnSpc>
                <a:spcPts val="2400"/>
              </a:lnSpc>
              <a:spcBef>
                <a:spcPts val="0"/>
              </a:spcBef>
              <a:buNone/>
            </a:pPr>
            <a:endParaRPr lang="de-DE" sz="1800" dirty="0">
              <a:solidFill>
                <a:srgbClr val="000000"/>
              </a:solidFill>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25924619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2"/>
            </a:pPr>
            <a:r>
              <a:rPr lang="de-DE" sz="1800" b="1" dirty="0">
                <a:solidFill>
                  <a:srgbClr val="000000"/>
                </a:solidFill>
                <a:latin typeface="Calibri"/>
              </a:rPr>
              <a:t>Zeitpunkt der Bestellung eines Pflichtverteidigers</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a:lnSpc>
                <a:spcPts val="2400"/>
              </a:lnSpc>
              <a:spcBef>
                <a:spcPts val="0"/>
              </a:spcBef>
              <a:buFont typeface="Wingdings" panose="05000000000000000000" pitchFamily="2" charset="2"/>
              <a:buChar char="Ø"/>
            </a:pPr>
            <a:r>
              <a:rPr lang="de-DE" sz="1800" b="1" dirty="0">
                <a:solidFill>
                  <a:srgbClr val="FF0000"/>
                </a:solidFill>
                <a:latin typeface="Calibri"/>
              </a:rPr>
              <a:t>§ 68b </a:t>
            </a:r>
            <a:r>
              <a:rPr lang="de-DE" sz="1800" b="1" dirty="0" smtClean="0">
                <a:solidFill>
                  <a:srgbClr val="FF0000"/>
                </a:solidFill>
                <a:latin typeface="Calibri"/>
              </a:rPr>
              <a:t>JGG-neu- </a:t>
            </a:r>
            <a:r>
              <a:rPr lang="de-DE" sz="1800" b="1" dirty="0">
                <a:solidFill>
                  <a:srgbClr val="FF0000"/>
                </a:solidFill>
                <a:latin typeface="Calibri"/>
              </a:rPr>
              <a:t>Vernehmung und Gegenüberstellung vor der Bestellung eines Pflichtverteidigers</a:t>
            </a:r>
          </a:p>
          <a:p>
            <a:pPr marL="623888" lvl="1">
              <a:lnSpc>
                <a:spcPts val="2400"/>
              </a:lnSpc>
              <a:spcBef>
                <a:spcPts val="0"/>
              </a:spcBef>
              <a:buFont typeface="Symbol" panose="05050102010706020507" pitchFamily="18" charset="2"/>
              <a:buChar char="-"/>
            </a:pPr>
            <a:r>
              <a:rPr lang="de-DE" sz="1800" dirty="0">
                <a:solidFill>
                  <a:srgbClr val="FF0000"/>
                </a:solidFill>
                <a:latin typeface="Calibri"/>
              </a:rPr>
              <a:t>(zeitweiliges) Absehen von der Bestellung eines Pflichtverteidigers vor Vernehmung / Gegenüberstellung</a:t>
            </a:r>
          </a:p>
          <a:p>
            <a:pPr marL="623888" lvl="1">
              <a:lnSpc>
                <a:spcPts val="2400"/>
              </a:lnSpc>
              <a:spcBef>
                <a:spcPts val="0"/>
              </a:spcBef>
              <a:buFont typeface="Symbol" panose="05050102010706020507" pitchFamily="18" charset="2"/>
              <a:buChar char="-"/>
            </a:pPr>
            <a:r>
              <a:rPr lang="de-DE" sz="1800" dirty="0">
                <a:solidFill>
                  <a:srgbClr val="FF0000"/>
                </a:solidFill>
                <a:latin typeface="Calibri"/>
              </a:rPr>
              <a:t>eng(</a:t>
            </a:r>
            <a:r>
              <a:rPr lang="de-DE" sz="1800" dirty="0" err="1">
                <a:solidFill>
                  <a:srgbClr val="FF0000"/>
                </a:solidFill>
                <a:latin typeface="Calibri"/>
              </a:rPr>
              <a:t>st</a:t>
            </a:r>
            <a:r>
              <a:rPr lang="de-DE" sz="1800" dirty="0">
                <a:solidFill>
                  <a:srgbClr val="FF0000"/>
                </a:solidFill>
                <a:latin typeface="Calibri"/>
              </a:rPr>
              <a:t>)e Voraussetzungen („gegenwärtige Gefahr für Leib und Leben“, „dringend erforderlich“, „zwingend geboten“) </a:t>
            </a:r>
            <a:br>
              <a:rPr lang="de-DE" sz="1800" dirty="0">
                <a:solidFill>
                  <a:srgbClr val="FF0000"/>
                </a:solidFill>
                <a:latin typeface="Calibri"/>
              </a:rPr>
            </a:br>
            <a:r>
              <a:rPr lang="de-DE" sz="1800" dirty="0">
                <a:solidFill>
                  <a:srgbClr val="FF0000"/>
                </a:solidFill>
                <a:latin typeface="Calibri"/>
              </a:rPr>
              <a:t>= zulässige Ausnahmen nach Art. 6 Abs. 8 JGG-RL (s. dazu </a:t>
            </a:r>
            <a:r>
              <a:rPr lang="de-DE" sz="1800" b="1" dirty="0">
                <a:solidFill>
                  <a:srgbClr val="FF0000"/>
                </a:solidFill>
                <a:latin typeface="Calibri"/>
              </a:rPr>
              <a:t>EG 31, 32</a:t>
            </a:r>
            <a:r>
              <a:rPr lang="de-DE" sz="1800" dirty="0">
                <a:solidFill>
                  <a:srgbClr val="FF0000"/>
                </a:solidFill>
                <a:latin typeface="Calibri"/>
              </a:rPr>
              <a:t>)</a:t>
            </a:r>
          </a:p>
          <a:p>
            <a:pPr marL="285750" lvl="1">
              <a:lnSpc>
                <a:spcPts val="2400"/>
              </a:lnSpc>
              <a:spcBef>
                <a:spcPts val="1200"/>
              </a:spcBef>
              <a:buFont typeface="Wingdings" panose="05000000000000000000" pitchFamily="2" charset="2"/>
              <a:buChar char="Ø"/>
            </a:pPr>
            <a:r>
              <a:rPr lang="de-DE" sz="1800" b="1" dirty="0">
                <a:solidFill>
                  <a:srgbClr val="FF0000"/>
                </a:solidFill>
                <a:latin typeface="Calibri"/>
              </a:rPr>
              <a:t>ABER: §§ 141 Abs. 1 S. 2, 141a StPO</a:t>
            </a:r>
            <a:r>
              <a:rPr lang="de-DE" sz="1800" dirty="0">
                <a:solidFill>
                  <a:srgbClr val="FF0000"/>
                </a:solidFill>
                <a:latin typeface="Calibri"/>
              </a:rPr>
              <a:t> (§ 2 Abs. 2 JGG)</a:t>
            </a:r>
          </a:p>
          <a:p>
            <a:pPr marL="623888" lvl="1">
              <a:lnSpc>
                <a:spcPts val="2400"/>
              </a:lnSpc>
              <a:spcBef>
                <a:spcPts val="0"/>
              </a:spcBef>
              <a:buFont typeface="Symbol" panose="05050102010706020507" pitchFamily="18" charset="2"/>
              <a:buChar char="-"/>
            </a:pPr>
            <a:r>
              <a:rPr lang="de-DE" sz="1800" dirty="0" smtClean="0">
                <a:solidFill>
                  <a:srgbClr val="FF0000"/>
                </a:solidFill>
                <a:latin typeface="Calibri"/>
              </a:rPr>
              <a:t>dürfte im </a:t>
            </a:r>
            <a:r>
              <a:rPr lang="de-DE" sz="1800" dirty="0">
                <a:solidFill>
                  <a:srgbClr val="FF0000"/>
                </a:solidFill>
                <a:latin typeface="Calibri"/>
              </a:rPr>
              <a:t>Falle eines Beiordnungsantrag des </a:t>
            </a:r>
            <a:r>
              <a:rPr lang="de-DE" sz="1800" dirty="0" err="1">
                <a:solidFill>
                  <a:srgbClr val="FF0000"/>
                </a:solidFill>
                <a:latin typeface="Calibri"/>
              </a:rPr>
              <a:t>Jug</a:t>
            </a:r>
            <a:r>
              <a:rPr lang="de-DE" sz="1800" dirty="0">
                <a:solidFill>
                  <a:srgbClr val="FF0000"/>
                </a:solidFill>
                <a:latin typeface="Calibri"/>
              </a:rPr>
              <a:t>./</a:t>
            </a:r>
            <a:r>
              <a:rPr lang="de-DE" sz="1800" dirty="0" err="1">
                <a:solidFill>
                  <a:srgbClr val="FF0000"/>
                </a:solidFill>
                <a:latin typeface="Calibri"/>
              </a:rPr>
              <a:t>Hw</a:t>
            </a:r>
            <a:r>
              <a:rPr lang="de-DE" sz="1800" dirty="0">
                <a:solidFill>
                  <a:srgbClr val="FF0000"/>
                </a:solidFill>
                <a:latin typeface="Calibri"/>
              </a:rPr>
              <a:t>. nur </a:t>
            </a:r>
            <a:r>
              <a:rPr lang="de-DE" sz="1800" dirty="0" smtClean="0">
                <a:solidFill>
                  <a:srgbClr val="FF0000"/>
                </a:solidFill>
                <a:latin typeface="Calibri"/>
              </a:rPr>
              <a:t>möglich sein, </a:t>
            </a:r>
            <a:br>
              <a:rPr lang="de-DE" sz="1800" dirty="0" smtClean="0">
                <a:solidFill>
                  <a:srgbClr val="FF0000"/>
                </a:solidFill>
                <a:latin typeface="Calibri"/>
              </a:rPr>
            </a:br>
            <a:r>
              <a:rPr lang="de-DE" sz="1800" dirty="0" smtClean="0">
                <a:solidFill>
                  <a:srgbClr val="FF0000"/>
                </a:solidFill>
                <a:latin typeface="Calibri"/>
              </a:rPr>
              <a:t>„</a:t>
            </a:r>
            <a:r>
              <a:rPr lang="de-DE" sz="1800" dirty="0">
                <a:solidFill>
                  <a:srgbClr val="FF0000"/>
                </a:solidFill>
                <a:latin typeface="Calibri"/>
              </a:rPr>
              <a:t>wenn der Beschuldigte hiermit ausdrücklich einverstanden ist</a:t>
            </a:r>
            <a:r>
              <a:rPr lang="de-DE" sz="1800" dirty="0" smtClean="0">
                <a:solidFill>
                  <a:srgbClr val="FF0000"/>
                </a:solidFill>
                <a:latin typeface="Calibri"/>
              </a:rPr>
              <a:t>“ (zw.)</a:t>
            </a:r>
            <a:endParaRPr lang="de-DE" sz="1800" dirty="0">
              <a:solidFill>
                <a:srgbClr val="FF0000"/>
              </a:solidFill>
              <a:latin typeface="Calibri"/>
            </a:endParaRPr>
          </a:p>
          <a:p>
            <a:pPr marL="623888" lvl="1">
              <a:lnSpc>
                <a:spcPts val="2400"/>
              </a:lnSpc>
              <a:spcBef>
                <a:spcPts val="0"/>
              </a:spcBef>
              <a:buFont typeface="Symbol" panose="05050102010706020507" pitchFamily="18" charset="2"/>
              <a:buChar char="-"/>
            </a:pPr>
            <a:r>
              <a:rPr lang="de-DE" sz="1800" dirty="0" smtClean="0">
                <a:solidFill>
                  <a:srgbClr val="FF0000"/>
                </a:solidFill>
                <a:latin typeface="Calibri"/>
              </a:rPr>
              <a:t>ein ggf. erforderliches Einverständnis </a:t>
            </a:r>
            <a:r>
              <a:rPr lang="de-DE" sz="1800" dirty="0">
                <a:solidFill>
                  <a:srgbClr val="FF0000"/>
                </a:solidFill>
                <a:latin typeface="Calibri"/>
              </a:rPr>
              <a:t>ist zu </a:t>
            </a:r>
            <a:r>
              <a:rPr lang="de-DE" sz="1800" dirty="0" smtClean="0">
                <a:solidFill>
                  <a:srgbClr val="FF0000"/>
                </a:solidFill>
                <a:latin typeface="Calibri"/>
              </a:rPr>
              <a:t>dokumentieren, </a:t>
            </a:r>
            <a:br>
              <a:rPr lang="de-DE" sz="1800" dirty="0" smtClean="0">
                <a:solidFill>
                  <a:srgbClr val="FF0000"/>
                </a:solidFill>
                <a:latin typeface="Calibri"/>
              </a:rPr>
            </a:br>
            <a:r>
              <a:rPr lang="de-DE" sz="1800" b="1" dirty="0" smtClean="0">
                <a:solidFill>
                  <a:srgbClr val="FF0000"/>
                </a:solidFill>
                <a:latin typeface="Calibri"/>
              </a:rPr>
              <a:t>§ </a:t>
            </a:r>
            <a:r>
              <a:rPr lang="de-DE" sz="1800" b="1" dirty="0">
                <a:solidFill>
                  <a:srgbClr val="FF0000"/>
                </a:solidFill>
                <a:latin typeface="Calibri"/>
              </a:rPr>
              <a:t>168b Abs. 3 S. 2 </a:t>
            </a:r>
            <a:r>
              <a:rPr lang="de-DE" sz="1800" b="1" dirty="0" smtClean="0">
                <a:solidFill>
                  <a:srgbClr val="FF0000"/>
                </a:solidFill>
                <a:latin typeface="Calibri"/>
              </a:rPr>
              <a:t>StPO-neu-</a:t>
            </a:r>
            <a:endParaRPr lang="de-DE" sz="1800" dirty="0" smtClean="0">
              <a:solidFill>
                <a:srgbClr val="FF0000"/>
              </a:solidFill>
              <a:latin typeface="Calibri"/>
            </a:endParaRPr>
          </a:p>
          <a:p>
            <a:pPr marL="623888" lvl="1">
              <a:lnSpc>
                <a:spcPts val="2400"/>
              </a:lnSpc>
              <a:spcBef>
                <a:spcPts val="0"/>
              </a:spcBef>
              <a:buFont typeface="Symbol" panose="05050102010706020507" pitchFamily="18" charset="2"/>
              <a:buChar char="-"/>
            </a:pPr>
            <a:endParaRPr lang="de-DE" sz="1800" dirty="0">
              <a:solidFill>
                <a:srgbClr val="FF0000"/>
              </a:solidFill>
              <a:latin typeface="Calibri"/>
            </a:endParaRPr>
          </a:p>
          <a:p>
            <a:pPr marL="285750" lvl="1">
              <a:lnSpc>
                <a:spcPts val="2400"/>
              </a:lnSpc>
              <a:buFont typeface="Wingdings" panose="05000000000000000000" pitchFamily="2" charset="2"/>
              <a:buChar char="Ø"/>
            </a:pPr>
            <a:endParaRPr lang="de-DE" sz="1800" b="1" dirty="0">
              <a:solidFill>
                <a:srgbClr val="FF0000"/>
              </a:solidFill>
              <a:latin typeface="Calibri"/>
            </a:endParaRPr>
          </a:p>
          <a:p>
            <a:pPr marL="901700" lvl="1" eaLnBrk="1" fontAlgn="auto" hangingPunct="1">
              <a:lnSpc>
                <a:spcPts val="2400"/>
              </a:lnSpc>
              <a:spcBef>
                <a:spcPts val="0"/>
              </a:spcBef>
              <a:spcAft>
                <a:spcPts val="0"/>
              </a:spcAft>
              <a:buFont typeface="Symbol" panose="05050102010706020507" pitchFamily="18" charset="2"/>
              <a:buChar char="-"/>
            </a:pPr>
            <a:endParaRPr lang="de-DE" sz="1800" dirty="0">
              <a:solidFill>
                <a:srgbClr val="FF0000"/>
              </a:solidFill>
              <a:latin typeface="Calibri"/>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66790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1" eaLnBrk="1" fontAlgn="auto"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mn-lt"/>
              </a:rPr>
              <a:t>Gang des Verfahrens zu RL 2016/800 </a:t>
            </a:r>
            <a:r>
              <a:rPr lang="de-DE" sz="1800" b="1" dirty="0" smtClean="0">
                <a:solidFill>
                  <a:srgbClr val="000000"/>
                </a:solidFill>
                <a:latin typeface="+mn-lt"/>
              </a:rPr>
              <a:t>(„JGG-RL“)</a:t>
            </a:r>
            <a:endParaRPr lang="de-DE" sz="1800" b="1" dirty="0">
              <a:solidFill>
                <a:srgbClr val="000000"/>
              </a:solidFill>
              <a:latin typeface="+mn-lt"/>
            </a:endParaRPr>
          </a:p>
          <a:p>
            <a:pPr marL="285750" lvl="0" indent="-285750" eaLnBrk="1" fontAlgn="t" hangingPunct="1">
              <a:lnSpc>
                <a:spcPts val="2400"/>
              </a:lnSpc>
              <a:spcBef>
                <a:spcPts val="0"/>
              </a:spcBef>
              <a:spcAft>
                <a:spcPts val="0"/>
              </a:spcAft>
              <a:buFont typeface="Wingdings" panose="05000000000000000000" pitchFamily="2" charset="2"/>
              <a:buChar char="§"/>
            </a:pPr>
            <a:endParaRPr lang="de-DE" sz="1800" dirty="0">
              <a:solidFill>
                <a:srgbClr val="000000"/>
              </a:solidFill>
              <a:latin typeface="+mn-lt"/>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srgbClr val="000000"/>
                </a:solidFill>
                <a:latin typeface="+mn-lt"/>
                <a:cs typeface="+mn-cs"/>
              </a:rPr>
              <a:t>Mai 2016</a:t>
            </a:r>
            <a:r>
              <a:rPr lang="de-DE" sz="1800" dirty="0" smtClean="0">
                <a:solidFill>
                  <a:srgbClr val="000000"/>
                </a:solidFill>
                <a:latin typeface="+mn-lt"/>
                <a:cs typeface="+mn-cs"/>
              </a:rPr>
              <a:t>:</a:t>
            </a:r>
            <a:r>
              <a:rPr lang="de-DE" sz="1800" b="1" dirty="0" smtClean="0">
                <a:solidFill>
                  <a:srgbClr val="000000"/>
                </a:solidFill>
                <a:latin typeface="+mn-lt"/>
                <a:cs typeface="+mn-cs"/>
              </a:rPr>
              <a:t> </a:t>
            </a:r>
            <a:r>
              <a:rPr lang="de-DE" sz="1800" dirty="0" smtClean="0">
                <a:solidFill>
                  <a:srgbClr val="000000"/>
                </a:solidFill>
                <a:latin typeface="+mn-lt"/>
                <a:cs typeface="+mn-cs"/>
              </a:rPr>
              <a:t>Erlass, Veröffentlichung </a:t>
            </a:r>
            <a:r>
              <a:rPr lang="de-DE" sz="1800" dirty="0">
                <a:solidFill>
                  <a:srgbClr val="000000"/>
                </a:solidFill>
                <a:latin typeface="+mn-lt"/>
                <a:cs typeface="+mn-cs"/>
              </a:rPr>
              <a:t>im </a:t>
            </a:r>
            <a:r>
              <a:rPr lang="de-DE" sz="1800" dirty="0" smtClean="0">
                <a:solidFill>
                  <a:srgbClr val="000000"/>
                </a:solidFill>
                <a:latin typeface="+mn-lt"/>
                <a:cs typeface="+mn-cs"/>
              </a:rPr>
              <a:t>EU-</a:t>
            </a:r>
            <a:r>
              <a:rPr lang="de-DE" sz="1800" dirty="0" err="1" smtClean="0">
                <a:solidFill>
                  <a:srgbClr val="000000"/>
                </a:solidFill>
                <a:latin typeface="+mn-lt"/>
                <a:cs typeface="+mn-cs"/>
              </a:rPr>
              <a:t>Amtsbl</a:t>
            </a:r>
            <a:r>
              <a:rPr lang="de-DE" sz="1800" dirty="0" smtClean="0">
                <a:solidFill>
                  <a:srgbClr val="000000"/>
                </a:solidFill>
                <a:latin typeface="+mn-lt"/>
                <a:cs typeface="+mn-cs"/>
              </a:rPr>
              <a:t>. </a:t>
            </a:r>
            <a:endParaRPr lang="de-DE" sz="1800" dirty="0">
              <a:solidFill>
                <a:srgbClr val="000000"/>
              </a:solidFill>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smtClean="0">
              <a:solidFill>
                <a:srgbClr val="000000"/>
              </a:solidFill>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mn-lt"/>
                <a:cs typeface="+mn-cs"/>
              </a:rPr>
              <a:t>11. Juni </a:t>
            </a:r>
            <a:r>
              <a:rPr lang="de-DE" sz="1800" b="1" dirty="0" smtClean="0">
                <a:solidFill>
                  <a:srgbClr val="000000"/>
                </a:solidFill>
                <a:latin typeface="+mn-lt"/>
                <a:cs typeface="+mn-cs"/>
              </a:rPr>
              <a:t>2016</a:t>
            </a:r>
            <a:r>
              <a:rPr lang="de-DE" sz="1800" dirty="0" smtClean="0">
                <a:solidFill>
                  <a:srgbClr val="000000"/>
                </a:solidFill>
                <a:latin typeface="+mn-lt"/>
                <a:cs typeface="+mn-cs"/>
              </a:rPr>
              <a:t>: Inkrafttreten</a:t>
            </a:r>
            <a:endParaRPr lang="de-DE" sz="1800" dirty="0">
              <a:solidFill>
                <a:srgbClr val="000000"/>
              </a:solidFill>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smtClean="0">
              <a:solidFill>
                <a:srgbClr val="000000"/>
              </a:solidFill>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dirty="0" smtClean="0">
                <a:solidFill>
                  <a:srgbClr val="000000"/>
                </a:solidFill>
                <a:latin typeface="+mn-lt"/>
                <a:cs typeface="+mn-cs"/>
              </a:rPr>
              <a:t>Umsetzungsfrist </a:t>
            </a:r>
            <a:r>
              <a:rPr lang="de-DE" sz="1800" dirty="0">
                <a:solidFill>
                  <a:srgbClr val="000000"/>
                </a:solidFill>
                <a:latin typeface="+mn-lt"/>
                <a:cs typeface="+mn-cs"/>
              </a:rPr>
              <a:t>3 Jahre </a:t>
            </a:r>
            <a:r>
              <a:rPr lang="de-DE" sz="1800" dirty="0" smtClean="0">
                <a:solidFill>
                  <a:srgbClr val="000000"/>
                </a:solidFill>
                <a:latin typeface="+mn-lt"/>
                <a:cs typeface="+mn-cs"/>
              </a:rPr>
              <a:t>(</a:t>
            </a:r>
            <a:r>
              <a:rPr lang="de-DE" sz="1800" dirty="0">
                <a:solidFill>
                  <a:srgbClr val="000000"/>
                </a:solidFill>
                <a:latin typeface="+mn-lt"/>
                <a:cs typeface="+mn-cs"/>
              </a:rPr>
              <a:t>► „bis zum </a:t>
            </a:r>
            <a:r>
              <a:rPr lang="de-DE" sz="1800" b="1" dirty="0">
                <a:solidFill>
                  <a:srgbClr val="FF0000"/>
                </a:solidFill>
                <a:latin typeface="+mn-lt"/>
                <a:cs typeface="+mn-cs"/>
              </a:rPr>
              <a:t>11. Juni 2019</a:t>
            </a:r>
            <a:r>
              <a:rPr lang="de-DE" sz="1800" dirty="0">
                <a:solidFill>
                  <a:srgbClr val="000000"/>
                </a:solidFill>
                <a:latin typeface="+mn-lt"/>
                <a:cs typeface="+mn-cs"/>
              </a:rPr>
              <a:t>“, Art. 24 Abs. 1 Satz 1)</a:t>
            </a: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smtClean="0">
              <a:solidFill>
                <a:srgbClr val="000000"/>
              </a:solidFill>
              <a:latin typeface="+mn-lt"/>
              <a:cs typeface="+mn-cs"/>
            </a:endParaRPr>
          </a:p>
          <a:p>
            <a:pPr marL="285750" lvl="1" eaLnBrk="1" fontAlgn="auto"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Gang des Verfahrens zu RL </a:t>
            </a:r>
            <a:r>
              <a:rPr lang="de-DE" sz="1800" b="1" dirty="0" smtClean="0">
                <a:solidFill>
                  <a:srgbClr val="000000"/>
                </a:solidFill>
                <a:latin typeface="Calibri"/>
              </a:rPr>
              <a:t>2016/1919 („PKH-RL“)</a:t>
            </a:r>
            <a:endParaRPr lang="de-DE" sz="1800" b="1" dirty="0">
              <a:solidFill>
                <a:srgbClr val="000000"/>
              </a:solidFill>
              <a:latin typeface="Calibri"/>
            </a:endParaRPr>
          </a:p>
          <a:p>
            <a:pPr marL="285750" lvl="0" indent="-285750" eaLnBrk="1" fontAlgn="t" hangingPunct="1">
              <a:lnSpc>
                <a:spcPts val="2400"/>
              </a:lnSpc>
              <a:spcBef>
                <a:spcPts val="0"/>
              </a:spcBef>
              <a:spcAft>
                <a:spcPts val="0"/>
              </a:spcAft>
              <a:buFont typeface="Wingdings" panose="05000000000000000000" pitchFamily="2" charset="2"/>
              <a:buChar char="§"/>
            </a:pPr>
            <a:endParaRPr lang="de-DE" sz="1800" dirty="0">
              <a:solidFill>
                <a:srgbClr val="000000"/>
              </a:solidFill>
              <a:latin typeface="Calibri"/>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srgbClr val="000000"/>
                </a:solidFill>
                <a:latin typeface="Calibri"/>
              </a:rPr>
              <a:t>Okt./Nov. </a:t>
            </a:r>
            <a:r>
              <a:rPr lang="de-DE" sz="1800" b="1" dirty="0">
                <a:solidFill>
                  <a:srgbClr val="000000"/>
                </a:solidFill>
                <a:latin typeface="Calibri"/>
              </a:rPr>
              <a:t>2016</a:t>
            </a:r>
            <a:r>
              <a:rPr lang="de-DE" sz="1800" dirty="0">
                <a:solidFill>
                  <a:srgbClr val="000000"/>
                </a:solidFill>
                <a:latin typeface="Calibri"/>
              </a:rPr>
              <a:t>:</a:t>
            </a:r>
            <a:r>
              <a:rPr lang="de-DE" sz="1800" b="1" dirty="0">
                <a:solidFill>
                  <a:srgbClr val="000000"/>
                </a:solidFill>
                <a:latin typeface="Calibri"/>
              </a:rPr>
              <a:t> </a:t>
            </a:r>
            <a:r>
              <a:rPr lang="de-DE" sz="1800" dirty="0" smtClean="0">
                <a:solidFill>
                  <a:srgbClr val="000000"/>
                </a:solidFill>
                <a:latin typeface="Calibri"/>
              </a:rPr>
              <a:t>Erlass, Veröffentlichung </a:t>
            </a:r>
            <a:r>
              <a:rPr lang="de-DE" sz="1800" dirty="0">
                <a:solidFill>
                  <a:srgbClr val="000000"/>
                </a:solidFill>
                <a:latin typeface="Calibri"/>
              </a:rPr>
              <a:t>im </a:t>
            </a:r>
            <a:r>
              <a:rPr lang="de-DE" sz="1800" dirty="0" smtClean="0">
                <a:solidFill>
                  <a:srgbClr val="000000"/>
                </a:solidFill>
                <a:latin typeface="Calibri"/>
              </a:rPr>
              <a:t>EU-</a:t>
            </a:r>
            <a:r>
              <a:rPr lang="de-DE" sz="1800" dirty="0" err="1" smtClean="0">
                <a:solidFill>
                  <a:srgbClr val="000000"/>
                </a:solidFill>
                <a:latin typeface="Calibri"/>
              </a:rPr>
              <a:t>Amtsbl</a:t>
            </a:r>
            <a:r>
              <a:rPr lang="de-DE" sz="1800" dirty="0" smtClean="0">
                <a:solidFill>
                  <a:srgbClr val="000000"/>
                </a:solidFill>
                <a:latin typeface="Calibri"/>
              </a:rPr>
              <a:t>. </a:t>
            </a: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srgbClr val="000000"/>
                </a:solidFill>
                <a:latin typeface="Calibri"/>
              </a:rPr>
              <a:t>24. November 2016</a:t>
            </a:r>
            <a:r>
              <a:rPr lang="de-DE" sz="1800" dirty="0" smtClean="0">
                <a:solidFill>
                  <a:srgbClr val="000000"/>
                </a:solidFill>
                <a:latin typeface="Calibri"/>
              </a:rPr>
              <a:t>: Inkrafttreten</a:t>
            </a:r>
          </a:p>
          <a:p>
            <a:pPr marL="711200" lvl="0" eaLnBrk="1" fontAlgn="t"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dirty="0" smtClean="0">
                <a:solidFill>
                  <a:srgbClr val="000000"/>
                </a:solidFill>
                <a:latin typeface="Calibri"/>
              </a:rPr>
              <a:t>Umsetzungsfrist 2 ½ </a:t>
            </a:r>
            <a:r>
              <a:rPr lang="de-DE" sz="1800" dirty="0">
                <a:solidFill>
                  <a:srgbClr val="000000"/>
                </a:solidFill>
                <a:latin typeface="Calibri"/>
              </a:rPr>
              <a:t>Jahre (► „bis zum </a:t>
            </a:r>
            <a:r>
              <a:rPr lang="de-DE" sz="1800" b="1" dirty="0">
                <a:solidFill>
                  <a:srgbClr val="FF0000"/>
                </a:solidFill>
                <a:latin typeface="Calibri"/>
              </a:rPr>
              <a:t>5</a:t>
            </a:r>
            <a:r>
              <a:rPr lang="de-DE" sz="1800" b="1" dirty="0" smtClean="0">
                <a:solidFill>
                  <a:srgbClr val="FF0000"/>
                </a:solidFill>
                <a:latin typeface="Calibri"/>
              </a:rPr>
              <a:t>. Mai </a:t>
            </a:r>
            <a:r>
              <a:rPr lang="de-DE" sz="1800" b="1" dirty="0">
                <a:solidFill>
                  <a:srgbClr val="FF0000"/>
                </a:solidFill>
                <a:latin typeface="Calibri"/>
              </a:rPr>
              <a:t>2019</a:t>
            </a:r>
            <a:r>
              <a:rPr lang="de-DE" sz="1800" dirty="0">
                <a:solidFill>
                  <a:srgbClr val="000000"/>
                </a:solidFill>
                <a:latin typeface="Calibri"/>
              </a:rPr>
              <a:t>“, Art. </a:t>
            </a:r>
            <a:r>
              <a:rPr lang="de-DE" sz="1800" dirty="0" smtClean="0">
                <a:solidFill>
                  <a:srgbClr val="000000"/>
                </a:solidFill>
                <a:latin typeface="Calibri"/>
              </a:rPr>
              <a:t>12 </a:t>
            </a:r>
            <a:r>
              <a:rPr lang="de-DE" sz="1800" dirty="0">
                <a:solidFill>
                  <a:srgbClr val="000000"/>
                </a:solidFill>
                <a:latin typeface="Calibri"/>
              </a:rPr>
              <a:t>Abs. </a:t>
            </a:r>
            <a:r>
              <a:rPr lang="de-DE" sz="1800" dirty="0" smtClean="0">
                <a:solidFill>
                  <a:srgbClr val="000000"/>
                </a:solidFill>
                <a:latin typeface="Calibri"/>
              </a:rPr>
              <a:t>1, Korrektur durch </a:t>
            </a:r>
            <a:r>
              <a:rPr lang="de-DE" sz="1800" dirty="0" err="1" smtClean="0">
                <a:solidFill>
                  <a:srgbClr val="000000"/>
                </a:solidFill>
                <a:latin typeface="Calibri"/>
              </a:rPr>
              <a:t>Amtsbl</a:t>
            </a:r>
            <a:r>
              <a:rPr lang="de-DE" sz="1800" dirty="0" smtClean="0">
                <a:solidFill>
                  <a:srgbClr val="000000"/>
                </a:solidFill>
                <a:latin typeface="Calibri"/>
              </a:rPr>
              <a:t>. </a:t>
            </a:r>
            <a:r>
              <a:rPr lang="de-DE" sz="1800" dirty="0">
                <a:solidFill>
                  <a:srgbClr val="000000"/>
                </a:solidFill>
                <a:latin typeface="Calibri"/>
              </a:rPr>
              <a:t>EU </a:t>
            </a:r>
            <a:r>
              <a:rPr lang="de-DE" sz="1800" dirty="0" smtClean="0">
                <a:solidFill>
                  <a:srgbClr val="000000"/>
                </a:solidFill>
                <a:latin typeface="Calibri"/>
              </a:rPr>
              <a:t>v. 5.4.2017, L 91, S</a:t>
            </a:r>
            <a:r>
              <a:rPr lang="de-DE" sz="1800" dirty="0">
                <a:solidFill>
                  <a:srgbClr val="000000"/>
                </a:solidFill>
                <a:latin typeface="Calibri"/>
              </a:rPr>
              <a:t>. </a:t>
            </a:r>
            <a:r>
              <a:rPr lang="de-DE" sz="1800" dirty="0" smtClean="0">
                <a:solidFill>
                  <a:srgbClr val="000000"/>
                </a:solidFill>
                <a:latin typeface="Calibri"/>
              </a:rPr>
              <a:t>40)</a:t>
            </a:r>
            <a:endParaRPr lang="de-DE" sz="1800" dirty="0">
              <a:solidFill>
                <a:srgbClr val="000000"/>
              </a:solidFill>
              <a:latin typeface="Calibri"/>
            </a:endParaRP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0" indent="0">
              <a:spcBef>
                <a:spcPts val="0"/>
              </a:spcBef>
              <a:spcAft>
                <a:spcPts val="0"/>
              </a:spcAft>
              <a:buNone/>
            </a:pPr>
            <a:endParaRPr lang="de-DE" sz="1800" dirty="0" smtClean="0">
              <a:latin typeface="+mn-lt"/>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a:solidFill>
                  <a:prstClr val="black"/>
                </a:solidFill>
                <a:latin typeface="Calibri"/>
              </a:rPr>
              <a:t>I. Entstehung der Richtlinie und Umsetzungsprozess</a:t>
            </a:r>
            <a:endParaRPr lang="de-DE" sz="1800" dirty="0"/>
          </a:p>
        </p:txBody>
      </p:sp>
    </p:spTree>
    <p:extLst>
      <p:ext uri="{BB962C8B-B14F-4D97-AF65-F5344CB8AC3E}">
        <p14:creationId xmlns:p14="http://schemas.microsoft.com/office/powerpoint/2010/main" val="17107393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2"/>
            </a:pPr>
            <a:r>
              <a:rPr lang="de-DE" sz="1800" b="1" dirty="0">
                <a:solidFill>
                  <a:srgbClr val="000000"/>
                </a:solidFill>
                <a:latin typeface="Calibri"/>
              </a:rPr>
              <a:t>Zeitpunkt der Bestellung eines Pflichtverteidigers</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a:lnSpc>
                <a:spcPts val="2400"/>
              </a:lnSpc>
              <a:spcBef>
                <a:spcPts val="0"/>
              </a:spcBef>
              <a:buFont typeface="Wingdings" panose="05000000000000000000" pitchFamily="2" charset="2"/>
              <a:buChar char="Ø"/>
            </a:pPr>
            <a:r>
              <a:rPr lang="de-DE" sz="1800" b="1" dirty="0">
                <a:solidFill>
                  <a:srgbClr val="FF0000"/>
                </a:solidFill>
                <a:latin typeface="Calibri"/>
              </a:rPr>
              <a:t>§ 109 Abs. 1 S. 1 </a:t>
            </a:r>
            <a:r>
              <a:rPr lang="de-DE" sz="1800" b="1" dirty="0" smtClean="0">
                <a:solidFill>
                  <a:srgbClr val="FF0000"/>
                </a:solidFill>
                <a:latin typeface="Calibri"/>
              </a:rPr>
              <a:t>JGG-neu-:</a:t>
            </a:r>
            <a:r>
              <a:rPr lang="de-DE" sz="1800" dirty="0" smtClean="0">
                <a:solidFill>
                  <a:srgbClr val="FF0000"/>
                </a:solidFill>
                <a:latin typeface="Calibri"/>
              </a:rPr>
              <a:t> </a:t>
            </a:r>
            <a:r>
              <a:rPr lang="de-DE" sz="1800" dirty="0">
                <a:solidFill>
                  <a:srgbClr val="FF0000"/>
                </a:solidFill>
                <a:latin typeface="Calibri"/>
              </a:rPr>
              <a:t>entsprechende Geltung der §§ 68a, 68b für Heranwachsende</a:t>
            </a:r>
          </a:p>
          <a:p>
            <a:pPr marL="901700" lvl="1" eaLnBrk="1" fontAlgn="auto" hangingPunct="1">
              <a:lnSpc>
                <a:spcPts val="2400"/>
              </a:lnSpc>
              <a:spcBef>
                <a:spcPts val="0"/>
              </a:spcBef>
              <a:spcAft>
                <a:spcPts val="0"/>
              </a:spcAft>
              <a:buFont typeface="Symbol" panose="05050102010706020507" pitchFamily="18" charset="2"/>
              <a:buChar char="-"/>
            </a:pPr>
            <a:endParaRPr lang="de-DE" sz="1800" dirty="0">
              <a:solidFill>
                <a:srgbClr val="FF0000"/>
              </a:solidFill>
              <a:latin typeface="Calibri"/>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0439486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Bestellungsverfahren (§ 2 Abs. 2 JGG)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142 </a:t>
            </a:r>
            <a:r>
              <a:rPr lang="de-DE" sz="1800" b="1" dirty="0" smtClean="0">
                <a:solidFill>
                  <a:srgbClr val="FF0000"/>
                </a:solidFill>
                <a:latin typeface="Calibri"/>
              </a:rPr>
              <a:t>StPO-neu- </a:t>
            </a:r>
            <a:r>
              <a:rPr lang="de-DE" sz="1800" b="1" dirty="0">
                <a:solidFill>
                  <a:srgbClr val="FF0000"/>
                </a:solidFill>
                <a:latin typeface="Calibri"/>
              </a:rPr>
              <a:t>Zuständigkeit und </a:t>
            </a:r>
            <a:r>
              <a:rPr lang="de-DE" sz="1800" b="1" dirty="0" smtClean="0">
                <a:solidFill>
                  <a:srgbClr val="FF0000"/>
                </a:solidFill>
                <a:latin typeface="Calibri"/>
              </a:rPr>
              <a:t>Bestellungsverfahren </a:t>
            </a:r>
            <a:r>
              <a:rPr lang="de-DE" sz="1800" dirty="0" smtClean="0">
                <a:solidFill>
                  <a:srgbClr val="FF0000"/>
                </a:solidFill>
                <a:latin typeface="Calibri"/>
              </a:rPr>
              <a:t>(</a:t>
            </a:r>
            <a:r>
              <a:rPr lang="de-DE" sz="1800" dirty="0" err="1" smtClean="0">
                <a:solidFill>
                  <a:srgbClr val="FF0000"/>
                </a:solidFill>
                <a:latin typeface="Calibri"/>
              </a:rPr>
              <a:t>iVm</a:t>
            </a:r>
            <a:r>
              <a:rPr lang="de-DE" sz="1800" dirty="0" smtClean="0">
                <a:solidFill>
                  <a:srgbClr val="FF0000"/>
                </a:solidFill>
                <a:latin typeface="Calibri"/>
              </a:rPr>
              <a:t>. </a:t>
            </a:r>
            <a:r>
              <a:rPr lang="de-DE" sz="1800" b="1" dirty="0" smtClean="0">
                <a:solidFill>
                  <a:srgbClr val="FF0000"/>
                </a:solidFill>
                <a:latin typeface="Calibri"/>
              </a:rPr>
              <a:t>§ 2 Abs. </a:t>
            </a:r>
            <a:r>
              <a:rPr lang="de-DE" sz="1800" b="1" dirty="0" smtClean="0">
                <a:solidFill>
                  <a:srgbClr val="FF0000"/>
                </a:solidFill>
                <a:latin typeface="Calibri"/>
              </a:rPr>
              <a:t>2 JGG</a:t>
            </a:r>
            <a:r>
              <a:rPr lang="de-DE" sz="1800" dirty="0" smtClean="0">
                <a:solidFill>
                  <a:srgbClr val="FF0000"/>
                </a:solidFill>
                <a:latin typeface="Calibri"/>
              </a:rPr>
              <a:t>)</a:t>
            </a:r>
            <a:endParaRPr lang="de-DE" sz="1800" dirty="0">
              <a:solidFill>
                <a:srgbClr val="FF0000"/>
              </a:solidFill>
              <a:latin typeface="Calibri"/>
            </a:endParaRPr>
          </a:p>
          <a:p>
            <a:pPr marL="285750" lvl="1" defTabSz="901700" eaLnBrk="1" fontAlgn="auto" hangingPunct="1">
              <a:lnSpc>
                <a:spcPts val="2400"/>
              </a:lnSpc>
              <a:spcBef>
                <a:spcPts val="0"/>
              </a:spcBef>
              <a:spcAft>
                <a:spcPts val="0"/>
              </a:spcAft>
              <a:buFont typeface="Symbol" panose="05050102010706020507" pitchFamily="18" charset="2"/>
              <a:buChar char="-"/>
            </a:pPr>
            <a:endParaRPr lang="de-DE" sz="1800" dirty="0" smtClean="0">
              <a:solidFill>
                <a:srgbClr val="FF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
            </a:pPr>
            <a:r>
              <a:rPr lang="de-DE" sz="1800" b="1" dirty="0" smtClean="0">
                <a:solidFill>
                  <a:srgbClr val="FF0000"/>
                </a:solidFill>
                <a:latin typeface="Calibri"/>
              </a:rPr>
              <a:t>Abs. 1: Antrag des Beschuldigten</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im EV „anzubringen</a:t>
            </a:r>
            <a:r>
              <a:rPr lang="de-DE" sz="1800" dirty="0">
                <a:solidFill>
                  <a:srgbClr val="FF0000"/>
                </a:solidFill>
                <a:latin typeface="Calibri"/>
              </a:rPr>
              <a:t>“ bei Polizei od. </a:t>
            </a:r>
            <a:r>
              <a:rPr lang="de-DE" sz="1800" dirty="0" smtClean="0">
                <a:solidFill>
                  <a:srgbClr val="FF0000"/>
                </a:solidFill>
                <a:latin typeface="Calibri"/>
              </a:rPr>
              <a:t>StA, auch mündlich (BT-</a:t>
            </a:r>
            <a:r>
              <a:rPr lang="de-DE" sz="1800" dirty="0" err="1" smtClean="0">
                <a:solidFill>
                  <a:srgbClr val="FF0000"/>
                </a:solidFill>
                <a:latin typeface="Calibri"/>
              </a:rPr>
              <a:t>Drs</a:t>
            </a:r>
            <a:r>
              <a:rPr lang="de-DE" sz="1800" dirty="0" smtClean="0">
                <a:solidFill>
                  <a:srgbClr val="FF0000"/>
                </a:solidFill>
                <a:latin typeface="Calibri"/>
              </a:rPr>
              <a:t>. 19/13829, S. 40)</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StA legt den Antrag entweder nebst </a:t>
            </a:r>
            <a:r>
              <a:rPr lang="de-DE" sz="1800" dirty="0" err="1" smtClean="0">
                <a:solidFill>
                  <a:srgbClr val="FF0000"/>
                </a:solidFill>
                <a:latin typeface="Calibri"/>
              </a:rPr>
              <a:t>StN</a:t>
            </a:r>
            <a:r>
              <a:rPr lang="de-DE" sz="1800" dirty="0" smtClean="0">
                <a:solidFill>
                  <a:srgbClr val="FF0000"/>
                </a:solidFill>
                <a:latin typeface="Calibri"/>
              </a:rPr>
              <a:t> unverzüglich dem nach Abs. 3 zuständigen Gericht zur Entscheidung vor </a:t>
            </a:r>
            <a:r>
              <a:rPr lang="de-DE" sz="1800" i="1" dirty="0" smtClean="0">
                <a:solidFill>
                  <a:srgbClr val="FF0000"/>
                </a:solidFill>
                <a:latin typeface="Calibri"/>
              </a:rPr>
              <a:t>oder </a:t>
            </a:r>
            <a:r>
              <a:rPr lang="de-DE" sz="1800" dirty="0" smtClean="0">
                <a:solidFill>
                  <a:srgbClr val="FF0000"/>
                </a:solidFill>
                <a:latin typeface="Calibri"/>
              </a:rPr>
              <a:t>entscheidet selbst (s. Abs</a:t>
            </a:r>
            <a:r>
              <a:rPr lang="de-DE" sz="1800" dirty="0">
                <a:solidFill>
                  <a:srgbClr val="FF0000"/>
                </a:solidFill>
                <a:latin typeface="Calibri"/>
              </a:rPr>
              <a:t>. </a:t>
            </a:r>
            <a:r>
              <a:rPr lang="de-DE" sz="1800" dirty="0" smtClean="0">
                <a:solidFill>
                  <a:srgbClr val="FF0000"/>
                </a:solidFill>
                <a:latin typeface="Calibri"/>
              </a:rPr>
              <a:t>4: „</a:t>
            </a:r>
            <a:r>
              <a:rPr lang="de-DE" sz="1800" dirty="0">
                <a:solidFill>
                  <a:srgbClr val="FF0000"/>
                </a:solidFill>
                <a:latin typeface="Calibri"/>
              </a:rPr>
              <a:t>bei besonderer Eilbedürftigkeit</a:t>
            </a:r>
            <a:r>
              <a:rPr lang="de-DE" sz="1800" dirty="0" smtClean="0">
                <a:solidFill>
                  <a:srgbClr val="FF0000"/>
                </a:solidFill>
                <a:latin typeface="Calibri"/>
              </a:rPr>
              <a:t>“)</a:t>
            </a:r>
            <a:endParaRPr lang="de-DE" sz="1800" dirty="0" smtClean="0">
              <a:solidFill>
                <a:srgbClr val="FF0000"/>
              </a:solidFill>
              <a:latin typeface="Calibri"/>
            </a:endParaRP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nach </a:t>
            </a:r>
            <a:r>
              <a:rPr lang="de-DE" sz="1800" dirty="0">
                <a:solidFill>
                  <a:srgbClr val="FF0000"/>
                </a:solidFill>
                <a:latin typeface="Calibri"/>
              </a:rPr>
              <a:t>Anklage </a:t>
            </a:r>
            <a:r>
              <a:rPr lang="de-DE" sz="1800" dirty="0" smtClean="0">
                <a:solidFill>
                  <a:srgbClr val="FF0000"/>
                </a:solidFill>
                <a:latin typeface="Calibri"/>
              </a:rPr>
              <a:t>ist der Antrag anzubringen bei dem nach Abs. 3 Nr. 3 zuständigen Gericht</a:t>
            </a:r>
          </a:p>
          <a:p>
            <a:pPr marL="285750" lvl="1" defTabSz="901700" eaLnBrk="1" fontAlgn="auto" hangingPunct="1">
              <a:lnSpc>
                <a:spcPts val="2400"/>
              </a:lnSpc>
              <a:spcBef>
                <a:spcPts val="0"/>
              </a:spcBef>
              <a:spcAft>
                <a:spcPts val="0"/>
              </a:spcAft>
              <a:buFont typeface="Symbol" panose="05050102010706020507" pitchFamily="18" charset="2"/>
              <a:buChar char="-"/>
            </a:pPr>
            <a:endParaRPr lang="de-DE" sz="1800" dirty="0">
              <a:solidFill>
                <a:srgbClr val="FF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
            </a:pPr>
            <a:r>
              <a:rPr lang="de-DE" sz="1800" b="1" dirty="0" smtClean="0">
                <a:solidFill>
                  <a:srgbClr val="FF0000"/>
                </a:solidFill>
                <a:latin typeface="Calibri"/>
              </a:rPr>
              <a:t>Abs. 2: Pflicht </a:t>
            </a:r>
            <a:r>
              <a:rPr lang="de-DE" sz="1800" b="1" dirty="0">
                <a:solidFill>
                  <a:srgbClr val="FF0000"/>
                </a:solidFill>
                <a:latin typeface="Calibri"/>
              </a:rPr>
              <a:t>der StA </a:t>
            </a:r>
            <a:r>
              <a:rPr lang="de-DE" sz="1800" b="1" dirty="0" smtClean="0">
                <a:solidFill>
                  <a:srgbClr val="FF0000"/>
                </a:solidFill>
                <a:latin typeface="Calibri"/>
              </a:rPr>
              <a:t>im EV zur unverzüglichen Antragstellung </a:t>
            </a:r>
            <a:r>
              <a:rPr lang="de-DE" sz="1800" b="1" i="1" dirty="0" smtClean="0">
                <a:solidFill>
                  <a:srgbClr val="FF0000"/>
                </a:solidFill>
                <a:latin typeface="Calibri"/>
              </a:rPr>
              <a:t>oder </a:t>
            </a:r>
            <a:r>
              <a:rPr lang="de-DE" sz="1800" b="1" dirty="0">
                <a:solidFill>
                  <a:srgbClr val="FF0000"/>
                </a:solidFill>
                <a:latin typeface="Calibri"/>
              </a:rPr>
              <a:t>Entscheidung </a:t>
            </a:r>
            <a:r>
              <a:rPr lang="de-DE" sz="1800" dirty="0">
                <a:solidFill>
                  <a:srgbClr val="FF0000"/>
                </a:solidFill>
                <a:latin typeface="Calibri"/>
              </a:rPr>
              <a:t>(s. Abs. 4: „bei besonderer Eilbedürftigkeit</a:t>
            </a:r>
            <a:r>
              <a:rPr lang="de-DE" sz="1800" dirty="0" smtClean="0">
                <a:solidFill>
                  <a:srgbClr val="FF0000"/>
                </a:solidFill>
                <a:latin typeface="Calibri"/>
              </a:rPr>
              <a:t>“)</a:t>
            </a:r>
            <a:endParaRPr lang="de-DE" sz="1800" dirty="0">
              <a:solidFill>
                <a:srgbClr val="FF0000"/>
              </a:solidFill>
              <a:latin typeface="Calibri"/>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527291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Bestellungsverfahren (§ 2 Abs. 2 JGG)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142 StPO-neu- Zuständigkeit und Bestellungsverfahren </a:t>
            </a:r>
            <a:r>
              <a:rPr lang="de-DE" sz="1800" dirty="0">
                <a:solidFill>
                  <a:srgbClr val="FF0000"/>
                </a:solidFill>
                <a:latin typeface="Calibri"/>
              </a:rPr>
              <a:t>(</a:t>
            </a:r>
            <a:r>
              <a:rPr lang="de-DE" sz="1800" dirty="0" err="1">
                <a:solidFill>
                  <a:srgbClr val="FF0000"/>
                </a:solidFill>
                <a:latin typeface="Calibri"/>
              </a:rPr>
              <a:t>iVm</a:t>
            </a:r>
            <a:r>
              <a:rPr lang="de-DE" sz="1800" dirty="0">
                <a:solidFill>
                  <a:srgbClr val="FF0000"/>
                </a:solidFill>
                <a:latin typeface="Calibri"/>
              </a:rPr>
              <a:t>. </a:t>
            </a:r>
            <a:r>
              <a:rPr lang="de-DE" sz="1800" b="1" dirty="0">
                <a:solidFill>
                  <a:srgbClr val="FF0000"/>
                </a:solidFill>
                <a:latin typeface="Calibri"/>
              </a:rPr>
              <a:t>§ 2 Abs. 2 JGG</a:t>
            </a:r>
            <a:r>
              <a:rPr lang="de-DE" sz="1800" dirty="0">
                <a:solidFill>
                  <a:srgbClr val="FF0000"/>
                </a:solidFill>
                <a:latin typeface="Calibri"/>
              </a:rPr>
              <a:t>)</a:t>
            </a:r>
          </a:p>
          <a:p>
            <a:pPr marL="285750" lvl="1" defTabSz="901700"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FF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
            </a:pPr>
            <a:r>
              <a:rPr lang="de-DE" sz="1800" b="1" dirty="0" smtClean="0">
                <a:solidFill>
                  <a:srgbClr val="FF0000"/>
                </a:solidFill>
                <a:latin typeface="Calibri"/>
              </a:rPr>
              <a:t>Abs. 3: Gerichtliche Zuständigkeit </a:t>
            </a:r>
            <a:r>
              <a:rPr lang="de-DE" sz="1800" b="1" dirty="0">
                <a:solidFill>
                  <a:srgbClr val="FF0000"/>
                </a:solidFill>
                <a:latin typeface="Calibri"/>
              </a:rPr>
              <a:t>für die </a:t>
            </a:r>
            <a:r>
              <a:rPr lang="de-DE" sz="1800" b="1" dirty="0" smtClean="0">
                <a:solidFill>
                  <a:srgbClr val="FF0000"/>
                </a:solidFill>
                <a:latin typeface="Calibri"/>
              </a:rPr>
              <a:t>Entscheidung über die Bestellung</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Nr. 1: im EV das AG (Ermittlungsrichter) am Sitz der StA oder – bei entsprechendem Antrag der StA – das AG am Ort der Vernehmung (vorzugswürdig wg. Verteidigerwahl)</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Nr. 2: bei Haftvorführung das Gericht, dem vorzuführen ist (auch § 115a StPO)</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Nr. 3: nach Anklage das Gericht der Hauptsache</a:t>
            </a:r>
          </a:p>
          <a:p>
            <a:pPr marL="285750" lvl="1" defTabSz="901700" eaLnBrk="1" fontAlgn="auto" hangingPunct="1">
              <a:lnSpc>
                <a:spcPts val="2400"/>
              </a:lnSpc>
              <a:spcBef>
                <a:spcPts val="0"/>
              </a:spcBef>
              <a:spcAft>
                <a:spcPts val="0"/>
              </a:spcAft>
              <a:buFont typeface="Symbol" panose="05050102010706020507" pitchFamily="18" charset="2"/>
              <a:buChar char="-"/>
            </a:pPr>
            <a:endParaRPr lang="de-DE" sz="1800" dirty="0">
              <a:solidFill>
                <a:srgbClr val="FF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
            </a:pPr>
            <a:r>
              <a:rPr lang="de-DE" sz="1800" b="1" dirty="0" smtClean="0">
                <a:solidFill>
                  <a:srgbClr val="FF0000"/>
                </a:solidFill>
                <a:latin typeface="Calibri"/>
              </a:rPr>
              <a:t>Abs. 4: Entscheidungsbefugnis der </a:t>
            </a:r>
            <a:r>
              <a:rPr lang="de-DE" sz="1800" b="1" dirty="0">
                <a:solidFill>
                  <a:srgbClr val="FF0000"/>
                </a:solidFill>
                <a:latin typeface="Calibri"/>
              </a:rPr>
              <a:t>StA </a:t>
            </a:r>
            <a:r>
              <a:rPr lang="de-DE" sz="1800" b="1" dirty="0" smtClean="0">
                <a:solidFill>
                  <a:srgbClr val="FF0000"/>
                </a:solidFill>
                <a:latin typeface="Calibri"/>
              </a:rPr>
              <a:t>(Bestellung </a:t>
            </a:r>
            <a:r>
              <a:rPr lang="de-DE" sz="1800" b="1" i="1" dirty="0" smtClean="0">
                <a:solidFill>
                  <a:srgbClr val="FF0000"/>
                </a:solidFill>
                <a:latin typeface="Calibri"/>
              </a:rPr>
              <a:t>oder</a:t>
            </a:r>
            <a:r>
              <a:rPr lang="de-DE" sz="1800" b="1" dirty="0" smtClean="0">
                <a:solidFill>
                  <a:srgbClr val="FF0000"/>
                </a:solidFill>
                <a:latin typeface="Calibri"/>
              </a:rPr>
              <a:t> Ablehnung des Antrags) </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a:t>
            </a:r>
            <a:r>
              <a:rPr lang="de-DE" sz="1800" dirty="0">
                <a:solidFill>
                  <a:srgbClr val="FF0000"/>
                </a:solidFill>
                <a:latin typeface="Calibri"/>
              </a:rPr>
              <a:t>B</a:t>
            </a:r>
            <a:r>
              <a:rPr lang="de-DE" sz="1800" dirty="0" smtClean="0">
                <a:solidFill>
                  <a:srgbClr val="FF0000"/>
                </a:solidFill>
                <a:latin typeface="Calibri"/>
              </a:rPr>
              <a:t>ei besonderer Eilbedürftigkeit“, „Kann“-Zuständigkeit neben dem Gericht</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Pflicht der StA zum Antrag auf gerichtliche Bestätigung („unverzüglich, spätestens innerhalb einer Woche“)</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Antrag des Beschuldigten auf gerichtliche Entscheidung: „jederzeit“</a:t>
            </a:r>
          </a:p>
          <a:p>
            <a:pPr marL="285750" lvl="1" defTabSz="901700" eaLnBrk="1" fontAlgn="auto" hangingPunct="1">
              <a:lnSpc>
                <a:spcPts val="2400"/>
              </a:lnSpc>
              <a:spcBef>
                <a:spcPts val="0"/>
              </a:spcBef>
              <a:spcAft>
                <a:spcPts val="0"/>
              </a:spcAft>
              <a:buFont typeface="Symbol" panose="05050102010706020507" pitchFamily="18" charset="2"/>
              <a:buChar char="-"/>
            </a:pPr>
            <a:endParaRPr lang="de-DE" sz="1800" dirty="0" smtClean="0">
              <a:solidFill>
                <a:srgbClr val="FF0000"/>
              </a:solidFill>
              <a:latin typeface="Calibri"/>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5784600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Bestellungsverfahren (§ 2 Abs. 2 JGG)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142 StPO-neu- Zuständigkeit und Bestellungsverfahren </a:t>
            </a:r>
            <a:r>
              <a:rPr lang="de-DE" sz="1800" dirty="0">
                <a:solidFill>
                  <a:srgbClr val="FF0000"/>
                </a:solidFill>
                <a:latin typeface="Calibri"/>
              </a:rPr>
              <a:t>(</a:t>
            </a:r>
            <a:r>
              <a:rPr lang="de-DE" sz="1800" dirty="0" err="1">
                <a:solidFill>
                  <a:srgbClr val="FF0000"/>
                </a:solidFill>
                <a:latin typeface="Calibri"/>
              </a:rPr>
              <a:t>iVm</a:t>
            </a:r>
            <a:r>
              <a:rPr lang="de-DE" sz="1800" dirty="0">
                <a:solidFill>
                  <a:srgbClr val="FF0000"/>
                </a:solidFill>
                <a:latin typeface="Calibri"/>
              </a:rPr>
              <a:t>. </a:t>
            </a:r>
            <a:r>
              <a:rPr lang="de-DE" sz="1800" b="1" dirty="0">
                <a:solidFill>
                  <a:srgbClr val="FF0000"/>
                </a:solidFill>
                <a:latin typeface="Calibri"/>
              </a:rPr>
              <a:t>§ 2 Abs. 2 JGG</a:t>
            </a:r>
            <a:r>
              <a:rPr lang="de-DE" sz="1800" dirty="0">
                <a:solidFill>
                  <a:srgbClr val="FF0000"/>
                </a:solidFill>
                <a:latin typeface="Calibri"/>
              </a:rPr>
              <a:t>)</a:t>
            </a:r>
          </a:p>
          <a:p>
            <a:pPr marL="285750" lvl="1" defTabSz="901700" eaLnBrk="1" fontAlgn="auto" hangingPunct="1">
              <a:lnSpc>
                <a:spcPts val="2400"/>
              </a:lnSpc>
              <a:spcBef>
                <a:spcPts val="0"/>
              </a:spcBef>
              <a:spcAft>
                <a:spcPts val="0"/>
              </a:spcAft>
              <a:buFont typeface="Symbol" panose="05050102010706020507" pitchFamily="18" charset="2"/>
              <a:buChar char="-"/>
            </a:pPr>
            <a:endParaRPr lang="de-DE" sz="1800" dirty="0" smtClean="0">
              <a:solidFill>
                <a:srgbClr val="FF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
            </a:pPr>
            <a:r>
              <a:rPr lang="de-DE" sz="1800" b="1" dirty="0">
                <a:solidFill>
                  <a:srgbClr val="FF0000"/>
                </a:solidFill>
                <a:latin typeface="Calibri"/>
              </a:rPr>
              <a:t>Abs. 5: Wahlrecht des Beschuldigten </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Muss-Anhörung des Beschuldigten „innerhalb einer zu bestimmenden Frist“</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Muss-Bestellung </a:t>
            </a:r>
            <a:r>
              <a:rPr lang="de-DE" sz="1800" dirty="0">
                <a:solidFill>
                  <a:srgbClr val="FF0000"/>
                </a:solidFill>
                <a:latin typeface="Calibri"/>
              </a:rPr>
              <a:t>des vom Beschuldigten </a:t>
            </a:r>
            <a:r>
              <a:rPr lang="de-DE" sz="1800" dirty="0" smtClean="0">
                <a:solidFill>
                  <a:srgbClr val="FF0000"/>
                </a:solidFill>
                <a:latin typeface="Calibri"/>
              </a:rPr>
              <a:t>bezeichneten </a:t>
            </a:r>
            <a:r>
              <a:rPr lang="de-DE" sz="1800" dirty="0">
                <a:solidFill>
                  <a:srgbClr val="FF0000"/>
                </a:solidFill>
                <a:latin typeface="Calibri"/>
              </a:rPr>
              <a:t>Verteidigers, „wenn dem kein wichtiger Grund entgegensteht</a:t>
            </a:r>
            <a:r>
              <a:rPr lang="de-DE" sz="1800" dirty="0" smtClean="0">
                <a:solidFill>
                  <a:srgbClr val="FF0000"/>
                </a:solidFill>
                <a:latin typeface="Calibri"/>
              </a:rPr>
              <a:t>“</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wichtiger Grund: „auch (...), wenn der Verteidiger </a:t>
            </a:r>
            <a:r>
              <a:rPr lang="de-DE" sz="1800" dirty="0">
                <a:solidFill>
                  <a:srgbClr val="FF0000"/>
                </a:solidFill>
                <a:latin typeface="Calibri"/>
              </a:rPr>
              <a:t>nicht </a:t>
            </a:r>
            <a:r>
              <a:rPr lang="de-DE" sz="1800" dirty="0" smtClean="0">
                <a:solidFill>
                  <a:srgbClr val="FF0000"/>
                </a:solidFill>
                <a:latin typeface="Calibri"/>
              </a:rPr>
              <a:t>oder nicht rechtzeitig zur Verfügung steht“</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Anhörungsfrist? </a:t>
            </a:r>
            <a:r>
              <a:rPr lang="de-DE" sz="1800" b="1" dirty="0" smtClean="0">
                <a:solidFill>
                  <a:srgbClr val="FF0000"/>
                </a:solidFill>
                <a:latin typeface="Calibri"/>
              </a:rPr>
              <a:t>BT-</a:t>
            </a:r>
            <a:r>
              <a:rPr lang="de-DE" sz="1800" b="1" dirty="0" err="1" smtClean="0">
                <a:solidFill>
                  <a:srgbClr val="FF0000"/>
                </a:solidFill>
                <a:latin typeface="Calibri"/>
              </a:rPr>
              <a:t>Drs</a:t>
            </a:r>
            <a:r>
              <a:rPr lang="de-DE" sz="1800" b="1" dirty="0" smtClean="0">
                <a:solidFill>
                  <a:srgbClr val="FF0000"/>
                </a:solidFill>
                <a:latin typeface="Calibri"/>
              </a:rPr>
              <a:t>. 19/13829, S. 41</a:t>
            </a:r>
            <a:r>
              <a:rPr lang="de-DE" sz="1800" dirty="0" smtClean="0">
                <a:solidFill>
                  <a:srgbClr val="FF0000"/>
                </a:solidFill>
                <a:latin typeface="Calibri"/>
              </a:rPr>
              <a:t>: „kann in Eilfällen (...) äußerst kurz ausfallen und (...) sogar auf eine kurze Bedenkzeit reduziert werden“</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Kompensation der Beiordnung eines anderen als des bezeichneten Verteidigers </a:t>
            </a:r>
            <a:r>
              <a:rPr lang="de-DE" sz="1800" i="1" dirty="0" smtClean="0">
                <a:solidFill>
                  <a:srgbClr val="FF0000"/>
                </a:solidFill>
                <a:latin typeface="Calibri"/>
              </a:rPr>
              <a:t>oder</a:t>
            </a:r>
            <a:r>
              <a:rPr lang="de-DE" sz="1800" dirty="0" smtClean="0">
                <a:solidFill>
                  <a:srgbClr val="FF0000"/>
                </a:solidFill>
                <a:latin typeface="Calibri"/>
              </a:rPr>
              <a:t> einer „kurzen“ </a:t>
            </a:r>
            <a:r>
              <a:rPr lang="de-DE" sz="1800" dirty="0" err="1" smtClean="0">
                <a:solidFill>
                  <a:srgbClr val="FF0000"/>
                </a:solidFill>
                <a:latin typeface="Calibri"/>
              </a:rPr>
              <a:t>Bedenkfrist</a:t>
            </a:r>
            <a:r>
              <a:rPr lang="de-DE" sz="1800" dirty="0" smtClean="0">
                <a:solidFill>
                  <a:srgbClr val="FF0000"/>
                </a:solidFill>
                <a:latin typeface="Calibri"/>
              </a:rPr>
              <a:t> durch ein Recht auf Verteidigerwechsel binnen drei Wochen gem. </a:t>
            </a:r>
            <a:r>
              <a:rPr lang="de-DE" sz="1800" b="1" dirty="0" smtClean="0">
                <a:solidFill>
                  <a:srgbClr val="FF0000"/>
                </a:solidFill>
                <a:latin typeface="Calibri"/>
              </a:rPr>
              <a:t>§ 143a Abs. 2 S. 1 Nr. 1 StPO-neu-</a:t>
            </a:r>
            <a:endParaRPr lang="de-DE" sz="1800" b="1" dirty="0">
              <a:solidFill>
                <a:srgbClr val="FF0000"/>
              </a:solidFill>
              <a:latin typeface="Calibri"/>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815003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Bestellungsverfahren (§ 2 Abs. 2 JGG)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142 StPO-neu- Zuständigkeit und Bestellungsverfahren </a:t>
            </a:r>
            <a:r>
              <a:rPr lang="de-DE" sz="1800" dirty="0">
                <a:solidFill>
                  <a:srgbClr val="FF0000"/>
                </a:solidFill>
                <a:latin typeface="Calibri"/>
              </a:rPr>
              <a:t>(</a:t>
            </a:r>
            <a:r>
              <a:rPr lang="de-DE" sz="1800" dirty="0" err="1">
                <a:solidFill>
                  <a:srgbClr val="FF0000"/>
                </a:solidFill>
                <a:latin typeface="Calibri"/>
              </a:rPr>
              <a:t>iVm</a:t>
            </a:r>
            <a:r>
              <a:rPr lang="de-DE" sz="1800" dirty="0">
                <a:solidFill>
                  <a:srgbClr val="FF0000"/>
                </a:solidFill>
                <a:latin typeface="Calibri"/>
              </a:rPr>
              <a:t>. </a:t>
            </a:r>
            <a:r>
              <a:rPr lang="de-DE" sz="1800" b="1" dirty="0">
                <a:solidFill>
                  <a:srgbClr val="FF0000"/>
                </a:solidFill>
                <a:latin typeface="Calibri"/>
              </a:rPr>
              <a:t>§ 2 Abs. 2 JGG</a:t>
            </a:r>
            <a:r>
              <a:rPr lang="de-DE" sz="1800" dirty="0">
                <a:solidFill>
                  <a:srgbClr val="FF0000"/>
                </a:solidFill>
                <a:latin typeface="Calibri"/>
              </a:rPr>
              <a:t>)</a:t>
            </a:r>
          </a:p>
          <a:p>
            <a:pPr marL="285750" lvl="1" defTabSz="901700" eaLnBrk="1" fontAlgn="auto" hangingPunct="1">
              <a:lnSpc>
                <a:spcPts val="2400"/>
              </a:lnSpc>
              <a:spcBef>
                <a:spcPts val="0"/>
              </a:spcBef>
              <a:spcAft>
                <a:spcPts val="0"/>
              </a:spcAft>
              <a:buFont typeface="Symbol" panose="05050102010706020507" pitchFamily="18" charset="2"/>
              <a:buChar char="-"/>
            </a:pPr>
            <a:endParaRPr lang="de-DE" sz="1800" dirty="0" smtClean="0">
              <a:solidFill>
                <a:srgbClr val="FF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
            </a:pPr>
            <a:r>
              <a:rPr lang="de-DE" sz="1800" b="1" dirty="0" smtClean="0">
                <a:solidFill>
                  <a:srgbClr val="FF0000"/>
                </a:solidFill>
                <a:latin typeface="Calibri"/>
              </a:rPr>
              <a:t>Abs. 6: Auswahl eines </a:t>
            </a:r>
            <a:r>
              <a:rPr lang="de-DE" sz="1800" b="1" dirty="0">
                <a:solidFill>
                  <a:srgbClr val="FF0000"/>
                </a:solidFill>
                <a:latin typeface="Calibri"/>
              </a:rPr>
              <a:t>vom Beschuldigten nicht bezeichneten </a:t>
            </a:r>
            <a:r>
              <a:rPr lang="de-DE" sz="1800" b="1" dirty="0" smtClean="0">
                <a:solidFill>
                  <a:srgbClr val="FF0000"/>
                </a:solidFill>
                <a:latin typeface="Calibri"/>
              </a:rPr>
              <a:t>Verteidigers</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sofern kein Verteidiger bezeichnet wurde oder der Bestellung des bezeichneten Verteidigers ein wichtiger Grund entgegen steht (Abs. 5 S. 3)</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Muss-Wahl </a:t>
            </a:r>
            <a:r>
              <a:rPr lang="de-DE" sz="1800" dirty="0">
                <a:solidFill>
                  <a:srgbClr val="FF0000"/>
                </a:solidFill>
                <a:latin typeface="Calibri"/>
              </a:rPr>
              <a:t>aus BRAK-Gesamtverzeichnis (§ 31 BRAO</a:t>
            </a:r>
            <a:r>
              <a:rPr lang="de-DE" sz="1800" dirty="0" smtClean="0">
                <a:solidFill>
                  <a:srgbClr val="FF0000"/>
                </a:solidFill>
                <a:latin typeface="Calibri"/>
              </a:rPr>
              <a:t>)</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Soll-Wahl </a:t>
            </a:r>
            <a:r>
              <a:rPr lang="de-DE" sz="1800" dirty="0">
                <a:solidFill>
                  <a:srgbClr val="FF0000"/>
                </a:solidFill>
                <a:latin typeface="Calibri"/>
              </a:rPr>
              <a:t>eines Fachanwalts für Strafrecht </a:t>
            </a:r>
            <a:r>
              <a:rPr lang="de-DE" sz="1800" dirty="0" smtClean="0">
                <a:solidFill>
                  <a:srgbClr val="FF0000"/>
                </a:solidFill>
                <a:latin typeface="Calibri"/>
              </a:rPr>
              <a:t>oder eines anderen Verteidigers, der zur Übernahme bereit „geeignet“ ist</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mangelnde „Eignung“? BT-</a:t>
            </a:r>
            <a:r>
              <a:rPr lang="de-DE" sz="1800" dirty="0" err="1" smtClean="0">
                <a:solidFill>
                  <a:srgbClr val="FF0000"/>
                </a:solidFill>
                <a:latin typeface="Calibri"/>
              </a:rPr>
              <a:t>Drs</a:t>
            </a:r>
            <a:r>
              <a:rPr lang="de-DE" sz="1800" dirty="0" smtClean="0">
                <a:solidFill>
                  <a:srgbClr val="FF0000"/>
                </a:solidFill>
                <a:latin typeface="Calibri"/>
              </a:rPr>
              <a:t>. 19/13829, S. 42: „ausnahmsweise“, „zum Beispiel in einem besonders schwierigen Fall“ oder „weil sie oder er noch sehr unerfahren ist“; im Jugendstrafverfahren auch bei fehlender jugendspezifischer Sachkunde (BT-</a:t>
            </a:r>
            <a:r>
              <a:rPr lang="de-DE" sz="1800" dirty="0" err="1" smtClean="0">
                <a:solidFill>
                  <a:srgbClr val="FF0000"/>
                </a:solidFill>
                <a:latin typeface="Calibri"/>
              </a:rPr>
              <a:t>Drs</a:t>
            </a:r>
            <a:r>
              <a:rPr lang="de-DE" sz="1800" dirty="0" smtClean="0">
                <a:solidFill>
                  <a:srgbClr val="FF0000"/>
                </a:solidFill>
                <a:latin typeface="Calibri"/>
              </a:rPr>
              <a:t>. 19/13837, S. 41: „stärkere Beachtung der spezifischen anwaltlichen Qualifikation“)</a:t>
            </a:r>
            <a:endParaRPr lang="de-DE" sz="1800" dirty="0" smtClean="0">
              <a:solidFill>
                <a:srgbClr val="FF0000"/>
              </a:solidFill>
              <a:latin typeface="Calibri"/>
            </a:endParaRP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kein Rechtsbehelf des Beschuldigten gegen die Auswahlentscheidung, sofern ein Recht auf Verteidigerwechsel nach § 143a Abs. 2 S. 1 Nr. 1 StPO-neu- besteht</a:t>
            </a:r>
            <a:endParaRPr lang="de-DE" sz="1800" dirty="0">
              <a:solidFill>
                <a:srgbClr val="FF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5998970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Bestellungsverfahren (§ 2 Abs. 2 JGG)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142 StPO-neu- Zuständigkeit und Bestellungsverfahren </a:t>
            </a:r>
            <a:r>
              <a:rPr lang="de-DE" sz="1800" dirty="0">
                <a:solidFill>
                  <a:srgbClr val="FF0000"/>
                </a:solidFill>
                <a:latin typeface="Calibri"/>
              </a:rPr>
              <a:t>(</a:t>
            </a:r>
            <a:r>
              <a:rPr lang="de-DE" sz="1800" dirty="0" err="1">
                <a:solidFill>
                  <a:srgbClr val="FF0000"/>
                </a:solidFill>
                <a:latin typeface="Calibri"/>
              </a:rPr>
              <a:t>iVm</a:t>
            </a:r>
            <a:r>
              <a:rPr lang="de-DE" sz="1800" dirty="0">
                <a:solidFill>
                  <a:srgbClr val="FF0000"/>
                </a:solidFill>
                <a:latin typeface="Calibri"/>
              </a:rPr>
              <a:t>. </a:t>
            </a:r>
            <a:r>
              <a:rPr lang="de-DE" sz="1800" b="1" dirty="0">
                <a:solidFill>
                  <a:srgbClr val="FF0000"/>
                </a:solidFill>
                <a:latin typeface="Calibri"/>
              </a:rPr>
              <a:t>§ 2 Abs. 2 JGG</a:t>
            </a:r>
            <a:r>
              <a:rPr lang="de-DE" sz="1800" dirty="0">
                <a:solidFill>
                  <a:srgbClr val="FF0000"/>
                </a:solidFill>
                <a:latin typeface="Calibri"/>
              </a:rPr>
              <a:t>)</a:t>
            </a:r>
          </a:p>
          <a:p>
            <a:pPr marL="285750" lvl="1" defTabSz="901700" eaLnBrk="1" fontAlgn="auto" hangingPunct="1">
              <a:lnSpc>
                <a:spcPts val="2400"/>
              </a:lnSpc>
              <a:spcBef>
                <a:spcPts val="0"/>
              </a:spcBef>
              <a:spcAft>
                <a:spcPts val="0"/>
              </a:spcAft>
              <a:buFont typeface="Symbol" panose="05050102010706020507" pitchFamily="18" charset="2"/>
              <a:buChar char="-"/>
            </a:pPr>
            <a:endParaRPr lang="de-DE" sz="1800" dirty="0" smtClean="0">
              <a:solidFill>
                <a:srgbClr val="FF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
            </a:pPr>
            <a:r>
              <a:rPr lang="de-DE" sz="1800" b="1" dirty="0" smtClean="0">
                <a:solidFill>
                  <a:srgbClr val="FF0000"/>
                </a:solidFill>
                <a:latin typeface="Calibri"/>
              </a:rPr>
              <a:t>Abs. </a:t>
            </a:r>
            <a:r>
              <a:rPr lang="de-DE" sz="1800" b="1" dirty="0" smtClean="0">
                <a:solidFill>
                  <a:srgbClr val="FF0000"/>
                </a:solidFill>
                <a:latin typeface="Calibri"/>
              </a:rPr>
              <a:t>7: </a:t>
            </a:r>
            <a:r>
              <a:rPr lang="de-DE" sz="1800" b="1" dirty="0" smtClean="0">
                <a:solidFill>
                  <a:srgbClr val="FF0000"/>
                </a:solidFill>
                <a:latin typeface="Calibri"/>
              </a:rPr>
              <a:t>Rechtsbehelf </a:t>
            </a:r>
            <a:r>
              <a:rPr lang="de-DE" sz="1800" b="1" dirty="0">
                <a:solidFill>
                  <a:srgbClr val="FF0000"/>
                </a:solidFill>
                <a:latin typeface="Calibri"/>
              </a:rPr>
              <a:t>gegen </a:t>
            </a:r>
            <a:r>
              <a:rPr lang="de-DE" sz="1800" b="1" dirty="0" smtClean="0">
                <a:solidFill>
                  <a:srgbClr val="FF0000"/>
                </a:solidFill>
                <a:latin typeface="Calibri"/>
              </a:rPr>
              <a:t>alle gerichtlichen </a:t>
            </a:r>
            <a:r>
              <a:rPr lang="de-DE" sz="1800" b="1" dirty="0">
                <a:solidFill>
                  <a:srgbClr val="FF0000"/>
                </a:solidFill>
                <a:latin typeface="Calibri"/>
              </a:rPr>
              <a:t>Entscheidungen: sof. Beschwerde </a:t>
            </a:r>
            <a:endParaRPr lang="de-DE" sz="1800" b="1" dirty="0" smtClean="0">
              <a:solidFill>
                <a:srgbClr val="FF0000"/>
              </a:solidFill>
              <a:latin typeface="Calibri"/>
            </a:endParaRP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förmliche Zustellung der Entscheidung mit Rechtsmittelbelehrung, §§ 35, 35a StPO</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Ausnahme: Antragsrecht des Beschuldigten nach </a:t>
            </a:r>
            <a:r>
              <a:rPr lang="pt-BR" sz="1800" dirty="0">
                <a:solidFill>
                  <a:srgbClr val="FF0000"/>
                </a:solidFill>
                <a:latin typeface="Calibri"/>
              </a:rPr>
              <a:t>§ 143a Abs. 2 S. 1 Nr. 1 StPO-neu- </a:t>
            </a:r>
            <a:endParaRPr lang="pt-BR" sz="1800" dirty="0" smtClean="0">
              <a:solidFill>
                <a:srgbClr val="FF0000"/>
              </a:solidFill>
              <a:latin typeface="Calibri"/>
            </a:endParaRPr>
          </a:p>
          <a:p>
            <a:pPr marL="285750" lvl="1" defTabSz="901700" eaLnBrk="1" fontAlgn="auto" hangingPunct="1">
              <a:lnSpc>
                <a:spcPts val="2400"/>
              </a:lnSpc>
              <a:spcBef>
                <a:spcPts val="0"/>
              </a:spcBef>
              <a:spcAft>
                <a:spcPts val="0"/>
              </a:spcAft>
              <a:buFont typeface="Symbol" panose="05050102010706020507" pitchFamily="18" charset="2"/>
              <a:buChar char="-"/>
            </a:pPr>
            <a:r>
              <a:rPr lang="pt-BR" sz="1800" dirty="0" smtClean="0">
                <a:solidFill>
                  <a:srgbClr val="FF0000"/>
                </a:solidFill>
                <a:latin typeface="Calibri"/>
              </a:rPr>
              <a:t>StA in jedem Fall beschwerdebefugt </a:t>
            </a:r>
            <a:r>
              <a:rPr lang="pt-BR" sz="1800" dirty="0" smtClean="0">
                <a:solidFill>
                  <a:srgbClr val="FF0000"/>
                </a:solidFill>
                <a:latin typeface="Calibri"/>
                <a:sym typeface="Wingdings" panose="05000000000000000000" pitchFamily="2" charset="2"/>
              </a:rPr>
              <a:t> Zustellung nach § 41 StPO</a:t>
            </a:r>
          </a:p>
          <a:p>
            <a:pPr marL="285750" lvl="1" defTabSz="901700" eaLnBrk="1" fontAlgn="auto" hangingPunct="1">
              <a:lnSpc>
                <a:spcPts val="2400"/>
              </a:lnSpc>
              <a:spcBef>
                <a:spcPts val="0"/>
              </a:spcBef>
              <a:spcAft>
                <a:spcPts val="0"/>
              </a:spcAft>
              <a:buFont typeface="Symbol" panose="05050102010706020507" pitchFamily="18" charset="2"/>
              <a:buChar char="-"/>
            </a:pPr>
            <a:r>
              <a:rPr lang="pt-BR" sz="1800" dirty="0" smtClean="0">
                <a:solidFill>
                  <a:srgbClr val="FF0000"/>
                </a:solidFill>
                <a:latin typeface="Calibri"/>
                <a:sym typeface="Wingdings" panose="05000000000000000000" pitchFamily="2" charset="2"/>
              </a:rPr>
              <a:t>fraglich: Eintritt der Rechtskraft vor Vernehmung/Gegenüberstellung abzuwarten?</a:t>
            </a:r>
            <a:br>
              <a:rPr lang="pt-BR" sz="1800" dirty="0" smtClean="0">
                <a:solidFill>
                  <a:srgbClr val="FF0000"/>
                </a:solidFill>
                <a:latin typeface="Calibri"/>
                <a:sym typeface="Wingdings" panose="05000000000000000000" pitchFamily="2" charset="2"/>
              </a:rPr>
            </a:br>
            <a:r>
              <a:rPr lang="pt-BR" sz="1800" dirty="0" smtClean="0">
                <a:solidFill>
                  <a:srgbClr val="FF0000"/>
                </a:solidFill>
                <a:latin typeface="Calibri"/>
                <a:sym typeface="Wingdings" panose="05000000000000000000" pitchFamily="2" charset="2"/>
              </a:rPr>
              <a:t>-- vgl. </a:t>
            </a:r>
            <a:r>
              <a:rPr lang="pt-BR" sz="1800" b="1" dirty="0" smtClean="0">
                <a:solidFill>
                  <a:srgbClr val="FF0000"/>
                </a:solidFill>
                <a:latin typeface="Calibri"/>
                <a:sym typeface="Wingdings" panose="05000000000000000000" pitchFamily="2" charset="2"/>
              </a:rPr>
              <a:t>§ 307 StPO</a:t>
            </a:r>
            <a:r>
              <a:rPr lang="pt-BR" sz="1800" dirty="0" smtClean="0">
                <a:solidFill>
                  <a:srgbClr val="FF0000"/>
                </a:solidFill>
                <a:latin typeface="Calibri"/>
                <a:sym typeface="Wingdings" panose="05000000000000000000" pitchFamily="2" charset="2"/>
              </a:rPr>
              <a:t> zur etwaigen </a:t>
            </a:r>
            <a:r>
              <a:rPr lang="de-DE" sz="1800" dirty="0" smtClean="0">
                <a:solidFill>
                  <a:srgbClr val="FF0000"/>
                </a:solidFill>
                <a:latin typeface="Calibri"/>
              </a:rPr>
              <a:t>„</a:t>
            </a:r>
            <a:r>
              <a:rPr lang="pt-BR" sz="1800" dirty="0" smtClean="0">
                <a:solidFill>
                  <a:srgbClr val="FF0000"/>
                </a:solidFill>
                <a:latin typeface="Calibri"/>
                <a:sym typeface="Wingdings" panose="05000000000000000000" pitchFamily="2" charset="2"/>
              </a:rPr>
              <a:t>Vollzugshemmung”</a:t>
            </a:r>
            <a:br>
              <a:rPr lang="pt-BR" sz="1800" dirty="0" smtClean="0">
                <a:solidFill>
                  <a:srgbClr val="FF0000"/>
                </a:solidFill>
                <a:latin typeface="Calibri"/>
                <a:sym typeface="Wingdings" panose="05000000000000000000" pitchFamily="2" charset="2"/>
              </a:rPr>
            </a:br>
            <a:r>
              <a:rPr lang="pt-BR" sz="1800" dirty="0" smtClean="0">
                <a:solidFill>
                  <a:srgbClr val="FF0000"/>
                </a:solidFill>
                <a:latin typeface="Calibri"/>
                <a:sym typeface="Wingdings" panose="05000000000000000000" pitchFamily="2" charset="2"/>
              </a:rPr>
              <a:t>-- </a:t>
            </a:r>
            <a:r>
              <a:rPr lang="pt-BR" sz="1800" b="1" dirty="0" smtClean="0">
                <a:solidFill>
                  <a:srgbClr val="FF0000"/>
                </a:solidFill>
                <a:latin typeface="Calibri"/>
                <a:sym typeface="Wingdings" panose="05000000000000000000" pitchFamily="2" charset="2"/>
              </a:rPr>
              <a:t>BT-Drs. 19/13829, S. 43</a:t>
            </a:r>
            <a:r>
              <a:rPr lang="pt-BR" sz="1800" dirty="0" smtClean="0">
                <a:solidFill>
                  <a:srgbClr val="FF0000"/>
                </a:solidFill>
                <a:latin typeface="Calibri"/>
                <a:sym typeface="Wingdings" panose="05000000000000000000" pitchFamily="2" charset="2"/>
              </a:rPr>
              <a:t>: </a:t>
            </a:r>
            <a:r>
              <a:rPr lang="de-DE" sz="1800" dirty="0" smtClean="0">
                <a:solidFill>
                  <a:srgbClr val="FF0000"/>
                </a:solidFill>
                <a:latin typeface="Calibri"/>
              </a:rPr>
              <a:t>„</a:t>
            </a:r>
            <a:r>
              <a:rPr lang="pt-BR" sz="1800" dirty="0" smtClean="0">
                <a:solidFill>
                  <a:srgbClr val="FF0000"/>
                </a:solidFill>
                <a:latin typeface="Calibri"/>
                <a:sym typeface="Wingdings" panose="05000000000000000000" pitchFamily="2" charset="2"/>
              </a:rPr>
              <a:t>damit schneller Klarheit herrscht”(?)</a:t>
            </a:r>
            <a:br>
              <a:rPr lang="pt-BR" sz="1800" dirty="0" smtClean="0">
                <a:solidFill>
                  <a:srgbClr val="FF0000"/>
                </a:solidFill>
                <a:latin typeface="Calibri"/>
                <a:sym typeface="Wingdings" panose="05000000000000000000" pitchFamily="2" charset="2"/>
              </a:rPr>
            </a:br>
            <a:r>
              <a:rPr lang="pt-BR" sz="1800" dirty="0" smtClean="0">
                <a:solidFill>
                  <a:srgbClr val="FF0000"/>
                </a:solidFill>
                <a:latin typeface="Calibri"/>
                <a:sym typeface="Wingdings" panose="05000000000000000000" pitchFamily="2" charset="2"/>
              </a:rPr>
              <a:t>-- </a:t>
            </a:r>
            <a:r>
              <a:rPr lang="pt-BR" sz="1800" b="1" dirty="0" smtClean="0">
                <a:solidFill>
                  <a:srgbClr val="FF0000"/>
                </a:solidFill>
                <a:latin typeface="Calibri"/>
                <a:sym typeface="Wingdings" panose="05000000000000000000" pitchFamily="2" charset="2"/>
              </a:rPr>
              <a:t>Art. 4 Abs. 5 PKH-RL</a:t>
            </a:r>
            <a:r>
              <a:rPr lang="pt-BR" sz="1800" dirty="0" smtClean="0">
                <a:solidFill>
                  <a:srgbClr val="FF0000"/>
                </a:solidFill>
                <a:latin typeface="Calibri"/>
                <a:sym typeface="Wingdings" panose="05000000000000000000" pitchFamily="2" charset="2"/>
              </a:rPr>
              <a:t>: Bewilligung </a:t>
            </a:r>
            <a:r>
              <a:rPr lang="de-DE" sz="1800" dirty="0" smtClean="0">
                <a:solidFill>
                  <a:srgbClr val="FF0000"/>
                </a:solidFill>
                <a:latin typeface="Calibri"/>
              </a:rPr>
              <a:t>„</a:t>
            </a:r>
            <a:r>
              <a:rPr lang="pt-BR" sz="1800" dirty="0" smtClean="0">
                <a:solidFill>
                  <a:srgbClr val="FF0000"/>
                </a:solidFill>
                <a:latin typeface="Calibri"/>
                <a:sym typeface="Wingdings" panose="05000000000000000000" pitchFamily="2" charset="2"/>
              </a:rPr>
              <a:t>unverzüglich und spätestens vor einer </a:t>
            </a:r>
            <a:br>
              <a:rPr lang="pt-BR" sz="1800" dirty="0" smtClean="0">
                <a:solidFill>
                  <a:srgbClr val="FF0000"/>
                </a:solidFill>
                <a:latin typeface="Calibri"/>
                <a:sym typeface="Wingdings" panose="05000000000000000000" pitchFamily="2" charset="2"/>
              </a:rPr>
            </a:br>
            <a:r>
              <a:rPr lang="pt-BR" sz="1800" dirty="0" smtClean="0">
                <a:solidFill>
                  <a:srgbClr val="FF0000"/>
                </a:solidFill>
                <a:latin typeface="Calibri"/>
                <a:sym typeface="Wingdings" panose="05000000000000000000" pitchFamily="2" charset="2"/>
              </a:rPr>
              <a:t>    Befragung” (s. auch </a:t>
            </a:r>
            <a:r>
              <a:rPr lang="pt-BR" sz="1800" b="1" dirty="0" smtClean="0">
                <a:solidFill>
                  <a:srgbClr val="FF0000"/>
                </a:solidFill>
                <a:latin typeface="Calibri"/>
                <a:sym typeface="Wingdings" panose="05000000000000000000" pitchFamily="2" charset="2"/>
              </a:rPr>
              <a:t>EG 24</a:t>
            </a:r>
            <a:r>
              <a:rPr lang="pt-BR" sz="1800" dirty="0" smtClean="0">
                <a:solidFill>
                  <a:srgbClr val="FF0000"/>
                </a:solidFill>
                <a:latin typeface="Calibri"/>
                <a:sym typeface="Wingdings" panose="05000000000000000000" pitchFamily="2" charset="2"/>
              </a:rPr>
              <a:t>: </a:t>
            </a:r>
            <a:r>
              <a:rPr lang="de-DE" sz="1800" dirty="0" smtClean="0">
                <a:solidFill>
                  <a:srgbClr val="FF0000"/>
                </a:solidFill>
                <a:latin typeface="Calibri"/>
              </a:rPr>
              <a:t>„</a:t>
            </a:r>
            <a:r>
              <a:rPr lang="pt-BR" sz="1800" dirty="0" smtClean="0">
                <a:solidFill>
                  <a:srgbClr val="FF0000"/>
                </a:solidFill>
                <a:latin typeface="Calibri"/>
                <a:sym typeface="Wingdings" panose="05000000000000000000" pitchFamily="2" charset="2"/>
              </a:rPr>
              <a:t>rechtzeitige Bewilligung”)</a:t>
            </a:r>
            <a:endParaRPr lang="de-DE" sz="1800" dirty="0">
              <a:solidFill>
                <a:srgbClr val="FF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060676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Bestellungsverfahren (§ 2 Abs. 2 JGG)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143 </a:t>
            </a:r>
            <a:r>
              <a:rPr lang="de-DE" sz="1800" b="1" dirty="0" smtClean="0">
                <a:solidFill>
                  <a:srgbClr val="FF0000"/>
                </a:solidFill>
                <a:latin typeface="Calibri"/>
              </a:rPr>
              <a:t>StPO-neu-: </a:t>
            </a:r>
            <a:r>
              <a:rPr lang="de-DE" sz="1800" b="1" dirty="0">
                <a:solidFill>
                  <a:srgbClr val="FF0000"/>
                </a:solidFill>
                <a:latin typeface="Calibri"/>
              </a:rPr>
              <a:t>Dauer und Aufhebung der Bestellung</a:t>
            </a:r>
          </a:p>
          <a:p>
            <a:pPr marL="285750" lvl="1" defTabSz="901700" eaLnBrk="1" fontAlgn="auto" hangingPunct="1">
              <a:lnSpc>
                <a:spcPts val="2400"/>
              </a:lnSpc>
              <a:spcBef>
                <a:spcPts val="1200"/>
              </a:spcBef>
              <a:spcAft>
                <a:spcPts val="0"/>
              </a:spcAft>
              <a:buFont typeface="Symbol" panose="05050102010706020507" pitchFamily="18" charset="2"/>
              <a:buChar char="-"/>
            </a:pPr>
            <a:r>
              <a:rPr lang="de-DE" sz="1800" b="1" dirty="0" smtClean="0">
                <a:solidFill>
                  <a:srgbClr val="FF0000"/>
                </a:solidFill>
                <a:latin typeface="Calibri"/>
              </a:rPr>
              <a:t>Ende </a:t>
            </a:r>
            <a:r>
              <a:rPr lang="de-DE" sz="1800" b="1" dirty="0">
                <a:solidFill>
                  <a:srgbClr val="FF0000"/>
                </a:solidFill>
                <a:latin typeface="Calibri"/>
              </a:rPr>
              <a:t>der Bestellung</a:t>
            </a:r>
            <a:r>
              <a:rPr lang="de-DE" sz="1800" dirty="0">
                <a:solidFill>
                  <a:srgbClr val="FF0000"/>
                </a:solidFill>
                <a:latin typeface="Calibri"/>
              </a:rPr>
              <a:t>: mit Einstellung oder </a:t>
            </a:r>
            <a:r>
              <a:rPr lang="de-DE" sz="1800" dirty="0" err="1">
                <a:solidFill>
                  <a:srgbClr val="FF0000"/>
                </a:solidFill>
                <a:latin typeface="Calibri"/>
              </a:rPr>
              <a:t>rkr</a:t>
            </a:r>
            <a:r>
              <a:rPr lang="de-DE" sz="1800" dirty="0">
                <a:solidFill>
                  <a:srgbClr val="FF0000"/>
                </a:solidFill>
                <a:latin typeface="Calibri"/>
              </a:rPr>
              <a:t>. Abschluss des Verfahrens (Abs. 1)</a:t>
            </a:r>
          </a:p>
          <a:p>
            <a:pPr marL="285750" lvl="1" defTabSz="901700" eaLnBrk="1" fontAlgn="auto" hangingPunct="1">
              <a:lnSpc>
                <a:spcPts val="2400"/>
              </a:lnSpc>
              <a:spcBef>
                <a:spcPts val="1200"/>
              </a:spcBef>
              <a:spcAft>
                <a:spcPts val="0"/>
              </a:spcAft>
              <a:buFont typeface="Symbol" panose="05050102010706020507" pitchFamily="18" charset="2"/>
              <a:buChar char="-"/>
            </a:pPr>
            <a:r>
              <a:rPr lang="de-DE" sz="1800" b="1" dirty="0">
                <a:solidFill>
                  <a:srgbClr val="FF0000"/>
                </a:solidFill>
                <a:latin typeface="Calibri"/>
              </a:rPr>
              <a:t>Aufhebung der Bestellung</a:t>
            </a:r>
            <a:r>
              <a:rPr lang="de-DE" sz="1800" dirty="0">
                <a:solidFill>
                  <a:srgbClr val="FF0000"/>
                </a:solidFill>
                <a:latin typeface="Calibri"/>
              </a:rPr>
              <a:t> (Abs. 2)</a:t>
            </a:r>
            <a:br>
              <a:rPr lang="de-DE" sz="1800" dirty="0">
                <a:solidFill>
                  <a:srgbClr val="FF0000"/>
                </a:solidFill>
                <a:latin typeface="Calibri"/>
              </a:rPr>
            </a:br>
            <a:r>
              <a:rPr lang="de-DE" sz="1800" dirty="0">
                <a:solidFill>
                  <a:srgbClr val="FF0000"/>
                </a:solidFill>
                <a:latin typeface="Calibri"/>
              </a:rPr>
              <a:t>-- </a:t>
            </a:r>
            <a:r>
              <a:rPr lang="de-DE" sz="1800" b="1" dirty="0">
                <a:solidFill>
                  <a:srgbClr val="FF0000"/>
                </a:solidFill>
                <a:latin typeface="Calibri"/>
              </a:rPr>
              <a:t>Kann-Aufhebung</a:t>
            </a:r>
            <a:r>
              <a:rPr lang="de-DE" sz="1800" dirty="0">
                <a:solidFill>
                  <a:srgbClr val="FF0000"/>
                </a:solidFill>
                <a:latin typeface="Calibri"/>
              </a:rPr>
              <a:t>, wenn kein Fall der notw. Verteidigung mehr (S. 1</a:t>
            </a:r>
            <a:r>
              <a:rPr lang="de-DE" sz="1800" dirty="0" smtClean="0">
                <a:solidFill>
                  <a:srgbClr val="FF0000"/>
                </a:solidFill>
                <a:latin typeface="Calibri"/>
              </a:rPr>
              <a:t>); </a:t>
            </a:r>
            <a:br>
              <a:rPr lang="de-DE" sz="1800" dirty="0" smtClean="0">
                <a:solidFill>
                  <a:srgbClr val="FF0000"/>
                </a:solidFill>
                <a:latin typeface="Calibri"/>
              </a:rPr>
            </a:br>
            <a:r>
              <a:rPr lang="de-DE" sz="1800" dirty="0" smtClean="0">
                <a:solidFill>
                  <a:srgbClr val="FF0000"/>
                </a:solidFill>
                <a:latin typeface="Calibri"/>
              </a:rPr>
              <a:t>    bei </a:t>
            </a:r>
            <a:r>
              <a:rPr lang="de-DE" sz="1800" dirty="0">
                <a:solidFill>
                  <a:srgbClr val="FF0000"/>
                </a:solidFill>
                <a:latin typeface="Calibri"/>
              </a:rPr>
              <a:t>Haft in anderer Sache (§ 140 Abs. 1 Nr. 5 </a:t>
            </a:r>
            <a:r>
              <a:rPr lang="de-DE" sz="1800" dirty="0" smtClean="0">
                <a:solidFill>
                  <a:srgbClr val="FF0000"/>
                </a:solidFill>
                <a:latin typeface="Calibri"/>
              </a:rPr>
              <a:t>StPO-neu-) </a:t>
            </a:r>
            <a:r>
              <a:rPr lang="de-DE" sz="1800" dirty="0">
                <a:solidFill>
                  <a:srgbClr val="FF0000"/>
                </a:solidFill>
                <a:latin typeface="Calibri"/>
              </a:rPr>
              <a:t>nur, wenn Entlassung </a:t>
            </a:r>
            <a:br>
              <a:rPr lang="de-DE" sz="1800" dirty="0">
                <a:solidFill>
                  <a:srgbClr val="FF0000"/>
                </a:solidFill>
                <a:latin typeface="Calibri"/>
              </a:rPr>
            </a:br>
            <a:r>
              <a:rPr lang="de-DE" sz="1800" dirty="0">
                <a:solidFill>
                  <a:srgbClr val="FF0000"/>
                </a:solidFill>
                <a:latin typeface="Calibri"/>
              </a:rPr>
              <a:t>    spätestens 2 Wochen vor HV (S. 2)</a:t>
            </a:r>
            <a:br>
              <a:rPr lang="de-DE" sz="1800" dirty="0">
                <a:solidFill>
                  <a:srgbClr val="FF0000"/>
                </a:solidFill>
                <a:latin typeface="Calibri"/>
              </a:rPr>
            </a:br>
            <a:r>
              <a:rPr lang="de-DE" sz="1800" dirty="0">
                <a:solidFill>
                  <a:srgbClr val="FF0000"/>
                </a:solidFill>
                <a:latin typeface="Calibri"/>
              </a:rPr>
              <a:t>-- </a:t>
            </a:r>
            <a:r>
              <a:rPr lang="de-DE" sz="1800" b="1" dirty="0">
                <a:solidFill>
                  <a:srgbClr val="FF0000"/>
                </a:solidFill>
                <a:latin typeface="Calibri"/>
              </a:rPr>
              <a:t>Soll-Aufhebung</a:t>
            </a:r>
            <a:r>
              <a:rPr lang="de-DE" sz="1800" dirty="0">
                <a:solidFill>
                  <a:srgbClr val="FF0000"/>
                </a:solidFill>
                <a:latin typeface="Calibri"/>
              </a:rPr>
              <a:t> mit Aufhebung od. Außervollzugsetzung eines Haftbefehls nach </a:t>
            </a:r>
            <a:br>
              <a:rPr lang="de-DE" sz="1800" dirty="0">
                <a:solidFill>
                  <a:srgbClr val="FF0000"/>
                </a:solidFill>
                <a:latin typeface="Calibri"/>
              </a:rPr>
            </a:br>
            <a:r>
              <a:rPr lang="de-DE" sz="1800" dirty="0">
                <a:solidFill>
                  <a:srgbClr val="FF0000"/>
                </a:solidFill>
                <a:latin typeface="Calibri"/>
              </a:rPr>
              <a:t>     §§ 127b Abs. 2, 230 Abs. 2 od. 329 Abs. 3 StPO (S. 3)</a:t>
            </a:r>
            <a:br>
              <a:rPr lang="de-DE" sz="1800" dirty="0">
                <a:solidFill>
                  <a:srgbClr val="FF0000"/>
                </a:solidFill>
                <a:latin typeface="Calibri"/>
              </a:rPr>
            </a:br>
            <a:r>
              <a:rPr lang="de-DE" sz="1800" dirty="0">
                <a:solidFill>
                  <a:srgbClr val="FF0000"/>
                </a:solidFill>
                <a:latin typeface="Calibri"/>
              </a:rPr>
              <a:t>-- </a:t>
            </a:r>
            <a:r>
              <a:rPr lang="de-DE" sz="1800" b="1" dirty="0">
                <a:solidFill>
                  <a:srgbClr val="FF0000"/>
                </a:solidFill>
                <a:latin typeface="Calibri"/>
              </a:rPr>
              <a:t>Soll-Aufhebung</a:t>
            </a:r>
            <a:r>
              <a:rPr lang="de-DE" sz="1800" dirty="0">
                <a:solidFill>
                  <a:srgbClr val="FF0000"/>
                </a:solidFill>
                <a:latin typeface="Calibri"/>
              </a:rPr>
              <a:t> nach Haftvorführung (§ 140 Abs. 1 Nr. 4 StPO), falls Beschuldigter</a:t>
            </a:r>
            <a:br>
              <a:rPr lang="de-DE" sz="1800" dirty="0">
                <a:solidFill>
                  <a:srgbClr val="FF0000"/>
                </a:solidFill>
                <a:latin typeface="Calibri"/>
              </a:rPr>
            </a:br>
            <a:r>
              <a:rPr lang="de-DE" sz="1800" dirty="0">
                <a:solidFill>
                  <a:srgbClr val="FF0000"/>
                </a:solidFill>
                <a:latin typeface="Calibri"/>
              </a:rPr>
              <a:t>    „auf freien Fuß gesetzt“ (S. 4)</a:t>
            </a:r>
          </a:p>
          <a:p>
            <a:pPr marL="285750" lvl="1" defTabSz="901700" eaLnBrk="1" fontAlgn="auto" hangingPunct="1">
              <a:lnSpc>
                <a:spcPts val="2400"/>
              </a:lnSpc>
              <a:spcBef>
                <a:spcPts val="1200"/>
              </a:spcBef>
              <a:spcAft>
                <a:spcPts val="0"/>
              </a:spcAft>
              <a:buFont typeface="Symbol" panose="05050102010706020507" pitchFamily="18" charset="2"/>
              <a:buChar char="-"/>
            </a:pPr>
            <a:r>
              <a:rPr lang="de-DE" sz="1800" b="1" dirty="0">
                <a:solidFill>
                  <a:srgbClr val="FF0000"/>
                </a:solidFill>
                <a:latin typeface="Calibri"/>
              </a:rPr>
              <a:t>Rechtsbehelf gegen </a:t>
            </a:r>
            <a:r>
              <a:rPr lang="de-DE" sz="1800" b="1" dirty="0" smtClean="0">
                <a:solidFill>
                  <a:srgbClr val="FF0000"/>
                </a:solidFill>
                <a:latin typeface="Calibri"/>
              </a:rPr>
              <a:t>Aufhebung</a:t>
            </a:r>
            <a:r>
              <a:rPr lang="de-DE" sz="1800" dirty="0" smtClean="0">
                <a:solidFill>
                  <a:srgbClr val="FF0000"/>
                </a:solidFill>
                <a:latin typeface="Calibri"/>
              </a:rPr>
              <a:t>: </a:t>
            </a:r>
            <a:r>
              <a:rPr lang="de-DE" sz="1800" dirty="0">
                <a:solidFill>
                  <a:srgbClr val="FF0000"/>
                </a:solidFill>
                <a:latin typeface="Calibri"/>
              </a:rPr>
              <a:t>sofortige Beschwerde (Abs. 3</a:t>
            </a:r>
            <a:r>
              <a:rPr lang="de-DE" sz="1800" dirty="0" smtClean="0">
                <a:solidFill>
                  <a:srgbClr val="FF0000"/>
                </a:solidFill>
                <a:latin typeface="Calibri"/>
              </a:rPr>
              <a:t>)</a:t>
            </a:r>
            <a:br>
              <a:rPr lang="de-DE" sz="1800" dirty="0" smtClean="0">
                <a:solidFill>
                  <a:srgbClr val="FF0000"/>
                </a:solidFill>
                <a:latin typeface="Calibri"/>
              </a:rPr>
            </a:br>
            <a:r>
              <a:rPr lang="de-DE" sz="1800" dirty="0" smtClean="0">
                <a:solidFill>
                  <a:srgbClr val="FF0000"/>
                </a:solidFill>
                <a:latin typeface="Calibri"/>
                <a:sym typeface="Wingdings" panose="05000000000000000000" pitchFamily="2" charset="2"/>
              </a:rPr>
              <a:t> förmliche Zustellung mit Rechtsmittelbelehrung, §§ 35, 35a bzw. § 41 StPO</a:t>
            </a:r>
            <a:endParaRPr lang="de-DE" sz="1800" dirty="0">
              <a:solidFill>
                <a:srgbClr val="FF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Ø"/>
            </a:pPr>
            <a:endParaRPr lang="de-DE" sz="1800" dirty="0">
              <a:solidFill>
                <a:srgbClr val="FF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1797040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Bestellungsverfahren (§ 2 Abs. 2 JGG)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Zulässigkeit des „Verteidigerwechsels“? bisher § 143 StPO </a:t>
            </a:r>
            <a:r>
              <a:rPr lang="de-DE" sz="1800" dirty="0" err="1">
                <a:solidFill>
                  <a:srgbClr val="000000"/>
                </a:solidFill>
                <a:latin typeface="Calibri"/>
              </a:rPr>
              <a:t>i.V.m</a:t>
            </a:r>
            <a:r>
              <a:rPr lang="de-DE" sz="1800" dirty="0">
                <a:solidFill>
                  <a:srgbClr val="000000"/>
                </a:solidFill>
                <a:latin typeface="Calibri"/>
              </a:rPr>
              <a:t>. § 2 Abs. 2 JGG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4F8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dirty="0">
                <a:solidFill>
                  <a:prstClr val="black"/>
                </a:solidFill>
                <a:latin typeface="Calibri"/>
              </a:rPr>
              <a:t>s. auch die </a:t>
            </a:r>
            <a:r>
              <a:rPr lang="de-DE" sz="1800" b="1" dirty="0">
                <a:solidFill>
                  <a:prstClr val="black"/>
                </a:solidFill>
                <a:latin typeface="Calibri"/>
              </a:rPr>
              <a:t>RL (EU) 2016/1919</a:t>
            </a:r>
            <a:r>
              <a:rPr lang="de-DE" sz="1800" dirty="0">
                <a:solidFill>
                  <a:prstClr val="black"/>
                </a:solidFill>
                <a:latin typeface="Calibri"/>
              </a:rPr>
              <a:t> (PKH-RL):</a:t>
            </a:r>
          </a:p>
          <a:p>
            <a:pPr marL="623888" lvl="1" eaLnBrk="1" fontAlgn="auto" hangingPunct="1">
              <a:lnSpc>
                <a:spcPts val="2400"/>
              </a:lnSpc>
              <a:spcBef>
                <a:spcPts val="0"/>
              </a:spcBef>
              <a:spcAft>
                <a:spcPts val="0"/>
              </a:spcAft>
              <a:buFont typeface="Symbol" panose="05050102010706020507" pitchFamily="18" charset="2"/>
              <a:buChar char="-"/>
            </a:pPr>
            <a:r>
              <a:rPr lang="de-DE" sz="1800" b="1" dirty="0">
                <a:solidFill>
                  <a:prstClr val="black"/>
                </a:solidFill>
                <a:latin typeface="Calibri"/>
              </a:rPr>
              <a:t>Art. 1 Abs. 2 Satz 1 PKH-RL</a:t>
            </a:r>
            <a:r>
              <a:rPr lang="de-DE" sz="1800" dirty="0">
                <a:solidFill>
                  <a:prstClr val="black"/>
                </a:solidFill>
                <a:latin typeface="Calibri"/>
              </a:rPr>
              <a:t>:</a:t>
            </a:r>
            <a:br>
              <a:rPr lang="de-DE" sz="1800" dirty="0">
                <a:solidFill>
                  <a:prstClr val="black"/>
                </a:solidFill>
                <a:latin typeface="Calibri"/>
              </a:rPr>
            </a:br>
            <a:r>
              <a:rPr lang="de-DE" sz="1800" dirty="0">
                <a:solidFill>
                  <a:prstClr val="black"/>
                </a:solidFill>
                <a:latin typeface="Calibri"/>
              </a:rPr>
              <a:t>„</a:t>
            </a:r>
            <a:r>
              <a:rPr lang="de-DE" sz="1800" i="1" dirty="0">
                <a:solidFill>
                  <a:prstClr val="black"/>
                </a:solidFill>
                <a:latin typeface="Calibri"/>
              </a:rPr>
              <a:t>Die vorliegende Richtlinie ergänzt die (…) Richtlinie (EU) 2016/800.</a:t>
            </a:r>
            <a:r>
              <a:rPr lang="de-DE" sz="1800" dirty="0">
                <a:solidFill>
                  <a:prstClr val="black"/>
                </a:solidFill>
                <a:latin typeface="Calibri"/>
              </a:rPr>
              <a:t>“</a:t>
            </a:r>
          </a:p>
          <a:p>
            <a:pPr marL="623888" lvl="1" eaLnBrk="1" fontAlgn="auto" hangingPunct="1">
              <a:lnSpc>
                <a:spcPts val="2400"/>
              </a:lnSpc>
              <a:spcBef>
                <a:spcPts val="0"/>
              </a:spcBef>
              <a:spcAft>
                <a:spcPts val="0"/>
              </a:spcAft>
              <a:buFont typeface="Symbol" panose="05050102010706020507" pitchFamily="18" charset="2"/>
              <a:buChar char="-"/>
            </a:pPr>
            <a:r>
              <a:rPr lang="de-DE" sz="1800" b="1" dirty="0">
                <a:solidFill>
                  <a:prstClr val="black"/>
                </a:solidFill>
                <a:latin typeface="Calibri"/>
              </a:rPr>
              <a:t>Art. 7 Abs. 4 PKH-RL</a:t>
            </a:r>
            <a:r>
              <a:rPr lang="de-DE" sz="1800" dirty="0">
                <a:solidFill>
                  <a:prstClr val="black"/>
                </a:solidFill>
                <a:latin typeface="Calibri"/>
              </a:rPr>
              <a:t>: </a:t>
            </a:r>
            <a:br>
              <a:rPr lang="de-DE" sz="1800" dirty="0">
                <a:solidFill>
                  <a:prstClr val="black"/>
                </a:solidFill>
                <a:latin typeface="Calibri"/>
              </a:rPr>
            </a:br>
            <a:r>
              <a:rPr lang="de-DE" sz="1800" dirty="0">
                <a:solidFill>
                  <a:prstClr val="black"/>
                </a:solidFill>
                <a:latin typeface="Calibri"/>
              </a:rPr>
              <a:t>Sicherzustellen ist „</a:t>
            </a:r>
            <a:r>
              <a:rPr lang="de-DE" sz="1800" i="1" dirty="0">
                <a:solidFill>
                  <a:prstClr val="black"/>
                </a:solidFill>
                <a:latin typeface="Calibri"/>
              </a:rPr>
              <a:t>das Recht (…), </a:t>
            </a:r>
            <a:r>
              <a:rPr lang="de-DE" sz="1800" dirty="0">
                <a:solidFill>
                  <a:prstClr val="black"/>
                </a:solidFill>
                <a:latin typeface="Calibri"/>
              </a:rPr>
              <a:t>[auf Antrag]</a:t>
            </a:r>
            <a:r>
              <a:rPr lang="de-DE" sz="1800" i="1" dirty="0">
                <a:solidFill>
                  <a:prstClr val="black"/>
                </a:solidFill>
                <a:latin typeface="Calibri"/>
              </a:rPr>
              <a:t> den Rechtsbeistand auswechseln zu lassen, sofern die konkreten Umstände es rechtfertigen.</a:t>
            </a:r>
            <a:r>
              <a:rPr lang="de-DE" sz="1800" dirty="0">
                <a:solidFill>
                  <a:prstClr val="black"/>
                </a:solidFill>
                <a:latin typeface="Calibri"/>
              </a:rPr>
              <a:t>“</a:t>
            </a:r>
          </a:p>
          <a:p>
            <a:pPr marL="693738" lvl="1" indent="0" eaLnBrk="1" fontAlgn="auto" hangingPunct="1">
              <a:lnSpc>
                <a:spcPts val="2400"/>
              </a:lnSpc>
              <a:spcBef>
                <a:spcPts val="0"/>
              </a:spcBef>
              <a:spcAft>
                <a:spcPts val="0"/>
              </a:spcAft>
              <a:buNone/>
            </a:pPr>
            <a:r>
              <a:rPr lang="de-DE" sz="1800" dirty="0">
                <a:solidFill>
                  <a:srgbClr val="000000"/>
                </a:solidFill>
                <a:latin typeface="Calibri"/>
              </a:rPr>
              <a:t> </a:t>
            </a: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476242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Bestellungsverfahren (§ 2 Abs. 2 JGG)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143a </a:t>
            </a:r>
            <a:r>
              <a:rPr lang="de-DE" sz="1800" b="1" dirty="0" smtClean="0">
                <a:solidFill>
                  <a:srgbClr val="FF0000"/>
                </a:solidFill>
                <a:latin typeface="Calibri"/>
              </a:rPr>
              <a:t>StPO-neu-: </a:t>
            </a:r>
            <a:r>
              <a:rPr lang="de-DE" sz="1800" b="1" dirty="0">
                <a:solidFill>
                  <a:srgbClr val="FF0000"/>
                </a:solidFill>
                <a:latin typeface="Calibri"/>
              </a:rPr>
              <a:t>Verteidigerwechsel</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b="1" dirty="0">
                <a:solidFill>
                  <a:srgbClr val="FF0000"/>
                </a:solidFill>
                <a:latin typeface="Calibri"/>
              </a:rPr>
              <a:t>Aufhebung </a:t>
            </a:r>
            <a:r>
              <a:rPr lang="de-DE" sz="1800" dirty="0">
                <a:solidFill>
                  <a:srgbClr val="FF0000"/>
                </a:solidFill>
                <a:latin typeface="Calibri"/>
              </a:rPr>
              <a:t>der Bestellung bei Annahme eines Wahlmandats (Abs. 1)</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b="1" dirty="0">
                <a:solidFill>
                  <a:srgbClr val="FF0000"/>
                </a:solidFill>
                <a:latin typeface="Calibri"/>
              </a:rPr>
              <a:t>Aufhebung und Neubestellung</a:t>
            </a:r>
            <a:r>
              <a:rPr lang="de-DE" sz="1800" dirty="0">
                <a:solidFill>
                  <a:srgbClr val="FF0000"/>
                </a:solidFill>
                <a:latin typeface="Calibri"/>
              </a:rPr>
              <a:t>, wenn (Abs. 2)</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Nr. 1: Wahlrecht des Beschuldigten beeinträchtigt</a:t>
            </a:r>
          </a:p>
          <a:p>
            <a:pPr marL="711200" lvl="1" indent="-342900" defTabSz="901700" eaLnBrk="1" fontAlgn="auto" hangingPunct="1">
              <a:lnSpc>
                <a:spcPts val="2400"/>
              </a:lnSpc>
              <a:spcBef>
                <a:spcPts val="0"/>
              </a:spcBef>
              <a:spcAft>
                <a:spcPts val="0"/>
              </a:spcAft>
              <a:buFont typeface="+mj-lt"/>
              <a:buAutoNum type="arabicParenBoth"/>
            </a:pPr>
            <a:r>
              <a:rPr lang="de-DE" sz="1800" dirty="0">
                <a:solidFill>
                  <a:srgbClr val="FF0000"/>
                </a:solidFill>
                <a:latin typeface="Calibri"/>
              </a:rPr>
              <a:t>Beiordnung eines anderen als des bezeichneten Verteidigers </a:t>
            </a:r>
            <a:br>
              <a:rPr lang="de-DE" sz="1800" dirty="0">
                <a:solidFill>
                  <a:srgbClr val="FF0000"/>
                </a:solidFill>
                <a:latin typeface="Calibri"/>
              </a:rPr>
            </a:br>
            <a:r>
              <a:rPr lang="de-DE" sz="1800" i="1" dirty="0">
                <a:solidFill>
                  <a:srgbClr val="FF0000"/>
                </a:solidFill>
                <a:latin typeface="Calibri"/>
              </a:rPr>
              <a:t>oder</a:t>
            </a:r>
            <a:r>
              <a:rPr lang="de-DE" sz="1800" dirty="0">
                <a:solidFill>
                  <a:srgbClr val="FF0000"/>
                </a:solidFill>
                <a:latin typeface="Calibri"/>
              </a:rPr>
              <a:t> „kurze Frist“ zur Auswahl,</a:t>
            </a:r>
          </a:p>
          <a:p>
            <a:pPr marL="711200" lvl="1" indent="-342900" defTabSz="901700" eaLnBrk="1" fontAlgn="auto" hangingPunct="1">
              <a:lnSpc>
                <a:spcPts val="2400"/>
              </a:lnSpc>
              <a:spcBef>
                <a:spcPts val="0"/>
              </a:spcBef>
              <a:spcAft>
                <a:spcPts val="0"/>
              </a:spcAft>
              <a:buFont typeface="+mj-lt"/>
              <a:buAutoNum type="arabicParenBoth"/>
            </a:pPr>
            <a:r>
              <a:rPr lang="de-DE" sz="1800" dirty="0">
                <a:solidFill>
                  <a:srgbClr val="FF0000"/>
                </a:solidFill>
                <a:latin typeface="Calibri"/>
              </a:rPr>
              <a:t>Antrag binnen 3 Wochen ab Bekanntgabe der Bestellung </a:t>
            </a:r>
            <a:r>
              <a:rPr lang="de-DE" sz="1800" i="1" dirty="0">
                <a:solidFill>
                  <a:srgbClr val="FF0000"/>
                </a:solidFill>
                <a:latin typeface="Calibri"/>
              </a:rPr>
              <a:t>und</a:t>
            </a:r>
          </a:p>
          <a:p>
            <a:pPr marL="711200" lvl="1" indent="-342900" defTabSz="901700" eaLnBrk="1" fontAlgn="auto" hangingPunct="1">
              <a:lnSpc>
                <a:spcPts val="2400"/>
              </a:lnSpc>
              <a:spcBef>
                <a:spcPts val="0"/>
              </a:spcBef>
              <a:spcAft>
                <a:spcPts val="0"/>
              </a:spcAft>
              <a:buFont typeface="+mj-lt"/>
              <a:buAutoNum type="arabicParenBoth"/>
            </a:pPr>
            <a:r>
              <a:rPr lang="de-DE" sz="1800" dirty="0">
                <a:solidFill>
                  <a:srgbClr val="FF0000"/>
                </a:solidFill>
                <a:latin typeface="Calibri"/>
              </a:rPr>
              <a:t>kein entgegenstehender „wichtiger Grund“ (s. § 142 Abs. 5 S. 2 </a:t>
            </a:r>
            <a:r>
              <a:rPr lang="de-DE" sz="1800" dirty="0" smtClean="0">
                <a:solidFill>
                  <a:srgbClr val="FF0000"/>
                </a:solidFill>
                <a:latin typeface="Calibri"/>
              </a:rPr>
              <a:t>StPO-neu-)</a:t>
            </a:r>
            <a:endParaRPr lang="de-DE" sz="1800" dirty="0">
              <a:solidFill>
                <a:srgbClr val="FF0000"/>
              </a:solidFill>
              <a:latin typeface="Calibri"/>
            </a:endParaRP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Nr. 2: Bestellung im Verfahren gem. § 115a StPO, auf unverzüglichen Antrag des Pflichtverteidigers</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Nr. 3: keine angemessene Verteidigung gewährleistet, z.B. wegen endgültiger Zerstörung des Vertrauensverhältnisses</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b="1" dirty="0">
                <a:solidFill>
                  <a:srgbClr val="FF0000"/>
                </a:solidFill>
                <a:latin typeface="Calibri"/>
              </a:rPr>
              <a:t>Verteidigerwechsel in der Revisionsinstanz </a:t>
            </a:r>
            <a:r>
              <a:rPr lang="de-DE" sz="1800" dirty="0">
                <a:solidFill>
                  <a:srgbClr val="FF0000"/>
                </a:solidFill>
                <a:latin typeface="Calibri"/>
              </a:rPr>
              <a:t>(Abs. 3)</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b="1" dirty="0">
                <a:solidFill>
                  <a:srgbClr val="FF0000"/>
                </a:solidFill>
                <a:latin typeface="Calibri"/>
              </a:rPr>
              <a:t>Rechtsbehelf</a:t>
            </a:r>
            <a:r>
              <a:rPr lang="de-DE" sz="1800" dirty="0">
                <a:solidFill>
                  <a:srgbClr val="FF0000"/>
                </a:solidFill>
                <a:latin typeface="Calibri"/>
              </a:rPr>
              <a:t> gegen Beschlüsse nach Abs. 1 – 3: sofortige Beschwerde (Abs. 4) </a:t>
            </a: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6833868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Bestellungsverfahren (§ 2 Abs. 2 JGG)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defTabSz="901700"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144 StPO: Zusätzliche Pflichtverteidiger</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bis zu zwei Pflichtverteidiger zusätzlich zu Wahl- od. Pflichtverteidiger „zur Sicherung der zügigen Durchführung des Verfahrens, insbesondere wegen dessen Umfang[s] oder Schwierigkeit“</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Aufhebung der (zusätzlichen) Bestellung, sobald „zur zügigen Durchführung des Verfahrens nicht mehr erforderlich</a:t>
            </a:r>
            <a:r>
              <a:rPr lang="de-DE" sz="1800" dirty="0" smtClean="0">
                <a:solidFill>
                  <a:srgbClr val="FF0000"/>
                </a:solidFill>
                <a:latin typeface="Calibri"/>
              </a:rPr>
              <a:t>“</a:t>
            </a:r>
          </a:p>
          <a:p>
            <a:pPr marL="285750" lvl="1" defTabSz="901700" eaLnBrk="1" fontAlgn="auto" hangingPunct="1">
              <a:lnSpc>
                <a:spcPts val="2400"/>
              </a:lnSpc>
              <a:spcBef>
                <a:spcPts val="0"/>
              </a:spcBef>
              <a:spcAft>
                <a:spcPts val="0"/>
              </a:spcAft>
              <a:buFont typeface="Symbol" panose="05050102010706020507" pitchFamily="18" charset="2"/>
              <a:buChar char="-"/>
            </a:pPr>
            <a:r>
              <a:rPr lang="de-DE" sz="1800" dirty="0" smtClean="0">
                <a:solidFill>
                  <a:srgbClr val="FF0000"/>
                </a:solidFill>
                <a:latin typeface="Calibri"/>
              </a:rPr>
              <a:t>entsprechende Geltung von</a:t>
            </a:r>
            <a:br>
              <a:rPr lang="de-DE" sz="1800" dirty="0" smtClean="0">
                <a:solidFill>
                  <a:srgbClr val="FF0000"/>
                </a:solidFill>
                <a:latin typeface="Calibri"/>
              </a:rPr>
            </a:br>
            <a:r>
              <a:rPr lang="de-DE" sz="1800" dirty="0" smtClean="0">
                <a:solidFill>
                  <a:srgbClr val="FF0000"/>
                </a:solidFill>
                <a:latin typeface="Calibri"/>
              </a:rPr>
              <a:t>-- § 142 Abs. 5: Wahlrecht des Beschuldigten</a:t>
            </a:r>
            <a:br>
              <a:rPr lang="de-DE" sz="1800" dirty="0" smtClean="0">
                <a:solidFill>
                  <a:srgbClr val="FF0000"/>
                </a:solidFill>
                <a:latin typeface="Calibri"/>
              </a:rPr>
            </a:br>
            <a:r>
              <a:rPr lang="de-DE" sz="1800" dirty="0" smtClean="0">
                <a:solidFill>
                  <a:srgbClr val="FF0000"/>
                </a:solidFill>
                <a:latin typeface="Calibri"/>
              </a:rPr>
              <a:t>-- § 142 Abs. 6: Auswahl durch das Gericht</a:t>
            </a:r>
            <a:br>
              <a:rPr lang="de-DE" sz="1800" dirty="0" smtClean="0">
                <a:solidFill>
                  <a:srgbClr val="FF0000"/>
                </a:solidFill>
                <a:latin typeface="Calibri"/>
              </a:rPr>
            </a:br>
            <a:r>
              <a:rPr lang="de-DE" sz="1800" dirty="0" smtClean="0">
                <a:solidFill>
                  <a:srgbClr val="FF0000"/>
                </a:solidFill>
                <a:latin typeface="Calibri"/>
              </a:rPr>
              <a:t>-- § 142 Abs. 7 S. 1: sofortige Beschwerde des Beschuldigten und der StA</a:t>
            </a:r>
            <a:endParaRPr lang="de-DE" sz="1800" dirty="0">
              <a:solidFill>
                <a:srgbClr val="FF0000"/>
              </a:solidFill>
              <a:latin typeface="Calibri"/>
            </a:endParaRPr>
          </a:p>
          <a:p>
            <a:pPr marL="341313" lvl="1" indent="0" defTabSz="901700" eaLnBrk="1" fontAlgn="auto" hangingPunct="1">
              <a:lnSpc>
                <a:spcPts val="2400"/>
              </a:lnSpc>
              <a:spcBef>
                <a:spcPts val="0"/>
              </a:spcBef>
              <a:spcAft>
                <a:spcPts val="0"/>
              </a:spcAft>
              <a:buNone/>
            </a:pPr>
            <a:endParaRPr lang="de-DE" sz="1800" b="1" dirty="0">
              <a:solidFill>
                <a:srgbClr val="FF0000"/>
              </a:solidFill>
              <a:latin typeface="Calibri"/>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216152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1" eaLnBrk="1" fontAlgn="auto"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mn-lt"/>
              </a:rPr>
              <a:t>Gang </a:t>
            </a:r>
            <a:r>
              <a:rPr lang="de-DE" sz="1800" b="1" dirty="0" smtClean="0">
                <a:solidFill>
                  <a:srgbClr val="000000"/>
                </a:solidFill>
                <a:latin typeface="+mn-lt"/>
              </a:rPr>
              <a:t>der Gesetzgebungsverfahren zur Richtlinien-Umsetzung</a:t>
            </a:r>
            <a:endParaRPr lang="de-DE" sz="1800" b="1" dirty="0">
              <a:solidFill>
                <a:srgbClr val="000000"/>
              </a:solidFill>
              <a:latin typeface="+mn-lt"/>
            </a:endParaRPr>
          </a:p>
          <a:p>
            <a:pPr marL="285750" lvl="0" indent="-285750" eaLnBrk="1" fontAlgn="t" hangingPunct="1">
              <a:lnSpc>
                <a:spcPts val="2400"/>
              </a:lnSpc>
              <a:spcBef>
                <a:spcPts val="0"/>
              </a:spcBef>
              <a:spcAft>
                <a:spcPts val="0"/>
              </a:spcAft>
              <a:buFont typeface="Wingdings" panose="05000000000000000000" pitchFamily="2" charset="2"/>
              <a:buChar char="§"/>
            </a:pPr>
            <a:endParaRPr lang="de-DE" sz="1800" dirty="0">
              <a:solidFill>
                <a:srgbClr val="000000"/>
              </a:solidFill>
              <a:latin typeface="+mn-lt"/>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mn-lt"/>
                <a:cs typeface="+mn-cs"/>
              </a:rPr>
              <a:t>11. </a:t>
            </a:r>
            <a:r>
              <a:rPr lang="de-DE" sz="1800" b="1" dirty="0" smtClean="0">
                <a:solidFill>
                  <a:srgbClr val="000000"/>
                </a:solidFill>
                <a:latin typeface="+mn-lt"/>
                <a:cs typeface="+mn-cs"/>
              </a:rPr>
              <a:t>Oktober 2018: </a:t>
            </a:r>
            <a:r>
              <a:rPr lang="de-DE" sz="1800" b="1" dirty="0" smtClean="0">
                <a:latin typeface="+mn-lt"/>
                <a:cs typeface="+mn-cs"/>
              </a:rPr>
              <a:t>Referentenentwürfe des BMJV</a:t>
            </a:r>
          </a:p>
          <a:p>
            <a:pPr marL="1076325" lvl="0" eaLnBrk="1" fontAlgn="t" hangingPunct="1">
              <a:lnSpc>
                <a:spcPts val="2400"/>
              </a:lnSpc>
              <a:spcBef>
                <a:spcPts val="0"/>
              </a:spcBef>
              <a:spcAft>
                <a:spcPts val="0"/>
              </a:spcAft>
              <a:buFont typeface="Symbol" panose="05050102010706020507" pitchFamily="18" charset="2"/>
              <a:buChar char="-"/>
            </a:pPr>
            <a:r>
              <a:rPr lang="de-DE" sz="1800" dirty="0" smtClean="0">
                <a:latin typeface="+mn-lt"/>
                <a:cs typeface="+mn-cs"/>
              </a:rPr>
              <a:t>JGG: „Entwurf eines Gesetzes zur Stärkung der Verfahrensrechte von Beschuldigten im Jugendstrafverfahren“ </a:t>
            </a:r>
            <a:r>
              <a:rPr lang="de-DE" sz="1800" dirty="0" smtClean="0">
                <a:latin typeface="Calibri"/>
              </a:rPr>
              <a:t>(</a:t>
            </a:r>
            <a:r>
              <a:rPr lang="de-DE" sz="1800" dirty="0">
                <a:latin typeface="Calibri"/>
              </a:rPr>
              <a:t>Umsetzung </a:t>
            </a:r>
            <a:r>
              <a:rPr lang="de-DE" sz="1800" dirty="0" smtClean="0">
                <a:latin typeface="Calibri"/>
              </a:rPr>
              <a:t>RL [EU] 2016/800)</a:t>
            </a:r>
          </a:p>
          <a:p>
            <a:pPr marL="1076325" lvl="0" eaLnBrk="1" fontAlgn="t" hangingPunct="1">
              <a:lnSpc>
                <a:spcPts val="2400"/>
              </a:lnSpc>
              <a:spcBef>
                <a:spcPts val="0"/>
              </a:spcBef>
              <a:spcAft>
                <a:spcPts val="0"/>
              </a:spcAft>
              <a:buFont typeface="Symbol" panose="05050102010706020507" pitchFamily="18" charset="2"/>
              <a:buChar char="-"/>
            </a:pPr>
            <a:r>
              <a:rPr lang="de-DE" sz="1800" dirty="0" smtClean="0">
                <a:latin typeface="+mn-lt"/>
                <a:cs typeface="+mn-cs"/>
              </a:rPr>
              <a:t>StPO: „Entwurf eines Gesetzes zur Neuregelung des Rechts der notwendigen Verteidigung</a:t>
            </a:r>
            <a:r>
              <a:rPr lang="de-DE" sz="1800" dirty="0">
                <a:latin typeface="+mn-lt"/>
                <a:cs typeface="+mn-cs"/>
              </a:rPr>
              <a:t>“ (Umsetzung RL [EU] 2016/1919</a:t>
            </a:r>
            <a:r>
              <a:rPr lang="de-DE" sz="1800" dirty="0" smtClean="0">
                <a:latin typeface="+mn-lt"/>
                <a:cs typeface="+mn-cs"/>
              </a:rPr>
              <a:t>)</a:t>
            </a: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srgbClr val="000000"/>
                </a:solidFill>
                <a:latin typeface="Calibri"/>
              </a:rPr>
              <a:t>12. Juni 2019: </a:t>
            </a:r>
            <a:r>
              <a:rPr lang="de-DE" sz="1800" b="1" dirty="0" smtClean="0">
                <a:solidFill>
                  <a:prstClr val="black"/>
                </a:solidFill>
                <a:latin typeface="Calibri"/>
              </a:rPr>
              <a:t>Gesetzentwürfe der Bundesregierung</a:t>
            </a:r>
            <a:endParaRPr lang="de-DE" sz="1800" b="1" dirty="0">
              <a:solidFill>
                <a:prstClr val="black"/>
              </a:solidFill>
              <a:latin typeface="Calibri"/>
            </a:endParaRPr>
          </a:p>
          <a:p>
            <a:pPr marL="1076325" lvl="0" eaLnBrk="1" fontAlgn="t" hangingPunct="1">
              <a:lnSpc>
                <a:spcPts val="2400"/>
              </a:lnSpc>
              <a:spcBef>
                <a:spcPts val="0"/>
              </a:spcBef>
              <a:spcAft>
                <a:spcPts val="0"/>
              </a:spcAft>
              <a:buFont typeface="Symbol" panose="05050102010706020507" pitchFamily="18" charset="2"/>
              <a:buChar char="-"/>
            </a:pPr>
            <a:r>
              <a:rPr lang="de-DE" sz="1800" dirty="0">
                <a:solidFill>
                  <a:prstClr val="black"/>
                </a:solidFill>
                <a:latin typeface="Calibri"/>
              </a:rPr>
              <a:t>JGG: „Entwurf eines Gesetzes zur Stärkung der Verfahrensrechte von Beschuldigten im Jugendstrafverfahren“ </a:t>
            </a:r>
            <a:r>
              <a:rPr lang="de-DE" sz="1800" dirty="0" smtClean="0">
                <a:solidFill>
                  <a:prstClr val="black"/>
                </a:solidFill>
                <a:latin typeface="Calibri"/>
              </a:rPr>
              <a:t>(</a:t>
            </a:r>
            <a:r>
              <a:rPr lang="de-DE" sz="1800" b="1" dirty="0" smtClean="0">
                <a:solidFill>
                  <a:prstClr val="black"/>
                </a:solidFill>
                <a:latin typeface="Calibri"/>
              </a:rPr>
              <a:t>BT-</a:t>
            </a:r>
            <a:r>
              <a:rPr lang="de-DE" sz="1800" b="1" dirty="0" err="1" smtClean="0">
                <a:solidFill>
                  <a:prstClr val="black"/>
                </a:solidFill>
                <a:latin typeface="Calibri"/>
              </a:rPr>
              <a:t>Drs</a:t>
            </a:r>
            <a:r>
              <a:rPr lang="de-DE" sz="1800" b="1" dirty="0" smtClean="0">
                <a:solidFill>
                  <a:prstClr val="black"/>
                </a:solidFill>
                <a:latin typeface="Calibri"/>
              </a:rPr>
              <a:t>. 19/13837</a:t>
            </a:r>
            <a:r>
              <a:rPr lang="de-DE" sz="1800" dirty="0" smtClean="0">
                <a:solidFill>
                  <a:prstClr val="black"/>
                </a:solidFill>
                <a:latin typeface="Calibri"/>
              </a:rPr>
              <a:t>)</a:t>
            </a:r>
            <a:endParaRPr lang="de-DE" sz="1800" dirty="0">
              <a:solidFill>
                <a:prstClr val="black"/>
              </a:solidFill>
              <a:latin typeface="Calibri"/>
            </a:endParaRPr>
          </a:p>
          <a:p>
            <a:pPr marL="1076325" lvl="0" eaLnBrk="1" fontAlgn="t" hangingPunct="1">
              <a:lnSpc>
                <a:spcPts val="2400"/>
              </a:lnSpc>
              <a:spcBef>
                <a:spcPts val="0"/>
              </a:spcBef>
              <a:spcAft>
                <a:spcPts val="0"/>
              </a:spcAft>
              <a:buFont typeface="Symbol" panose="05050102010706020507" pitchFamily="18" charset="2"/>
              <a:buChar char="-"/>
            </a:pPr>
            <a:r>
              <a:rPr lang="de-DE" sz="1800" dirty="0">
                <a:solidFill>
                  <a:prstClr val="black"/>
                </a:solidFill>
                <a:latin typeface="Calibri"/>
              </a:rPr>
              <a:t>StPO: „Entwurf eines Gesetzes zur Neuregelung des Rechts der notwendigen Verteidigung“ </a:t>
            </a:r>
            <a:r>
              <a:rPr lang="de-DE" sz="1800" dirty="0" smtClean="0">
                <a:solidFill>
                  <a:prstClr val="black"/>
                </a:solidFill>
                <a:latin typeface="Calibri"/>
              </a:rPr>
              <a:t>(</a:t>
            </a:r>
            <a:r>
              <a:rPr lang="de-DE" sz="1800" b="1" dirty="0" smtClean="0">
                <a:solidFill>
                  <a:prstClr val="black"/>
                </a:solidFill>
                <a:latin typeface="Calibri"/>
              </a:rPr>
              <a:t>BT-</a:t>
            </a:r>
            <a:r>
              <a:rPr lang="de-DE" sz="1800" b="1" dirty="0" err="1" smtClean="0">
                <a:solidFill>
                  <a:prstClr val="black"/>
                </a:solidFill>
                <a:latin typeface="Calibri"/>
              </a:rPr>
              <a:t>Drs</a:t>
            </a:r>
            <a:r>
              <a:rPr lang="de-DE" sz="1800" b="1" dirty="0" smtClean="0">
                <a:solidFill>
                  <a:prstClr val="black"/>
                </a:solidFill>
                <a:latin typeface="Calibri"/>
              </a:rPr>
              <a:t>. 19/13829</a:t>
            </a:r>
            <a:r>
              <a:rPr lang="de-DE" sz="1800" dirty="0" smtClean="0">
                <a:solidFill>
                  <a:prstClr val="black"/>
                </a:solidFill>
                <a:latin typeface="Calibri"/>
              </a:rPr>
              <a:t>)</a:t>
            </a:r>
            <a:endParaRPr lang="de-DE" sz="1800" dirty="0">
              <a:solidFill>
                <a:prstClr val="black"/>
              </a:solidFill>
              <a:latin typeface="Calibri"/>
            </a:endParaRP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a:solidFill>
                <a:prstClr val="black"/>
              </a:solidFill>
              <a:latin typeface="Calibri"/>
            </a:endParaRPr>
          </a:p>
          <a:p>
            <a:pPr marL="368300" lvl="0" indent="0" eaLnBrk="1" fontAlgn="t" hangingPunct="1">
              <a:lnSpc>
                <a:spcPts val="2400"/>
              </a:lnSpc>
              <a:spcBef>
                <a:spcPts val="0"/>
              </a:spcBef>
              <a:spcAft>
                <a:spcPts val="0"/>
              </a:spcAft>
              <a:buNone/>
            </a:pPr>
            <a:endParaRPr lang="de-DE" sz="1800" dirty="0">
              <a:solidFill>
                <a:srgbClr val="FF0000"/>
              </a:solidFill>
              <a:latin typeface="+mn-lt"/>
              <a:cs typeface="+mn-cs"/>
            </a:endParaRPr>
          </a:p>
          <a:p>
            <a:pPr marL="0" indent="0">
              <a:spcBef>
                <a:spcPts val="0"/>
              </a:spcBef>
              <a:spcAft>
                <a:spcPts val="0"/>
              </a:spcAft>
              <a:buNone/>
            </a:pPr>
            <a:endParaRPr lang="de-DE" sz="1800" dirty="0" smtClean="0">
              <a:latin typeface="+mn-lt"/>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a:solidFill>
                  <a:prstClr val="black"/>
                </a:solidFill>
                <a:latin typeface="Calibri"/>
              </a:rPr>
              <a:t>I. Entstehung der Richtlinie und Umsetzungsprozess</a:t>
            </a:r>
            <a:endParaRPr lang="de-DE" sz="1800" dirty="0"/>
          </a:p>
        </p:txBody>
      </p:sp>
    </p:spTree>
    <p:extLst>
      <p:ext uri="{BB962C8B-B14F-4D97-AF65-F5344CB8AC3E}">
        <p14:creationId xmlns:p14="http://schemas.microsoft.com/office/powerpoint/2010/main" val="5133109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4"/>
            </a:pPr>
            <a:r>
              <a:rPr lang="de-DE" sz="1800" b="1" dirty="0">
                <a:solidFill>
                  <a:srgbClr val="000000"/>
                </a:solidFill>
                <a:latin typeface="Calibri"/>
              </a:rPr>
              <a:t>Teilnahme des Verteidigers an Vernehmungen</a:t>
            </a:r>
          </a:p>
          <a:p>
            <a:pPr marL="711200"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a:t>
            </a:r>
            <a:r>
              <a:rPr lang="de-DE" sz="1800" i="1" dirty="0">
                <a:solidFill>
                  <a:srgbClr val="000000"/>
                </a:solidFill>
                <a:latin typeface="Calibri"/>
              </a:rPr>
              <a:t>Gesetz zur effektiveren und praxistauglicheren Ausgestaltung des Strafverfahrens</a:t>
            </a:r>
            <a:r>
              <a:rPr lang="de-DE" sz="1800" dirty="0">
                <a:solidFill>
                  <a:srgbClr val="000000"/>
                </a:solidFill>
                <a:latin typeface="Calibri"/>
              </a:rPr>
              <a:t>“ vom 17. August 2017 (BGBl. I, S. 3202): </a:t>
            </a:r>
            <a:br>
              <a:rPr lang="de-DE" sz="1800" dirty="0">
                <a:solidFill>
                  <a:srgbClr val="000000"/>
                </a:solidFill>
                <a:latin typeface="Calibri"/>
              </a:rPr>
            </a:br>
            <a:r>
              <a:rPr lang="de-DE" sz="1800" dirty="0">
                <a:solidFill>
                  <a:srgbClr val="000000"/>
                </a:solidFill>
                <a:latin typeface="Calibri"/>
              </a:rPr>
              <a:t/>
            </a:r>
            <a:br>
              <a:rPr lang="de-DE" sz="1800" dirty="0">
                <a:solidFill>
                  <a:srgbClr val="000000"/>
                </a:solidFill>
                <a:latin typeface="Calibri"/>
              </a:rPr>
            </a:br>
            <a:r>
              <a:rPr lang="de-DE" sz="1800" dirty="0">
                <a:solidFill>
                  <a:srgbClr val="000000"/>
                </a:solidFill>
                <a:latin typeface="Calibri"/>
              </a:rPr>
              <a:t>Erstreckung des Anwesenheitsrechts des Verteidigers bei richterlichen Vernehmungen (§ 168c Abs. 1 Satz 1 StPO) </a:t>
            </a:r>
            <a:br>
              <a:rPr lang="de-DE" sz="1800" dirty="0">
                <a:solidFill>
                  <a:srgbClr val="000000"/>
                </a:solidFill>
                <a:latin typeface="Calibri"/>
              </a:rPr>
            </a:br>
            <a:r>
              <a:rPr lang="de-DE" sz="1800" dirty="0">
                <a:solidFill>
                  <a:srgbClr val="000000"/>
                </a:solidFill>
                <a:latin typeface="Calibri"/>
              </a:rPr>
              <a:t>auf übrige Vernehmungen (§ 163a Abs. 3 S. 2, Abs. 4 S. 3 StPO) und </a:t>
            </a:r>
            <a:br>
              <a:rPr lang="de-DE" sz="1800" dirty="0">
                <a:solidFill>
                  <a:srgbClr val="000000"/>
                </a:solidFill>
                <a:latin typeface="Calibri"/>
              </a:rPr>
            </a:br>
            <a:r>
              <a:rPr lang="de-DE" sz="1800" dirty="0">
                <a:solidFill>
                  <a:srgbClr val="000000"/>
                </a:solidFill>
                <a:latin typeface="Calibri"/>
              </a:rPr>
              <a:t>auf Gegenüberstellung (§ 58 Abs. 2 S. 2 StPO)</a:t>
            </a:r>
          </a:p>
          <a:p>
            <a:pPr marL="711200"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26703785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2"/>
            </a:pPr>
            <a:r>
              <a:rPr lang="de-DE" sz="1800" b="1" dirty="0">
                <a:solidFill>
                  <a:prstClr val="black"/>
                </a:solidFill>
                <a:latin typeface="Calibri"/>
              </a:rPr>
              <a:t>Unterstützung durch einen Rechtsbeistand – Art. 6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4"/>
            </a:pPr>
            <a:r>
              <a:rPr lang="de-DE" sz="1800" b="1" dirty="0">
                <a:solidFill>
                  <a:srgbClr val="000000"/>
                </a:solidFill>
                <a:latin typeface="Calibri"/>
              </a:rPr>
              <a:t>Teilnahme des Verteidigers an Vernehmungen</a:t>
            </a:r>
          </a:p>
          <a:p>
            <a:pPr marL="711200"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Bisher gilt: „</a:t>
            </a:r>
            <a:r>
              <a:rPr lang="de-DE" sz="1800" i="1" dirty="0">
                <a:solidFill>
                  <a:srgbClr val="000000"/>
                </a:solidFill>
                <a:latin typeface="Calibri"/>
              </a:rPr>
              <a:t>Auf die Verlegung eines Termins wegen Verhinderung haben die zur Anwesenheit Berechtigten keinen Anspruch.</a:t>
            </a:r>
            <a:r>
              <a:rPr lang="de-DE" sz="1800" dirty="0">
                <a:solidFill>
                  <a:srgbClr val="000000"/>
                </a:solidFill>
                <a:latin typeface="Calibri"/>
              </a:rPr>
              <a:t>“ (§ 168c Abs. 5 S. 3 StPO)</a:t>
            </a:r>
          </a:p>
          <a:p>
            <a:pPr marL="285750"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ABER: </a:t>
            </a:r>
            <a:r>
              <a:rPr lang="de-DE" sz="1800" b="1" dirty="0">
                <a:solidFill>
                  <a:srgbClr val="000000"/>
                </a:solidFill>
                <a:latin typeface="Calibri"/>
              </a:rPr>
              <a:t>Art. 6 Abs. 7</a:t>
            </a:r>
            <a:r>
              <a:rPr lang="de-DE" sz="1800" dirty="0">
                <a:solidFill>
                  <a:srgbClr val="000000"/>
                </a:solidFill>
                <a:latin typeface="Calibri"/>
              </a:rPr>
              <a:t> verlangt zwecks Anwesenheit das </a:t>
            </a:r>
            <a:r>
              <a:rPr lang="de-DE" sz="1800" b="1" dirty="0">
                <a:solidFill>
                  <a:srgbClr val="000000"/>
                </a:solidFill>
                <a:latin typeface="Calibri"/>
              </a:rPr>
              <a:t>Verschieben der Gegenüberstellung und Vernehmung</a:t>
            </a:r>
            <a:r>
              <a:rPr lang="de-DE" sz="1800" dirty="0">
                <a:solidFill>
                  <a:srgbClr val="000000"/>
                </a:solidFill>
                <a:latin typeface="Calibri"/>
              </a:rPr>
              <a:t> „</a:t>
            </a:r>
            <a:r>
              <a:rPr lang="de-DE" sz="1800" i="1" dirty="0">
                <a:solidFill>
                  <a:srgbClr val="000000"/>
                </a:solidFill>
                <a:latin typeface="Calibri"/>
              </a:rPr>
              <a:t>für eine angemessene Zeit</a:t>
            </a:r>
            <a:r>
              <a:rPr lang="de-DE" sz="1800" dirty="0">
                <a:solidFill>
                  <a:srgbClr val="000000"/>
                </a:solidFill>
                <a:latin typeface="Calibri"/>
              </a:rPr>
              <a:t>“</a:t>
            </a:r>
          </a:p>
          <a:p>
            <a:pPr marL="633413" lvl="1" indent="-268288" eaLnBrk="1" fontAlgn="auto" hangingPunct="1">
              <a:lnSpc>
                <a:spcPts val="2400"/>
              </a:lnSpc>
              <a:spcBef>
                <a:spcPts val="0"/>
              </a:spcBef>
              <a:spcAft>
                <a:spcPts val="0"/>
              </a:spcAft>
              <a:buFont typeface="Wingdings"/>
              <a:buChar char="à"/>
            </a:pPr>
            <a:r>
              <a:rPr lang="de-DE" sz="1800" b="1" dirty="0">
                <a:solidFill>
                  <a:srgbClr val="FF0000"/>
                </a:solidFill>
                <a:latin typeface="Calibri"/>
                <a:sym typeface="Wingdings" panose="05000000000000000000" pitchFamily="2" charset="2"/>
              </a:rPr>
              <a:t>§ 70c Abs. 4 </a:t>
            </a:r>
            <a:r>
              <a:rPr lang="de-DE" sz="1800" b="1" dirty="0" smtClean="0">
                <a:solidFill>
                  <a:srgbClr val="FF0000"/>
                </a:solidFill>
                <a:latin typeface="Calibri"/>
                <a:sym typeface="Wingdings" panose="05000000000000000000" pitchFamily="2" charset="2"/>
              </a:rPr>
              <a:t>JGG-neu-</a:t>
            </a:r>
            <a:r>
              <a:rPr lang="de-DE" sz="1800" dirty="0" smtClean="0">
                <a:solidFill>
                  <a:srgbClr val="FF0000"/>
                </a:solidFill>
                <a:latin typeface="Calibri"/>
                <a:sym typeface="Wingdings" panose="05000000000000000000" pitchFamily="2" charset="2"/>
              </a:rPr>
              <a:t>: </a:t>
            </a:r>
            <a:r>
              <a:rPr lang="de-DE" sz="1800" i="1" dirty="0">
                <a:solidFill>
                  <a:srgbClr val="FF0000"/>
                </a:solidFill>
                <a:latin typeface="Calibri"/>
                <a:sym typeface="Wingdings" panose="05000000000000000000" pitchFamily="2" charset="2"/>
              </a:rPr>
              <a:t>„für eine angemessene Zeit zu verschieben oder unterbrechen“</a:t>
            </a:r>
            <a:r>
              <a:rPr lang="de-DE" sz="1800" dirty="0">
                <a:solidFill>
                  <a:srgbClr val="FF0000"/>
                </a:solidFill>
                <a:latin typeface="Calibri"/>
                <a:sym typeface="Wingdings" panose="05000000000000000000" pitchFamily="2" charset="2"/>
              </a:rPr>
              <a:t>, es sei denn Fall des </a:t>
            </a:r>
            <a:r>
              <a:rPr lang="de-DE" sz="1800" b="1" dirty="0">
                <a:solidFill>
                  <a:srgbClr val="FF0000"/>
                </a:solidFill>
                <a:latin typeface="Calibri"/>
                <a:sym typeface="Wingdings" panose="05000000000000000000" pitchFamily="2" charset="2"/>
              </a:rPr>
              <a:t>§ 68b </a:t>
            </a:r>
            <a:r>
              <a:rPr lang="de-DE" sz="1800" b="1" dirty="0" smtClean="0">
                <a:solidFill>
                  <a:srgbClr val="FF0000"/>
                </a:solidFill>
                <a:latin typeface="Calibri"/>
                <a:sym typeface="Wingdings" panose="05000000000000000000" pitchFamily="2" charset="2"/>
              </a:rPr>
              <a:t>JGG-neu-</a:t>
            </a:r>
            <a:r>
              <a:rPr lang="de-DE" sz="1800" dirty="0" smtClean="0">
                <a:solidFill>
                  <a:srgbClr val="FF0000"/>
                </a:solidFill>
                <a:latin typeface="Calibri"/>
                <a:sym typeface="Wingdings" panose="05000000000000000000" pitchFamily="2" charset="2"/>
              </a:rPr>
              <a:t> oder </a:t>
            </a:r>
            <a:r>
              <a:rPr lang="de-DE" sz="1800" dirty="0">
                <a:solidFill>
                  <a:srgbClr val="FF0000"/>
                </a:solidFill>
                <a:latin typeface="Calibri"/>
                <a:sym typeface="Wingdings" panose="05000000000000000000" pitchFamily="2" charset="2"/>
              </a:rPr>
              <a:t>Verzicht des Verteidigers auf Anwesenheit</a:t>
            </a:r>
          </a:p>
          <a:p>
            <a:pPr marL="633413" lvl="1" indent="-268288" eaLnBrk="1" fontAlgn="auto" hangingPunct="1">
              <a:lnSpc>
                <a:spcPts val="2400"/>
              </a:lnSpc>
              <a:spcBef>
                <a:spcPts val="0"/>
              </a:spcBef>
              <a:spcAft>
                <a:spcPts val="0"/>
              </a:spcAft>
              <a:buFont typeface="Wingdings"/>
              <a:buChar char="à"/>
            </a:pPr>
            <a:r>
              <a:rPr lang="de-DE" sz="1800" b="1" dirty="0">
                <a:solidFill>
                  <a:srgbClr val="FF0000"/>
                </a:solidFill>
                <a:latin typeface="Calibri"/>
                <a:sym typeface="Wingdings" panose="05000000000000000000" pitchFamily="2" charset="2"/>
              </a:rPr>
              <a:t>§ 109 Abs. 1 S. 1 </a:t>
            </a:r>
            <a:r>
              <a:rPr lang="de-DE" sz="1800" b="1" dirty="0" smtClean="0">
                <a:solidFill>
                  <a:srgbClr val="FF0000"/>
                </a:solidFill>
                <a:latin typeface="Calibri"/>
                <a:sym typeface="Wingdings" panose="05000000000000000000" pitchFamily="2" charset="2"/>
              </a:rPr>
              <a:t>JGG-neu-</a:t>
            </a:r>
            <a:r>
              <a:rPr lang="de-DE" sz="1800" dirty="0" smtClean="0">
                <a:solidFill>
                  <a:srgbClr val="FF0000"/>
                </a:solidFill>
                <a:latin typeface="Calibri"/>
                <a:sym typeface="Wingdings" panose="05000000000000000000" pitchFamily="2" charset="2"/>
              </a:rPr>
              <a:t>: </a:t>
            </a:r>
            <a:r>
              <a:rPr lang="de-DE" sz="1800" dirty="0">
                <a:solidFill>
                  <a:srgbClr val="FF0000"/>
                </a:solidFill>
                <a:latin typeface="Calibri"/>
                <a:sym typeface="Wingdings" panose="05000000000000000000" pitchFamily="2" charset="2"/>
              </a:rPr>
              <a:t>entsprechende Geltung für Heranwachsende</a:t>
            </a:r>
            <a:endParaRPr lang="de-DE" sz="1800" dirty="0">
              <a:solidFill>
                <a:srgbClr val="FF0000"/>
              </a:solidFill>
              <a:latin typeface="Calibri"/>
            </a:endParaRPr>
          </a:p>
          <a:p>
            <a:pPr marL="0" lvl="0" indent="0" eaLnBrk="1" fontAlgn="auto" hangingPunct="1">
              <a:lnSpc>
                <a:spcPct val="135000"/>
              </a:lnSpc>
              <a:spcBef>
                <a:spcPts val="0"/>
              </a:spcBef>
              <a:spcAft>
                <a:spcPts val="0"/>
              </a:spcAft>
              <a:buNone/>
            </a:pPr>
            <a:endParaRPr lang="de-DE" sz="1800" dirty="0">
              <a:solidFill>
                <a:srgbClr val="003064"/>
              </a:solidFill>
              <a:latin typeface="Arial"/>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21936202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Wingdings" panose="05000000000000000000" pitchFamily="2" charset="2"/>
              <a:buChar char="§"/>
            </a:pPr>
            <a:r>
              <a:rPr lang="de-DE" sz="1800" b="1" u="sng" dirty="0">
                <a:solidFill>
                  <a:srgbClr val="000000"/>
                </a:solidFill>
                <a:latin typeface="Calibri"/>
              </a:rPr>
              <a:t>nicht</a:t>
            </a:r>
            <a:r>
              <a:rPr lang="de-DE" sz="1800" b="1" dirty="0">
                <a:solidFill>
                  <a:srgbClr val="000000"/>
                </a:solidFill>
                <a:latin typeface="Calibri"/>
              </a:rPr>
              <a:t>: Sachverständigengutachten</a:t>
            </a:r>
          </a:p>
          <a:p>
            <a:pPr marL="285750" lvl="0" indent="-285750" eaLnBrk="1" fontAlgn="t" hangingPunct="1">
              <a:lnSpc>
                <a:spcPts val="2400"/>
              </a:lnSpc>
              <a:spcBef>
                <a:spcPts val="0"/>
              </a:spcBef>
              <a:spcAft>
                <a:spcPts val="0"/>
              </a:spcAft>
              <a:buFont typeface="Wingdings" panose="05000000000000000000" pitchFamily="2" charset="2"/>
              <a:buChar char="§"/>
            </a:pPr>
            <a:endParaRPr lang="de-DE" sz="1800" b="1" dirty="0">
              <a:solidFill>
                <a:srgbClr val="000000"/>
              </a:solidFill>
              <a:latin typeface="Calibri"/>
            </a:endParaRPr>
          </a:p>
          <a:p>
            <a:pPr marL="285750" lvl="0" indent="-285750" eaLnBrk="1" fontAlgn="t"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Fassung der Richtlinie (EU) 2016/800: </a:t>
            </a:r>
            <a:br>
              <a:rPr lang="de-DE" sz="1800" b="1" dirty="0">
                <a:solidFill>
                  <a:srgbClr val="000000"/>
                </a:solidFill>
                <a:latin typeface="Calibri"/>
              </a:rPr>
            </a:br>
            <a:endParaRPr lang="de-DE" sz="1800" b="1" dirty="0">
              <a:solidFill>
                <a:srgbClr val="000000"/>
              </a:solidFill>
              <a:latin typeface="Calibri"/>
            </a:endParaRPr>
          </a:p>
          <a:p>
            <a:pPr lvl="0" eaLnBrk="1" fontAlgn="t"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Grundsatz: individuelle Begutachtung </a:t>
            </a:r>
            <a:r>
              <a:rPr lang="de-DE" sz="1800" u="sng" dirty="0">
                <a:solidFill>
                  <a:srgbClr val="000000"/>
                </a:solidFill>
                <a:latin typeface="Calibri"/>
              </a:rPr>
              <a:t>vor</a:t>
            </a:r>
            <a:r>
              <a:rPr lang="de-DE" sz="1800" dirty="0">
                <a:solidFill>
                  <a:srgbClr val="000000"/>
                </a:solidFill>
                <a:latin typeface="Calibri"/>
              </a:rPr>
              <a:t> Anklageerhebung</a:t>
            </a:r>
          </a:p>
          <a:p>
            <a:pPr lvl="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lvl="0" eaLnBrk="1" fontAlgn="t" hangingPunct="1">
              <a:lnSpc>
                <a:spcPts val="2400"/>
              </a:lnSpc>
              <a:spcBef>
                <a:spcPts val="0"/>
              </a:spcBef>
              <a:spcAft>
                <a:spcPts val="0"/>
              </a:spcAft>
              <a:buFont typeface="Wingdings" panose="05000000000000000000" pitchFamily="2" charset="2"/>
              <a:buChar char="Ø"/>
            </a:pPr>
            <a:r>
              <a:rPr lang="de-DE" sz="1800" i="1" dirty="0">
                <a:solidFill>
                  <a:srgbClr val="000000"/>
                </a:solidFill>
                <a:latin typeface="Calibri"/>
              </a:rPr>
              <a:t>aber:</a:t>
            </a:r>
            <a:r>
              <a:rPr lang="de-DE" sz="1800" dirty="0">
                <a:solidFill>
                  <a:srgbClr val="000000"/>
                </a:solidFill>
                <a:latin typeface="Calibri"/>
              </a:rPr>
              <a:t> Auch ohne individuelle Begutachtung darf öffentliche Klage erhoben werden, wenn dies dem Kindeswohl dient </a:t>
            </a:r>
            <a:r>
              <a:rPr lang="de-DE" sz="1800" i="1" dirty="0">
                <a:solidFill>
                  <a:srgbClr val="000000"/>
                </a:solidFill>
                <a:latin typeface="Calibri"/>
              </a:rPr>
              <a:t>und</a:t>
            </a:r>
            <a:r>
              <a:rPr lang="de-DE" sz="1800" dirty="0">
                <a:solidFill>
                  <a:srgbClr val="000000"/>
                </a:solidFill>
                <a:latin typeface="Calibri"/>
              </a:rPr>
              <a:t> die individuelle Begutachtung </a:t>
            </a:r>
            <a:br>
              <a:rPr lang="de-DE" sz="1800" dirty="0">
                <a:solidFill>
                  <a:srgbClr val="000000"/>
                </a:solidFill>
                <a:latin typeface="Calibri"/>
              </a:rPr>
            </a:br>
            <a:r>
              <a:rPr lang="de-DE" sz="1800" u="sng" dirty="0">
                <a:solidFill>
                  <a:srgbClr val="000000"/>
                </a:solidFill>
                <a:latin typeface="Calibri"/>
              </a:rPr>
              <a:t>in jedem Fall zum Beginn der Hauptverhandlung</a:t>
            </a:r>
            <a:r>
              <a:rPr lang="de-DE" sz="1800" b="1" dirty="0">
                <a:solidFill>
                  <a:srgbClr val="000000"/>
                </a:solidFill>
                <a:latin typeface="Calibri"/>
              </a:rPr>
              <a:t> </a:t>
            </a:r>
            <a:r>
              <a:rPr lang="de-DE" sz="1800" dirty="0">
                <a:solidFill>
                  <a:srgbClr val="000000"/>
                </a:solidFill>
                <a:latin typeface="Calibri"/>
              </a:rPr>
              <a:t>vorliegt</a:t>
            </a:r>
          </a:p>
          <a:p>
            <a:pPr lvl="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lvl="0" eaLnBrk="1" fontAlgn="t"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Ausnahmen möglich „aufgrund der Umstände des Falles“, sofern mit Kindeswohl vereinbar</a:t>
            </a:r>
          </a:p>
          <a:p>
            <a:pPr lvl="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0" lvl="0" indent="0">
              <a:spcBef>
                <a:spcPts val="0"/>
              </a:spcBef>
              <a:buNone/>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25714054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marL="285750" lvl="0" indent="-285750" eaLnBrk="1" fontAlgn="t"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Fassung des Art. 7 der Richtlinie (EU) 2016/800: </a:t>
            </a:r>
            <a:br>
              <a:rPr lang="de-DE" sz="1800" b="1" dirty="0">
                <a:solidFill>
                  <a:srgbClr val="000000"/>
                </a:solidFill>
                <a:latin typeface="Calibri"/>
              </a:rPr>
            </a:br>
            <a:endParaRPr lang="de-DE" sz="1800" b="1" dirty="0">
              <a:solidFill>
                <a:srgbClr val="000000"/>
              </a:solidFill>
              <a:latin typeface="Calibri"/>
            </a:endParaRPr>
          </a:p>
          <a:p>
            <a:pPr marL="273050" lvl="0" indent="0" eaLnBrk="1" fontAlgn="t" hangingPunct="1">
              <a:lnSpc>
                <a:spcPts val="2000"/>
              </a:lnSpc>
              <a:spcBef>
                <a:spcPts val="0"/>
              </a:spcBef>
              <a:spcAft>
                <a:spcPts val="1200"/>
              </a:spcAft>
              <a:buNone/>
            </a:pPr>
            <a:r>
              <a:rPr lang="de-DE" sz="1800" dirty="0">
                <a:solidFill>
                  <a:srgbClr val="000000"/>
                </a:solidFill>
                <a:latin typeface="Calibri"/>
              </a:rPr>
              <a:t>(1) Die Mitgliedstaaten stellen sicher, dass die besonderen Bedürfnisse von Kindern in Bezug auf Schutz, Erziehung, Ausbildung und soziale Integration berücksichtigt werden.</a:t>
            </a:r>
          </a:p>
          <a:p>
            <a:pPr marL="273050" lvl="0" indent="0" eaLnBrk="1" fontAlgn="t" hangingPunct="1">
              <a:lnSpc>
                <a:spcPts val="2000"/>
              </a:lnSpc>
              <a:spcBef>
                <a:spcPts val="0"/>
              </a:spcBef>
              <a:spcAft>
                <a:spcPts val="1200"/>
              </a:spcAft>
              <a:buNone/>
            </a:pPr>
            <a:r>
              <a:rPr lang="de-DE" sz="1800" dirty="0">
                <a:solidFill>
                  <a:srgbClr val="000000"/>
                </a:solidFill>
                <a:latin typeface="Calibri"/>
              </a:rPr>
              <a:t>(2) Zu diesem Zweck werden Kinder, die Verdächtige oder beschuldigte Personen in Strafverfahren sind, einer individuellen Begutachtung unterzogen. Bei der individuellen Begutachtung wird insbesondere der </a:t>
            </a:r>
            <a:r>
              <a:rPr lang="de-DE" sz="1800" b="1" dirty="0">
                <a:solidFill>
                  <a:srgbClr val="000000"/>
                </a:solidFill>
                <a:latin typeface="Calibri"/>
              </a:rPr>
              <a:t>Persönlichkeit und dem Reifegrad des Kindes, dem wirtschaftlichen, sozialen und familiären Hintergrund des Kindes und möglichen spezifischen </a:t>
            </a:r>
            <a:r>
              <a:rPr lang="de-DE" sz="1800" b="1" dirty="0" err="1">
                <a:solidFill>
                  <a:srgbClr val="000000"/>
                </a:solidFill>
                <a:latin typeface="Calibri"/>
              </a:rPr>
              <a:t>Schutzbedürftigkeiten</a:t>
            </a:r>
            <a:r>
              <a:rPr lang="de-DE" sz="1800" b="1" dirty="0">
                <a:solidFill>
                  <a:srgbClr val="000000"/>
                </a:solidFill>
                <a:latin typeface="Calibri"/>
              </a:rPr>
              <a:t> des Kindes</a:t>
            </a:r>
            <a:r>
              <a:rPr lang="de-DE" sz="1800" dirty="0">
                <a:solidFill>
                  <a:srgbClr val="000000"/>
                </a:solidFill>
                <a:latin typeface="Calibri"/>
              </a:rPr>
              <a:t> Rechnung getragen.</a:t>
            </a:r>
            <a:br>
              <a:rPr lang="de-DE" sz="1800" dirty="0">
                <a:solidFill>
                  <a:srgbClr val="000000"/>
                </a:solidFill>
                <a:latin typeface="Calibri"/>
              </a:rPr>
            </a:br>
            <a:r>
              <a:rPr lang="de-DE" sz="1800" dirty="0">
                <a:solidFill>
                  <a:srgbClr val="000000"/>
                </a:solidFill>
                <a:latin typeface="Calibri"/>
                <a:sym typeface="Wingdings" panose="05000000000000000000" pitchFamily="2" charset="2"/>
              </a:rPr>
              <a:t> s. auch </a:t>
            </a:r>
            <a:r>
              <a:rPr lang="de-DE" sz="1800" b="1" dirty="0">
                <a:solidFill>
                  <a:srgbClr val="000000"/>
                </a:solidFill>
                <a:latin typeface="Calibri"/>
                <a:sym typeface="Wingdings" panose="05000000000000000000" pitchFamily="2" charset="2"/>
              </a:rPr>
              <a:t>EG 36</a:t>
            </a:r>
            <a:endParaRPr lang="de-DE" sz="1800" b="1" dirty="0">
              <a:solidFill>
                <a:srgbClr val="000000"/>
              </a:solidFill>
              <a:latin typeface="Calibri"/>
            </a:endParaRPr>
          </a:p>
          <a:p>
            <a:pPr marL="273050" lvl="0" indent="0" eaLnBrk="1" fontAlgn="t" hangingPunct="1">
              <a:lnSpc>
                <a:spcPts val="2000"/>
              </a:lnSpc>
              <a:spcBef>
                <a:spcPts val="0"/>
              </a:spcBef>
              <a:spcAft>
                <a:spcPts val="1200"/>
              </a:spcAft>
              <a:buNone/>
            </a:pPr>
            <a:endParaRPr lang="de-DE" sz="1800" dirty="0">
              <a:solidFill>
                <a:srgbClr val="00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4292453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marL="285750" lvl="0" indent="-285750" eaLnBrk="1" fontAlgn="t"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Fassung des Art. 7 der Richtlinie (EU) 2016/800: </a:t>
            </a:r>
            <a:br>
              <a:rPr lang="de-DE" sz="1800" b="1" dirty="0">
                <a:solidFill>
                  <a:srgbClr val="000000"/>
                </a:solidFill>
                <a:latin typeface="Calibri"/>
              </a:rPr>
            </a:br>
            <a:endParaRPr lang="de-DE" sz="1800" b="1" dirty="0">
              <a:solidFill>
                <a:srgbClr val="000000"/>
              </a:solidFill>
              <a:latin typeface="Calibri"/>
            </a:endParaRPr>
          </a:p>
          <a:p>
            <a:pPr marL="273050" lvl="0" indent="0" eaLnBrk="1" fontAlgn="t" hangingPunct="1">
              <a:lnSpc>
                <a:spcPts val="2000"/>
              </a:lnSpc>
              <a:spcBef>
                <a:spcPts val="0"/>
              </a:spcBef>
              <a:spcAft>
                <a:spcPts val="1200"/>
              </a:spcAft>
              <a:buNone/>
            </a:pPr>
            <a:r>
              <a:rPr lang="de-DE" sz="1800" dirty="0">
                <a:solidFill>
                  <a:srgbClr val="000000"/>
                </a:solidFill>
                <a:latin typeface="Calibri"/>
                <a:sym typeface="Wingdings" panose="05000000000000000000" pitchFamily="2" charset="2"/>
              </a:rPr>
              <a:t>(3) </a:t>
            </a:r>
            <a:r>
              <a:rPr lang="de-DE" sz="1800" b="1" dirty="0">
                <a:solidFill>
                  <a:srgbClr val="000000"/>
                </a:solidFill>
                <a:latin typeface="Calibri"/>
                <a:sym typeface="Wingdings" panose="05000000000000000000" pitchFamily="2" charset="2"/>
              </a:rPr>
              <a:t>Umfang und Genauigkeit der individuellen Begutachtung</a:t>
            </a:r>
            <a:r>
              <a:rPr lang="de-DE" sz="1800" dirty="0">
                <a:solidFill>
                  <a:srgbClr val="000000"/>
                </a:solidFill>
                <a:latin typeface="Calibri"/>
                <a:sym typeface="Wingdings" panose="05000000000000000000" pitchFamily="2" charset="2"/>
              </a:rPr>
              <a:t> richten sich nach den Umständen des Einzelfalles, den Maßnahmen, die ergriffen werden können, falls das Kind der zur Last gelegten Straftat für schuldig befunden wird, und danach, ob das Kind in der jüngeren Vergangenheit einer individuellen Begutachtung unterzogen wurde.“</a:t>
            </a:r>
          </a:p>
          <a:p>
            <a:pPr marL="273050" lvl="0" indent="0" eaLnBrk="1" fontAlgn="t" hangingPunct="1">
              <a:lnSpc>
                <a:spcPts val="2000"/>
              </a:lnSpc>
              <a:spcBef>
                <a:spcPts val="0"/>
              </a:spcBef>
              <a:spcAft>
                <a:spcPts val="1200"/>
              </a:spcAft>
              <a:buNone/>
            </a:pPr>
            <a:r>
              <a:rPr lang="de-DE" sz="1800" dirty="0">
                <a:solidFill>
                  <a:srgbClr val="000000"/>
                </a:solidFill>
                <a:latin typeface="Calibri"/>
              </a:rPr>
              <a:t>(4) - (9) ...</a:t>
            </a:r>
          </a:p>
          <a:p>
            <a:pPr marL="285750" lvl="0" indent="-285750" eaLnBrk="1" fontAlgn="t" hangingPunct="1">
              <a:lnSpc>
                <a:spcPts val="2000"/>
              </a:lnSpc>
              <a:spcBef>
                <a:spcPts val="0"/>
              </a:spcBef>
              <a:spcAft>
                <a:spcPts val="1200"/>
              </a:spcAft>
              <a:buFont typeface="Wingdings" panose="05000000000000000000" pitchFamily="2" charset="2"/>
              <a:buChar char="Ø"/>
            </a:pPr>
            <a:r>
              <a:rPr lang="de-DE" sz="1800" dirty="0">
                <a:solidFill>
                  <a:srgbClr val="000000"/>
                </a:solidFill>
                <a:latin typeface="Calibri"/>
              </a:rPr>
              <a:t>Entspricht der </a:t>
            </a:r>
            <a:r>
              <a:rPr lang="de-DE" sz="1800" b="1" dirty="0">
                <a:solidFill>
                  <a:srgbClr val="000000"/>
                </a:solidFill>
                <a:latin typeface="Calibri"/>
              </a:rPr>
              <a:t>geltenden Rechtslage</a:t>
            </a:r>
            <a:r>
              <a:rPr lang="de-DE" sz="1800" dirty="0">
                <a:solidFill>
                  <a:srgbClr val="000000"/>
                </a:solidFill>
                <a:latin typeface="Calibri"/>
              </a:rPr>
              <a:t>:</a:t>
            </a:r>
            <a:br>
              <a:rPr lang="de-DE" sz="1800" dirty="0">
                <a:solidFill>
                  <a:srgbClr val="000000"/>
                </a:solidFill>
                <a:latin typeface="Calibri"/>
              </a:rPr>
            </a:br>
            <a:r>
              <a:rPr lang="de-DE" sz="1800" dirty="0">
                <a:solidFill>
                  <a:srgbClr val="000000"/>
                </a:solidFill>
                <a:latin typeface="Calibri"/>
              </a:rPr>
              <a:t>→ § 38 Abs. 2 Sätze 1 bis 3 JGG und § 43 Abs. 1 Satz 1 JGG!</a:t>
            </a:r>
          </a:p>
          <a:p>
            <a:pPr marL="273050" lvl="0" indent="0" eaLnBrk="1" fontAlgn="t" hangingPunct="1">
              <a:lnSpc>
                <a:spcPts val="2000"/>
              </a:lnSpc>
              <a:spcBef>
                <a:spcPts val="0"/>
              </a:spcBef>
              <a:spcAft>
                <a:spcPts val="1200"/>
              </a:spcAft>
              <a:buNone/>
            </a:pPr>
            <a:endParaRPr lang="de-DE" sz="1800" dirty="0">
              <a:solidFill>
                <a:srgbClr val="00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7560021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marL="285750" lvl="0" indent="-285750" eaLnBrk="1" fontAlgn="t"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Fassung des Art. 7 der Richtlinie (EU) 2016/800: </a:t>
            </a:r>
            <a:br>
              <a:rPr lang="de-DE" sz="1800" b="1" dirty="0">
                <a:solidFill>
                  <a:srgbClr val="000000"/>
                </a:solidFill>
                <a:latin typeface="Calibri"/>
              </a:rPr>
            </a:br>
            <a:endParaRPr lang="de-DE" sz="1800" b="1" dirty="0">
              <a:solidFill>
                <a:srgbClr val="000000"/>
              </a:solidFill>
              <a:latin typeface="Calibri"/>
            </a:endParaRPr>
          </a:p>
          <a:p>
            <a:pPr marL="285750" lvl="0" indent="-285750">
              <a:buFont typeface="Wingdings" panose="05000000000000000000" pitchFamily="2" charset="2"/>
              <a:buChar char="Ø"/>
            </a:pPr>
            <a:r>
              <a:rPr lang="de-DE" sz="1800" b="1" dirty="0">
                <a:solidFill>
                  <a:prstClr val="black"/>
                </a:solidFill>
                <a:latin typeface="Calibri"/>
              </a:rPr>
              <a:t>Abs. 7</a:t>
            </a:r>
            <a:r>
              <a:rPr lang="de-DE" sz="1800" dirty="0">
                <a:solidFill>
                  <a:prstClr val="black"/>
                </a:solidFill>
                <a:latin typeface="Calibri"/>
              </a:rPr>
              <a:t>: „Individuelle Begutachtungen werden </a:t>
            </a:r>
            <a:r>
              <a:rPr lang="de-DE" sz="1800" u="sng" dirty="0">
                <a:solidFill>
                  <a:srgbClr val="0070C0"/>
                </a:solidFill>
                <a:latin typeface="Calibri"/>
              </a:rPr>
              <a:t>unter enger Einbeziehung des Kindes</a:t>
            </a:r>
            <a:r>
              <a:rPr lang="de-DE" sz="1800" dirty="0">
                <a:solidFill>
                  <a:prstClr val="black"/>
                </a:solidFill>
                <a:latin typeface="Calibri"/>
              </a:rPr>
              <a:t> vorgenommen. Sie werden </a:t>
            </a:r>
            <a:r>
              <a:rPr lang="de-DE" sz="1800" u="sng" dirty="0">
                <a:solidFill>
                  <a:srgbClr val="0070C0"/>
                </a:solidFill>
                <a:latin typeface="Calibri"/>
              </a:rPr>
              <a:t>von qualifiziertem Personal</a:t>
            </a:r>
            <a:r>
              <a:rPr lang="de-DE" sz="1800" dirty="0">
                <a:solidFill>
                  <a:prstClr val="black"/>
                </a:solidFill>
                <a:latin typeface="Calibri"/>
              </a:rPr>
              <a:t> und so weit wie möglich </a:t>
            </a:r>
            <a:r>
              <a:rPr lang="de-DE" sz="1800" u="sng" dirty="0">
                <a:solidFill>
                  <a:srgbClr val="0070C0"/>
                </a:solidFill>
                <a:latin typeface="Calibri"/>
              </a:rPr>
              <a:t>im Rahmen eines multidisziplinären Vorgehens</a:t>
            </a:r>
            <a:r>
              <a:rPr lang="de-DE" sz="1800" dirty="0">
                <a:solidFill>
                  <a:prstClr val="black"/>
                </a:solidFill>
                <a:latin typeface="Calibri"/>
              </a:rPr>
              <a:t> sowie, soweit angemessen, </a:t>
            </a:r>
            <a:r>
              <a:rPr lang="de-DE" sz="1800" u="sng" dirty="0">
                <a:solidFill>
                  <a:srgbClr val="0070C0"/>
                </a:solidFill>
                <a:latin typeface="Calibri"/>
              </a:rPr>
              <a:t>unter Einbeziehung des Trägers der elterlichen Verantwortung </a:t>
            </a:r>
            <a:r>
              <a:rPr lang="de-DE" sz="1800" i="1" u="sng" dirty="0">
                <a:solidFill>
                  <a:srgbClr val="0070C0"/>
                </a:solidFill>
                <a:latin typeface="Calibri"/>
              </a:rPr>
              <a:t>oder eines anderen geeigneten Erwachsenen gemäß Artikel 5 und Artikel 15</a:t>
            </a:r>
            <a:r>
              <a:rPr lang="de-DE" sz="1800" dirty="0">
                <a:solidFill>
                  <a:prstClr val="black"/>
                </a:solidFill>
                <a:latin typeface="Calibri"/>
              </a:rPr>
              <a:t> und/oder </a:t>
            </a:r>
            <a:r>
              <a:rPr lang="de-DE" sz="1800" u="sng" dirty="0">
                <a:solidFill>
                  <a:srgbClr val="0070C0"/>
                </a:solidFill>
                <a:latin typeface="Calibri"/>
              </a:rPr>
              <a:t>eines Sachverständigen</a:t>
            </a:r>
            <a:r>
              <a:rPr lang="de-DE" sz="1800" dirty="0">
                <a:solidFill>
                  <a:prstClr val="black"/>
                </a:solidFill>
                <a:latin typeface="Calibri"/>
              </a:rPr>
              <a:t> durchgeführt.“</a:t>
            </a:r>
          </a:p>
          <a:p>
            <a:pPr marL="285750" lvl="0" indent="-285750">
              <a:buFont typeface="Wingdings" panose="05000000000000000000" pitchFamily="2" charset="2"/>
              <a:buChar char="v"/>
            </a:pPr>
            <a:endParaRPr lang="de-DE" sz="1800" dirty="0">
              <a:solidFill>
                <a:prstClr val="black"/>
              </a:solidFill>
              <a:latin typeface="Calibri"/>
            </a:endParaRPr>
          </a:p>
          <a:p>
            <a:pPr lvl="0">
              <a:buFont typeface="Wingdings" panose="05000000000000000000" pitchFamily="2" charset="2"/>
              <a:buChar char="Ø"/>
            </a:pPr>
            <a:r>
              <a:rPr lang="de-DE" sz="1800" dirty="0">
                <a:solidFill>
                  <a:prstClr val="black"/>
                </a:solidFill>
                <a:latin typeface="Calibri"/>
              </a:rPr>
              <a:t>Entspricht der geltenden Rechtslage:</a:t>
            </a:r>
          </a:p>
          <a:p>
            <a:pPr marL="711200" lvl="1">
              <a:buFont typeface="Symbol" panose="05050102010706020507" pitchFamily="18" charset="2"/>
              <a:buChar char="-"/>
            </a:pPr>
            <a:r>
              <a:rPr lang="de-DE" sz="1800" b="1" dirty="0">
                <a:solidFill>
                  <a:prstClr val="black"/>
                </a:solidFill>
                <a:latin typeface="Calibri"/>
              </a:rPr>
              <a:t>Personal</a:t>
            </a:r>
            <a:r>
              <a:rPr lang="de-DE" sz="1800" dirty="0">
                <a:solidFill>
                  <a:prstClr val="black"/>
                </a:solidFill>
                <a:latin typeface="Calibri"/>
              </a:rPr>
              <a:t>: § 72 SGB VIII – Fachkräfte sind interdisziplinär ausgebildet und Zusammenarbeit von Fachkräften verschiedener Fachrichtungen</a:t>
            </a:r>
          </a:p>
          <a:p>
            <a:pPr marL="711200" lvl="1">
              <a:buFont typeface="Symbol" panose="05050102010706020507" pitchFamily="18" charset="2"/>
              <a:buChar char="-"/>
            </a:pPr>
            <a:r>
              <a:rPr lang="de-DE" sz="1800" b="1" dirty="0">
                <a:solidFill>
                  <a:prstClr val="black"/>
                </a:solidFill>
                <a:latin typeface="Calibri"/>
              </a:rPr>
              <a:t>Datenerhebung</a:t>
            </a:r>
            <a:r>
              <a:rPr lang="de-DE" sz="1800" dirty="0">
                <a:solidFill>
                  <a:prstClr val="black"/>
                </a:solidFill>
                <a:latin typeface="Calibri"/>
              </a:rPr>
              <a:t>: § 62 Abs. 2 Satz 1 SGB VIII bei dem Betroffenen und § 62 </a:t>
            </a:r>
            <a:br>
              <a:rPr lang="de-DE" sz="1800" dirty="0">
                <a:solidFill>
                  <a:prstClr val="black"/>
                </a:solidFill>
                <a:latin typeface="Calibri"/>
              </a:rPr>
            </a:br>
            <a:r>
              <a:rPr lang="de-DE" sz="1800" dirty="0">
                <a:solidFill>
                  <a:prstClr val="black"/>
                </a:solidFill>
                <a:latin typeface="Calibri"/>
              </a:rPr>
              <a:t>Abs. 3 Nr. 2 Buchst. c SGB VIII z.B. bei den </a:t>
            </a:r>
            <a:r>
              <a:rPr lang="de-DE" sz="1800" dirty="0" err="1">
                <a:solidFill>
                  <a:prstClr val="black"/>
                </a:solidFill>
                <a:latin typeface="Calibri"/>
              </a:rPr>
              <a:t>Erziehungsber</a:t>
            </a:r>
            <a:r>
              <a:rPr lang="de-DE" sz="1800" dirty="0">
                <a:solidFill>
                  <a:prstClr val="black"/>
                </a:solidFill>
                <a:latin typeface="Calibri"/>
              </a:rPr>
              <a:t>. / ges. Vertretern</a:t>
            </a:r>
          </a:p>
          <a:p>
            <a:pPr marL="711200" lvl="1">
              <a:buFont typeface="Symbol" panose="05050102010706020507" pitchFamily="18" charset="2"/>
              <a:buChar char="-"/>
            </a:pPr>
            <a:r>
              <a:rPr lang="de-DE" sz="1800" b="1" dirty="0">
                <a:solidFill>
                  <a:prstClr val="black"/>
                </a:solidFill>
                <a:latin typeface="Calibri"/>
              </a:rPr>
              <a:t>Sachverständigeneinbeziehung</a:t>
            </a:r>
            <a:r>
              <a:rPr lang="de-DE" sz="1800" dirty="0">
                <a:solidFill>
                  <a:prstClr val="black"/>
                </a:solidFill>
                <a:latin typeface="Calibri"/>
              </a:rPr>
              <a:t>: § 43 Abs. 2 JGG, ggf. </a:t>
            </a:r>
            <a:r>
              <a:rPr lang="de-DE" sz="1800" dirty="0" err="1">
                <a:solidFill>
                  <a:prstClr val="black"/>
                </a:solidFill>
                <a:latin typeface="Calibri"/>
              </a:rPr>
              <a:t>i.V.m</a:t>
            </a:r>
            <a:r>
              <a:rPr lang="de-DE" sz="1800" dirty="0">
                <a:solidFill>
                  <a:prstClr val="black"/>
                </a:solidFill>
                <a:latin typeface="Calibri"/>
              </a:rPr>
              <a:t>. § 73 JGG</a:t>
            </a:r>
          </a:p>
          <a:p>
            <a:pPr marL="285750" lvl="0" indent="-285750" eaLnBrk="1" fontAlgn="t" hangingPunct="1">
              <a:lnSpc>
                <a:spcPts val="2400"/>
              </a:lnSpc>
              <a:spcBef>
                <a:spcPts val="0"/>
              </a:spcBef>
              <a:spcAft>
                <a:spcPts val="0"/>
              </a:spcAft>
              <a:buFont typeface="Wingdings" panose="05000000000000000000" pitchFamily="2" charset="2"/>
              <a:buChar char="§"/>
            </a:pPr>
            <a:endParaRPr lang="de-DE" sz="1800" b="1" dirty="0">
              <a:solidFill>
                <a:srgbClr val="00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20473832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marL="285750" lvl="0" indent="-285750" eaLnBrk="1" fontAlgn="t"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Fassung des Art. 7 der Richtlinie (EU) 2016/800: </a:t>
            </a:r>
            <a:br>
              <a:rPr lang="de-DE" sz="1800" b="1" dirty="0">
                <a:solidFill>
                  <a:srgbClr val="000000"/>
                </a:solidFill>
                <a:latin typeface="Calibri"/>
              </a:rPr>
            </a:br>
            <a:endParaRPr lang="de-DE" sz="1800" b="1" dirty="0">
              <a:solidFill>
                <a:srgbClr val="000000"/>
              </a:solidFill>
              <a:latin typeface="Calibri"/>
            </a:endParaRPr>
          </a:p>
          <a:p>
            <a:pPr marL="273050" lvl="0" indent="0" eaLnBrk="1" fontAlgn="t" hangingPunct="1">
              <a:lnSpc>
                <a:spcPts val="2000"/>
              </a:lnSpc>
              <a:spcBef>
                <a:spcPts val="0"/>
              </a:spcBef>
              <a:spcAft>
                <a:spcPts val="1200"/>
              </a:spcAft>
              <a:buNone/>
            </a:pPr>
            <a:r>
              <a:rPr lang="de-DE" sz="1800" dirty="0">
                <a:solidFill>
                  <a:srgbClr val="000000"/>
                </a:solidFill>
                <a:latin typeface="Calibri"/>
              </a:rPr>
              <a:t>(5) Die individuelle Begutachtung erfolgt </a:t>
            </a:r>
            <a:r>
              <a:rPr lang="de-DE" sz="1800" b="1" dirty="0">
                <a:solidFill>
                  <a:srgbClr val="000000"/>
                </a:solidFill>
                <a:latin typeface="Calibri"/>
              </a:rPr>
              <a:t>in der frühestmöglichen geeigneten Phase</a:t>
            </a:r>
            <a:r>
              <a:rPr lang="de-DE" sz="1800" dirty="0">
                <a:solidFill>
                  <a:srgbClr val="000000"/>
                </a:solidFill>
                <a:latin typeface="Calibri"/>
              </a:rPr>
              <a:t> des Verfahrens, und, nach Maßgabe des Absatzes 6, </a:t>
            </a:r>
            <a:r>
              <a:rPr lang="de-DE" sz="1800" b="1" dirty="0">
                <a:solidFill>
                  <a:srgbClr val="000000"/>
                </a:solidFill>
                <a:latin typeface="Calibri"/>
              </a:rPr>
              <a:t>vor Anklageerhebung</a:t>
            </a:r>
            <a:r>
              <a:rPr lang="de-DE" sz="1800" dirty="0">
                <a:solidFill>
                  <a:srgbClr val="000000"/>
                </a:solidFill>
                <a:latin typeface="Calibri"/>
              </a:rPr>
              <a:t>. </a:t>
            </a:r>
          </a:p>
          <a:p>
            <a:pPr marL="273050" lvl="0" indent="0" eaLnBrk="1" fontAlgn="t" hangingPunct="1">
              <a:lnSpc>
                <a:spcPts val="2000"/>
              </a:lnSpc>
              <a:spcBef>
                <a:spcPts val="0"/>
              </a:spcBef>
              <a:spcAft>
                <a:spcPts val="1200"/>
              </a:spcAft>
              <a:buNone/>
            </a:pPr>
            <a:r>
              <a:rPr lang="de-DE" sz="1800" dirty="0">
                <a:solidFill>
                  <a:srgbClr val="000000"/>
                </a:solidFill>
                <a:latin typeface="Calibri"/>
              </a:rPr>
              <a:t>(6) Fehlt es an einer individuellen Begutachtung, kann die Anklageschrift dennoch vorgelegt werden, wenn dies dem Kindeswohl dient und die individuelle Begutachtung </a:t>
            </a:r>
            <a:r>
              <a:rPr lang="de-DE" sz="1800" b="1" dirty="0">
                <a:solidFill>
                  <a:srgbClr val="000000"/>
                </a:solidFill>
                <a:latin typeface="Calibri"/>
              </a:rPr>
              <a:t>in jedem Fall zu Beginn der Hauptverhandlungen</a:t>
            </a:r>
            <a:r>
              <a:rPr lang="de-DE" sz="1800" dirty="0">
                <a:solidFill>
                  <a:srgbClr val="000000"/>
                </a:solidFill>
                <a:latin typeface="Calibri"/>
              </a:rPr>
              <a:t> zur Verfügung steht. </a:t>
            </a:r>
          </a:p>
          <a:p>
            <a:pPr marL="273050" lvl="0" indent="0" eaLnBrk="1" fontAlgn="t" hangingPunct="1">
              <a:lnSpc>
                <a:spcPts val="2000"/>
              </a:lnSpc>
              <a:spcBef>
                <a:spcPts val="0"/>
              </a:spcBef>
              <a:spcAft>
                <a:spcPts val="1200"/>
              </a:spcAft>
              <a:buNone/>
            </a:pPr>
            <a:r>
              <a:rPr lang="de-DE" sz="1800" dirty="0">
                <a:solidFill>
                  <a:srgbClr val="000000"/>
                </a:solidFill>
                <a:latin typeface="Calibri"/>
              </a:rPr>
              <a:t>(7) )...). </a:t>
            </a:r>
          </a:p>
          <a:p>
            <a:pPr marL="273050" lvl="0" indent="0" eaLnBrk="1" fontAlgn="t" hangingPunct="1">
              <a:lnSpc>
                <a:spcPts val="2000"/>
              </a:lnSpc>
              <a:spcBef>
                <a:spcPts val="0"/>
              </a:spcBef>
              <a:spcAft>
                <a:spcPts val="1200"/>
              </a:spcAft>
              <a:buNone/>
            </a:pPr>
            <a:r>
              <a:rPr lang="de-DE" sz="1800" dirty="0">
                <a:solidFill>
                  <a:srgbClr val="000000"/>
                </a:solidFill>
                <a:latin typeface="Calibri"/>
              </a:rPr>
              <a:t>(8) (...)</a:t>
            </a:r>
          </a:p>
          <a:p>
            <a:pPr marL="273050" lvl="0" indent="0" eaLnBrk="1" fontAlgn="t" hangingPunct="1">
              <a:lnSpc>
                <a:spcPts val="2000"/>
              </a:lnSpc>
              <a:spcBef>
                <a:spcPts val="0"/>
              </a:spcBef>
              <a:spcAft>
                <a:spcPts val="1200"/>
              </a:spcAft>
              <a:buNone/>
            </a:pPr>
            <a:r>
              <a:rPr lang="de-DE" sz="1800" dirty="0">
                <a:solidFill>
                  <a:srgbClr val="000000"/>
                </a:solidFill>
                <a:latin typeface="Calibri"/>
              </a:rPr>
              <a:t>(9) Die Mitgliedstaaten können von der Verpflichtung zur Vornahme einer individuellen Begutachtung </a:t>
            </a:r>
            <a:r>
              <a:rPr lang="de-DE" sz="1800" b="1" dirty="0">
                <a:solidFill>
                  <a:srgbClr val="000000"/>
                </a:solidFill>
                <a:latin typeface="Calibri"/>
              </a:rPr>
              <a:t>abweichen</a:t>
            </a:r>
            <a:r>
              <a:rPr lang="de-DE" sz="1800" dirty="0">
                <a:solidFill>
                  <a:srgbClr val="000000"/>
                </a:solidFill>
                <a:latin typeface="Calibri"/>
              </a:rPr>
              <a:t>, wenn dies </a:t>
            </a:r>
            <a:r>
              <a:rPr lang="de-DE" sz="1800" b="1" dirty="0">
                <a:solidFill>
                  <a:srgbClr val="000000"/>
                </a:solidFill>
                <a:latin typeface="Calibri"/>
              </a:rPr>
              <a:t>aufgrund der Umstände des Falles</a:t>
            </a:r>
            <a:r>
              <a:rPr lang="de-DE" sz="1800" dirty="0">
                <a:solidFill>
                  <a:srgbClr val="000000"/>
                </a:solidFill>
                <a:latin typeface="Calibri"/>
              </a:rPr>
              <a:t> gerechtfertigt ist und mit dem Kindeswohl vereinbar ist.</a:t>
            </a:r>
            <a:br>
              <a:rPr lang="de-DE" sz="1800" dirty="0">
                <a:solidFill>
                  <a:srgbClr val="000000"/>
                </a:solidFill>
                <a:latin typeface="Calibri"/>
              </a:rPr>
            </a:br>
            <a:r>
              <a:rPr lang="de-DE" sz="1800" dirty="0">
                <a:solidFill>
                  <a:srgbClr val="000000"/>
                </a:solidFill>
                <a:latin typeface="Calibri"/>
              </a:rPr>
              <a:t>(s. ergänzend </a:t>
            </a:r>
            <a:r>
              <a:rPr lang="de-DE" sz="1800" b="1" dirty="0">
                <a:solidFill>
                  <a:srgbClr val="000000"/>
                </a:solidFill>
                <a:latin typeface="Calibri"/>
              </a:rPr>
              <a:t>EG 40</a:t>
            </a:r>
            <a:r>
              <a:rPr lang="de-DE" sz="1800" dirty="0">
                <a:solidFill>
                  <a:srgbClr val="000000"/>
                </a:solidFill>
                <a:latin typeface="Calibri"/>
              </a:rPr>
              <a:t>)</a:t>
            </a:r>
          </a:p>
          <a:p>
            <a:pPr marL="285750" lvl="0" indent="-285750" eaLnBrk="1" fontAlgn="t" hangingPunct="1">
              <a:lnSpc>
                <a:spcPts val="2400"/>
              </a:lnSpc>
              <a:spcBef>
                <a:spcPts val="0"/>
              </a:spcBef>
              <a:spcAft>
                <a:spcPts val="0"/>
              </a:spcAft>
              <a:buFont typeface="Wingdings" panose="05000000000000000000" pitchFamily="2" charset="2"/>
              <a:buChar char="§"/>
            </a:pPr>
            <a:endParaRPr lang="de-DE" sz="1800" b="1" dirty="0">
              <a:solidFill>
                <a:srgbClr val="00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23798874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a:pPr>
            <a:r>
              <a:rPr lang="de-DE" sz="1800" b="1" dirty="0">
                <a:solidFill>
                  <a:srgbClr val="000000"/>
                </a:solidFill>
                <a:latin typeface="Calibri"/>
              </a:rPr>
              <a:t>Zeitpunkt der Berichterstattung der JGH</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Calibri"/>
              </a:rPr>
              <a:t>Grundsatz Art. 7 Absatz 5</a:t>
            </a:r>
            <a:r>
              <a:rPr lang="de-DE" sz="1800" dirty="0">
                <a:solidFill>
                  <a:srgbClr val="000000"/>
                </a:solidFill>
                <a:latin typeface="Calibri"/>
              </a:rPr>
              <a:t>: „in der frühestmöglichen geeigneten Phase des Verfahrens, und, nach Maßgabe des Absatzes 6, vor Anklageerhebung“</a:t>
            </a:r>
            <a:br>
              <a:rPr lang="de-DE" sz="1800" dirty="0">
                <a:solidFill>
                  <a:srgbClr val="000000"/>
                </a:solidFill>
                <a:latin typeface="Calibri"/>
              </a:rPr>
            </a:br>
            <a:endParaRPr lang="de-DE" sz="1600" dirty="0">
              <a:solidFill>
                <a:srgbClr val="000000"/>
              </a:solidFill>
              <a:latin typeface="Calibri"/>
            </a:endParaRPr>
          </a:p>
          <a:p>
            <a:pPr marL="636588" lvl="1" eaLnBrk="1" fontAlgn="auto" hangingPunct="1">
              <a:lnSpc>
                <a:spcPts val="2400"/>
              </a:lnSpc>
              <a:spcBef>
                <a:spcPts val="0"/>
              </a:spcBef>
              <a:spcAft>
                <a:spcPts val="600"/>
              </a:spcAft>
              <a:buFont typeface="Wingdings"/>
              <a:buChar char="à"/>
            </a:pPr>
            <a:r>
              <a:rPr lang="de-DE" sz="1800" b="1" dirty="0">
                <a:solidFill>
                  <a:srgbClr val="FF0000"/>
                </a:solidFill>
                <a:latin typeface="Calibri"/>
                <a:sym typeface="Wingdings" panose="05000000000000000000" pitchFamily="2" charset="2"/>
              </a:rPr>
              <a:t>§ 38 Abs. 6 </a:t>
            </a:r>
            <a:r>
              <a:rPr lang="de-DE" sz="1800" b="1" dirty="0" smtClean="0">
                <a:solidFill>
                  <a:srgbClr val="FF0000"/>
                </a:solidFill>
                <a:latin typeface="Calibri"/>
                <a:sym typeface="Wingdings" panose="05000000000000000000" pitchFamily="2" charset="2"/>
              </a:rPr>
              <a:t>JGG-neu-</a:t>
            </a:r>
            <a:r>
              <a:rPr lang="de-DE" sz="1800" dirty="0" smtClean="0">
                <a:solidFill>
                  <a:srgbClr val="FF0000"/>
                </a:solidFill>
                <a:latin typeface="Calibri"/>
                <a:sym typeface="Wingdings" panose="05000000000000000000" pitchFamily="2" charset="2"/>
              </a:rPr>
              <a:t> </a:t>
            </a:r>
            <a:r>
              <a:rPr lang="de-DE" sz="1800" dirty="0">
                <a:solidFill>
                  <a:srgbClr val="000000"/>
                </a:solidFill>
                <a:latin typeface="Calibri"/>
                <a:sym typeface="Wingdings" panose="05000000000000000000" pitchFamily="2" charset="2"/>
              </a:rPr>
              <a:t>= § 38 Abs. 3 JGG </a:t>
            </a:r>
            <a:r>
              <a:rPr lang="de-DE" sz="1800" dirty="0" err="1">
                <a:solidFill>
                  <a:srgbClr val="000000"/>
                </a:solidFill>
                <a:latin typeface="Calibri"/>
                <a:sym typeface="Wingdings" panose="05000000000000000000" pitchFamily="2" charset="2"/>
              </a:rPr>
              <a:t>bish</a:t>
            </a:r>
            <a:r>
              <a:rPr lang="de-DE" sz="1800" dirty="0">
                <a:solidFill>
                  <a:srgbClr val="000000"/>
                </a:solidFill>
                <a:latin typeface="Calibri"/>
                <a:sym typeface="Wingdings" panose="05000000000000000000" pitchFamily="2" charset="2"/>
              </a:rPr>
              <a:t>. Fassung, unverändert </a:t>
            </a:r>
            <a:br>
              <a:rPr lang="de-DE" sz="1800" dirty="0">
                <a:solidFill>
                  <a:srgbClr val="000000"/>
                </a:solidFill>
                <a:latin typeface="Calibri"/>
                <a:sym typeface="Wingdings" panose="05000000000000000000" pitchFamily="2" charset="2"/>
              </a:rPr>
            </a:br>
            <a:r>
              <a:rPr lang="de-DE" sz="1800" dirty="0">
                <a:solidFill>
                  <a:srgbClr val="000000"/>
                </a:solidFill>
                <a:latin typeface="Calibri"/>
                <a:sym typeface="Wingdings" panose="05000000000000000000" pitchFamily="2" charset="2"/>
              </a:rPr>
              <a:t>(</a:t>
            </a:r>
            <a:r>
              <a:rPr lang="de-DE" sz="1800" dirty="0">
                <a:solidFill>
                  <a:srgbClr val="000000"/>
                </a:solidFill>
                <a:latin typeface="Calibri"/>
              </a:rPr>
              <a:t>vgl. § 38 Abs. 3 Satz 1 und 2 JGG: </a:t>
            </a:r>
            <a:r>
              <a:rPr lang="de-DE" sz="1800" dirty="0">
                <a:solidFill>
                  <a:srgbClr val="000000"/>
                </a:solidFill>
                <a:latin typeface="Calibri"/>
                <a:sym typeface="Wingdings" panose="05000000000000000000" pitchFamily="2" charset="2"/>
              </a:rPr>
              <a:t>„im gesamten Verfahren“, „so früh wie möglich“)</a:t>
            </a:r>
          </a:p>
          <a:p>
            <a:pPr marL="636588" lvl="1" eaLnBrk="1" fontAlgn="auto" hangingPunct="1">
              <a:lnSpc>
                <a:spcPts val="2400"/>
              </a:lnSpc>
              <a:spcBef>
                <a:spcPts val="0"/>
              </a:spcBef>
              <a:spcAft>
                <a:spcPts val="600"/>
              </a:spcAft>
              <a:buFont typeface="Wingdings"/>
              <a:buChar char="à"/>
            </a:pPr>
            <a:r>
              <a:rPr lang="de-DE" sz="1800" b="1" dirty="0">
                <a:solidFill>
                  <a:srgbClr val="000000"/>
                </a:solidFill>
                <a:latin typeface="Calibri"/>
                <a:sym typeface="Wingdings" panose="05000000000000000000" pitchFamily="2" charset="2"/>
              </a:rPr>
              <a:t>§ 52 Abs. 2 SGB VIII</a:t>
            </a:r>
            <a:r>
              <a:rPr lang="de-DE" sz="1800" dirty="0">
                <a:solidFill>
                  <a:srgbClr val="000000"/>
                </a:solidFill>
                <a:latin typeface="Calibri"/>
                <a:sym typeface="Wingdings" panose="05000000000000000000" pitchFamily="2" charset="2"/>
              </a:rPr>
              <a:t>: frühzeitige Prüfung (Leistungen der Jugendhilfe)</a:t>
            </a:r>
          </a:p>
          <a:p>
            <a:pPr marL="636588" lvl="1" eaLnBrk="1" fontAlgn="auto" hangingPunct="1">
              <a:lnSpc>
                <a:spcPts val="2400"/>
              </a:lnSpc>
              <a:spcBef>
                <a:spcPts val="0"/>
              </a:spcBef>
              <a:spcAft>
                <a:spcPts val="0"/>
              </a:spcAft>
              <a:buFont typeface="Wingdings"/>
              <a:buChar char="à"/>
            </a:pPr>
            <a:r>
              <a:rPr lang="de-DE" sz="1800" b="1" dirty="0">
                <a:solidFill>
                  <a:srgbClr val="000000"/>
                </a:solidFill>
                <a:latin typeface="Calibri"/>
              </a:rPr>
              <a:t>Nr. 32 Ziff. 1 </a:t>
            </a:r>
            <a:r>
              <a:rPr lang="de-DE" sz="1800" b="1" dirty="0" err="1">
                <a:solidFill>
                  <a:srgbClr val="000000"/>
                </a:solidFill>
                <a:latin typeface="Calibri"/>
              </a:rPr>
              <a:t>MiStra</a:t>
            </a:r>
            <a:r>
              <a:rPr lang="de-DE" sz="1800" dirty="0">
                <a:solidFill>
                  <a:srgbClr val="000000"/>
                </a:solidFill>
                <a:latin typeface="Calibri"/>
              </a:rPr>
              <a:t>*: „In Strafsachen gegen Jugendliche und Heranwachsende </a:t>
            </a:r>
            <a:r>
              <a:rPr lang="de-DE" sz="1800" u="sng" dirty="0">
                <a:solidFill>
                  <a:srgbClr val="000000"/>
                </a:solidFill>
                <a:latin typeface="Calibri"/>
              </a:rPr>
              <a:t>sind</a:t>
            </a:r>
            <a:r>
              <a:rPr lang="de-DE" sz="1800" dirty="0">
                <a:solidFill>
                  <a:srgbClr val="000000"/>
                </a:solidFill>
                <a:latin typeface="Calibri"/>
              </a:rPr>
              <a:t> der Jugendgerichtshilfe </a:t>
            </a:r>
            <a:r>
              <a:rPr lang="de-DE" sz="1800" u="sng" dirty="0">
                <a:solidFill>
                  <a:srgbClr val="000000"/>
                </a:solidFill>
                <a:latin typeface="Calibri"/>
              </a:rPr>
              <a:t>mitzuteilen</a:t>
            </a:r>
            <a:r>
              <a:rPr lang="de-DE" sz="1800" dirty="0">
                <a:solidFill>
                  <a:srgbClr val="000000"/>
                </a:solidFill>
                <a:latin typeface="Calibri"/>
              </a:rPr>
              <a:t>: </a:t>
            </a:r>
            <a:br>
              <a:rPr lang="de-DE" sz="1800" dirty="0">
                <a:solidFill>
                  <a:srgbClr val="000000"/>
                </a:solidFill>
                <a:latin typeface="Calibri"/>
              </a:rPr>
            </a:br>
            <a:r>
              <a:rPr lang="de-DE" sz="1800" dirty="0">
                <a:solidFill>
                  <a:srgbClr val="000000"/>
                </a:solidFill>
                <a:latin typeface="Calibri"/>
              </a:rPr>
              <a:t>1. die Einleitung des Verfahrens,</a:t>
            </a:r>
            <a:br>
              <a:rPr lang="de-DE" sz="1800" dirty="0">
                <a:solidFill>
                  <a:srgbClr val="000000"/>
                </a:solidFill>
                <a:latin typeface="Calibri"/>
              </a:rPr>
            </a:br>
            <a:r>
              <a:rPr lang="de-DE" sz="1800" dirty="0">
                <a:solidFill>
                  <a:srgbClr val="000000"/>
                </a:solidFill>
                <a:latin typeface="Calibri"/>
              </a:rPr>
              <a:t>2. (...)“</a:t>
            </a:r>
          </a:p>
          <a:p>
            <a:pPr marL="617538" lvl="1" indent="0" eaLnBrk="1" fontAlgn="auto" hangingPunct="1">
              <a:lnSpc>
                <a:spcPts val="2400"/>
              </a:lnSpc>
              <a:spcBef>
                <a:spcPts val="0"/>
              </a:spcBef>
              <a:spcAft>
                <a:spcPts val="0"/>
              </a:spcAft>
              <a:buNone/>
            </a:pPr>
            <a:endParaRPr lang="de-DE" sz="1000" dirty="0">
              <a:solidFill>
                <a:srgbClr val="000000"/>
              </a:solidFill>
              <a:latin typeface="Calibri"/>
            </a:endParaRPr>
          </a:p>
          <a:p>
            <a:pPr marL="633413" lvl="1" indent="0" eaLnBrk="1" fontAlgn="auto" hangingPunct="1">
              <a:lnSpc>
                <a:spcPts val="2400"/>
              </a:lnSpc>
              <a:spcBef>
                <a:spcPts val="0"/>
              </a:spcBef>
              <a:spcAft>
                <a:spcPts val="0"/>
              </a:spcAft>
              <a:buNone/>
            </a:pPr>
            <a:r>
              <a:rPr lang="de-DE" sz="1600" dirty="0">
                <a:solidFill>
                  <a:srgbClr val="000000"/>
                </a:solidFill>
                <a:latin typeface="Calibri"/>
              </a:rPr>
              <a:t>* Anordnung über Mitteilungen in Strafsachen</a:t>
            </a: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42751854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a:pPr>
            <a:r>
              <a:rPr lang="de-DE" sz="1800" b="1" dirty="0">
                <a:solidFill>
                  <a:srgbClr val="000000"/>
                </a:solidFill>
                <a:latin typeface="Calibri"/>
              </a:rPr>
              <a:t>Zeitpunkt der Berichterstattung der JGH</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Calibri"/>
              </a:rPr>
              <a:t>Grundsatz Art. 7 Absatz 5</a:t>
            </a:r>
            <a:r>
              <a:rPr lang="de-DE" sz="1800" dirty="0">
                <a:solidFill>
                  <a:srgbClr val="000000"/>
                </a:solidFill>
                <a:latin typeface="Calibri"/>
              </a:rPr>
              <a:t>: „in der frühestmöglichen geeigneten Phase des Verfahrens, und, nach Maßgabe des Absatzes 6, vor Anklageerhebung“</a:t>
            </a:r>
            <a:br>
              <a:rPr lang="de-DE" sz="1800" dirty="0">
                <a:solidFill>
                  <a:srgbClr val="000000"/>
                </a:solidFill>
                <a:latin typeface="Calibri"/>
              </a:rPr>
            </a:br>
            <a:endParaRPr lang="de-DE" sz="1800" dirty="0">
              <a:solidFill>
                <a:srgbClr val="000000"/>
              </a:solidFill>
              <a:latin typeface="Calibri"/>
            </a:endParaRPr>
          </a:p>
          <a:p>
            <a:pPr marL="630238" lvl="1" defTabSz="722313" eaLnBrk="1" fontAlgn="auto" hangingPunct="1">
              <a:lnSpc>
                <a:spcPts val="2400"/>
              </a:lnSpc>
              <a:spcBef>
                <a:spcPts val="0"/>
              </a:spcBef>
              <a:spcAft>
                <a:spcPts val="0"/>
              </a:spcAft>
              <a:buFont typeface="Wingdings" panose="05000000000000000000" pitchFamily="2" charset="2"/>
              <a:buChar char="à"/>
            </a:pPr>
            <a:r>
              <a:rPr lang="de-DE" sz="1800" b="1" dirty="0">
                <a:solidFill>
                  <a:srgbClr val="FF0000"/>
                </a:solidFill>
                <a:latin typeface="Calibri"/>
              </a:rPr>
              <a:t>§ 38 Abs. 3 S. 1 </a:t>
            </a:r>
            <a:r>
              <a:rPr lang="de-DE" sz="1800" b="1" dirty="0" smtClean="0">
                <a:solidFill>
                  <a:srgbClr val="FF0000"/>
                </a:solidFill>
                <a:latin typeface="Calibri"/>
              </a:rPr>
              <a:t>JGG-neu-</a:t>
            </a:r>
            <a:r>
              <a:rPr lang="de-DE" sz="1800" dirty="0" smtClean="0">
                <a:solidFill>
                  <a:srgbClr val="FF0000"/>
                </a:solidFill>
                <a:latin typeface="Calibri"/>
              </a:rPr>
              <a:t>: </a:t>
            </a:r>
            <a:r>
              <a:rPr lang="de-DE" sz="1800" dirty="0">
                <a:solidFill>
                  <a:srgbClr val="FF0000"/>
                </a:solidFill>
                <a:latin typeface="Calibri"/>
              </a:rPr>
              <a:t>„Sobald es im Verfahren von Bedeutung ist, soll über das Ergebnis der Nachforschungen nach Absatz 2 möglichst zeitnah Auskunft gegeben werden.“ </a:t>
            </a:r>
            <a:r>
              <a:rPr lang="de-DE" sz="1800" dirty="0">
                <a:solidFill>
                  <a:prstClr val="black"/>
                </a:solidFill>
                <a:latin typeface="Calibri"/>
              </a:rPr>
              <a:t>(Fassung des Gesetzesbeschlusses, BT-</a:t>
            </a:r>
            <a:r>
              <a:rPr lang="de-DE" sz="1800" dirty="0" err="1">
                <a:solidFill>
                  <a:prstClr val="black"/>
                </a:solidFill>
                <a:latin typeface="Calibri"/>
              </a:rPr>
              <a:t>Drs</a:t>
            </a:r>
            <a:r>
              <a:rPr lang="de-DE" sz="1800" dirty="0">
                <a:solidFill>
                  <a:prstClr val="black"/>
                </a:solidFill>
                <a:latin typeface="Calibri"/>
              </a:rPr>
              <a:t>. 19/15162)</a:t>
            </a:r>
          </a:p>
          <a:p>
            <a:pPr marL="630238" lvl="1" defTabSz="722313" eaLnBrk="1" fontAlgn="auto" hangingPunct="1">
              <a:lnSpc>
                <a:spcPts val="2400"/>
              </a:lnSpc>
              <a:spcBef>
                <a:spcPts val="1200"/>
              </a:spcBef>
              <a:spcAft>
                <a:spcPts val="0"/>
              </a:spcAft>
              <a:buFont typeface="Wingdings" panose="05000000000000000000" pitchFamily="2" charset="2"/>
              <a:buChar char="à"/>
            </a:pPr>
            <a:r>
              <a:rPr lang="de-DE" sz="1800" b="1" dirty="0">
                <a:solidFill>
                  <a:srgbClr val="FF0000"/>
                </a:solidFill>
                <a:latin typeface="Calibri"/>
              </a:rPr>
              <a:t>§ 46a </a:t>
            </a:r>
            <a:r>
              <a:rPr lang="de-DE" sz="1800" b="1" dirty="0" smtClean="0">
                <a:solidFill>
                  <a:srgbClr val="FF0000"/>
                </a:solidFill>
                <a:latin typeface="Calibri"/>
              </a:rPr>
              <a:t>JGG-neu-</a:t>
            </a:r>
            <a:r>
              <a:rPr lang="de-DE" sz="1800" dirty="0" smtClean="0">
                <a:solidFill>
                  <a:srgbClr val="FF0000"/>
                </a:solidFill>
                <a:latin typeface="Calibri"/>
              </a:rPr>
              <a:t>: </a:t>
            </a:r>
            <a:r>
              <a:rPr lang="de-DE" sz="1800" dirty="0">
                <a:solidFill>
                  <a:srgbClr val="FF0000"/>
                </a:solidFill>
                <a:latin typeface="Calibri"/>
              </a:rPr>
              <a:t>Anklage nur ausnahmsweise vor „Berichterstattung“ der JGH</a:t>
            </a:r>
          </a:p>
          <a:p>
            <a:pPr marL="630238" lvl="1" defTabSz="722313" eaLnBrk="1" fontAlgn="auto" hangingPunct="1">
              <a:lnSpc>
                <a:spcPts val="2400"/>
              </a:lnSpc>
              <a:spcBef>
                <a:spcPts val="0"/>
              </a:spcBef>
              <a:spcAft>
                <a:spcPts val="0"/>
              </a:spcAft>
              <a:buFont typeface="Wingdings" panose="05000000000000000000" pitchFamily="2" charset="2"/>
              <a:buChar char="à"/>
            </a:pPr>
            <a:endParaRPr lang="de-DE" sz="1800" dirty="0">
              <a:solidFill>
                <a:prstClr val="black"/>
              </a:solidFill>
              <a:latin typeface="Calibri"/>
              <a:sym typeface="Wingdings" panose="05000000000000000000" pitchFamily="2" charset="2"/>
            </a:endParaRPr>
          </a:p>
          <a:p>
            <a:pPr marL="630238" lvl="1" defTabSz="722313" eaLnBrk="1" fontAlgn="auto" hangingPunct="1">
              <a:lnSpc>
                <a:spcPts val="2400"/>
              </a:lnSpc>
              <a:spcBef>
                <a:spcPts val="0"/>
              </a:spcBef>
              <a:spcAft>
                <a:spcPts val="0"/>
              </a:spcAft>
              <a:buFont typeface="Wingdings" panose="05000000000000000000" pitchFamily="2" charset="2"/>
              <a:buChar char="à"/>
            </a:pPr>
            <a:r>
              <a:rPr lang="de-DE" sz="1800" dirty="0">
                <a:solidFill>
                  <a:prstClr val="black"/>
                </a:solidFill>
                <a:latin typeface="Calibri"/>
                <a:sym typeface="Wingdings" panose="05000000000000000000" pitchFamily="2" charset="2"/>
              </a:rPr>
              <a:t>Im Regierungsentwurf (BT-</a:t>
            </a:r>
            <a:r>
              <a:rPr lang="de-DE" sz="1800" dirty="0" err="1">
                <a:solidFill>
                  <a:prstClr val="black"/>
                </a:solidFill>
                <a:latin typeface="Calibri"/>
                <a:sym typeface="Wingdings" panose="05000000000000000000" pitchFamily="2" charset="2"/>
              </a:rPr>
              <a:t>Drs</a:t>
            </a:r>
            <a:r>
              <a:rPr lang="de-DE" sz="1800" dirty="0">
                <a:solidFill>
                  <a:prstClr val="black"/>
                </a:solidFill>
                <a:latin typeface="Calibri"/>
                <a:sym typeface="Wingdings" panose="05000000000000000000" pitchFamily="2" charset="2"/>
              </a:rPr>
              <a:t>. 19/13837) lautete § 38 Abs. 3 S. 1 </a:t>
            </a:r>
            <a:r>
              <a:rPr lang="de-DE" sz="1800" dirty="0" smtClean="0">
                <a:solidFill>
                  <a:prstClr val="black"/>
                </a:solidFill>
                <a:latin typeface="Calibri"/>
                <a:sym typeface="Wingdings" panose="05000000000000000000" pitchFamily="2" charset="2"/>
              </a:rPr>
              <a:t>JGG-E </a:t>
            </a:r>
            <a:r>
              <a:rPr lang="de-DE" sz="1800" dirty="0">
                <a:solidFill>
                  <a:prstClr val="black"/>
                </a:solidFill>
                <a:latin typeface="Calibri"/>
                <a:sym typeface="Wingdings" panose="05000000000000000000" pitchFamily="2" charset="2"/>
              </a:rPr>
              <a:t>noch: </a:t>
            </a:r>
            <a:r>
              <a:rPr lang="de-DE" sz="1800" i="1" dirty="0">
                <a:solidFill>
                  <a:prstClr val="black"/>
                </a:solidFill>
                <a:latin typeface="Calibri"/>
                <a:sym typeface="Wingdings" panose="05000000000000000000" pitchFamily="2" charset="2"/>
              </a:rPr>
              <a:t>„(...), soll über das Ergebnis der Nachforschungen nach Absatz 2 </a:t>
            </a:r>
            <a:r>
              <a:rPr lang="de-DE" sz="1800" i="1" u="sng" dirty="0">
                <a:solidFill>
                  <a:prstClr val="black"/>
                </a:solidFill>
                <a:latin typeface="Calibri"/>
                <a:sym typeface="Wingdings" panose="05000000000000000000" pitchFamily="2" charset="2"/>
              </a:rPr>
              <a:t>so zeitnah wie möglich berichtet</a:t>
            </a:r>
            <a:r>
              <a:rPr lang="de-DE" sz="1800" i="1" dirty="0">
                <a:solidFill>
                  <a:prstClr val="black"/>
                </a:solidFill>
                <a:latin typeface="Calibri"/>
                <a:sym typeface="Wingdings" panose="05000000000000000000" pitchFamily="2" charset="2"/>
              </a:rPr>
              <a:t> werden, </a:t>
            </a:r>
            <a:r>
              <a:rPr lang="de-DE" sz="1800" i="1" u="sng" dirty="0">
                <a:solidFill>
                  <a:prstClr val="black"/>
                </a:solidFill>
                <a:latin typeface="Calibri"/>
                <a:sym typeface="Wingdings" panose="05000000000000000000" pitchFamily="2" charset="2"/>
              </a:rPr>
              <a:t>nach Maßgabe des § 46a jedenfalls so rechtzeitig, dass es vor einer Entscheidung zur Erhebung der Anklage berücksichtigt werden kann</a:t>
            </a:r>
            <a:r>
              <a:rPr lang="de-DE" sz="1800" i="1" dirty="0">
                <a:solidFill>
                  <a:prstClr val="black"/>
                </a:solidFill>
                <a:latin typeface="Calibri"/>
                <a:sym typeface="Wingdings" panose="05000000000000000000" pitchFamily="2" charset="2"/>
              </a:rPr>
              <a:t>.“</a:t>
            </a: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0531260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2"/>
            </a:pPr>
            <a:r>
              <a:rPr lang="de-DE" sz="1800" b="1" dirty="0">
                <a:solidFill>
                  <a:srgbClr val="000000"/>
                </a:solidFill>
                <a:latin typeface="Calibri"/>
              </a:rPr>
              <a:t>Zeitpunkt der Unterrichtung der JGH</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Calibri"/>
              </a:rPr>
              <a:t>Grundsatz Art. 7 Absatz 5</a:t>
            </a:r>
            <a:r>
              <a:rPr lang="de-DE" sz="1800" dirty="0">
                <a:solidFill>
                  <a:srgbClr val="000000"/>
                </a:solidFill>
                <a:latin typeface="Calibri"/>
              </a:rPr>
              <a:t>: „in der frühestmöglichen geeigneten Phase des Verfahrens, und, nach Maßgabe des Absatzes 6, vor Anklageerhebung“</a:t>
            </a:r>
            <a:br>
              <a:rPr lang="de-DE" sz="1800" dirty="0">
                <a:solidFill>
                  <a:srgbClr val="000000"/>
                </a:solidFill>
                <a:latin typeface="Calibri"/>
              </a:rPr>
            </a:br>
            <a:endParaRPr lang="de-DE" sz="1800" dirty="0">
              <a:solidFill>
                <a:srgbClr val="000000"/>
              </a:solidFill>
              <a:latin typeface="Calibri"/>
            </a:endParaRPr>
          </a:p>
          <a:p>
            <a:pPr marL="636588" lvl="1" eaLnBrk="1" fontAlgn="auto" hangingPunct="1">
              <a:lnSpc>
                <a:spcPts val="2400"/>
              </a:lnSpc>
              <a:spcBef>
                <a:spcPts val="0"/>
              </a:spcBef>
              <a:spcAft>
                <a:spcPts val="0"/>
              </a:spcAft>
              <a:buFont typeface="Wingdings"/>
              <a:buChar char="à"/>
            </a:pPr>
            <a:r>
              <a:rPr lang="de-DE" sz="1800" b="1" dirty="0">
                <a:solidFill>
                  <a:srgbClr val="FF0000"/>
                </a:solidFill>
                <a:latin typeface="Calibri"/>
              </a:rPr>
              <a:t>§ 70 Abs. 2 </a:t>
            </a:r>
            <a:r>
              <a:rPr lang="de-DE" sz="1800" b="1" dirty="0" smtClean="0">
                <a:solidFill>
                  <a:srgbClr val="FF0000"/>
                </a:solidFill>
                <a:latin typeface="Calibri"/>
              </a:rPr>
              <a:t>JGG-neu-</a:t>
            </a:r>
            <a:r>
              <a:rPr lang="de-DE" sz="1800" dirty="0" smtClean="0">
                <a:solidFill>
                  <a:srgbClr val="FF0000"/>
                </a:solidFill>
                <a:latin typeface="Calibri"/>
              </a:rPr>
              <a:t>: </a:t>
            </a:r>
            <a:r>
              <a:rPr lang="de-DE" sz="1800" dirty="0">
                <a:solidFill>
                  <a:srgbClr val="FF0000"/>
                </a:solidFill>
                <a:latin typeface="Calibri"/>
              </a:rPr>
              <a:t/>
            </a:r>
            <a:br>
              <a:rPr lang="de-DE" sz="1800" dirty="0">
                <a:solidFill>
                  <a:srgbClr val="FF0000"/>
                </a:solidFill>
                <a:latin typeface="Calibri"/>
              </a:rPr>
            </a:br>
            <a:r>
              <a:rPr lang="de-DE" sz="1800" i="1" dirty="0">
                <a:solidFill>
                  <a:srgbClr val="FF0000"/>
                </a:solidFill>
                <a:latin typeface="Calibri"/>
              </a:rPr>
              <a:t>„Von der Einleitung des Verfahrens ist die Jugendgerichtshilfe </a:t>
            </a:r>
            <a:r>
              <a:rPr lang="de-DE" sz="1800" b="1" i="1" dirty="0">
                <a:solidFill>
                  <a:srgbClr val="FF0000"/>
                </a:solidFill>
                <a:latin typeface="Calibri"/>
              </a:rPr>
              <a:t>spätestens zum Zeitpunkt der Ladung des Jugendlichen zu seiner ersten Vernehmung als Beschuldigter </a:t>
            </a:r>
            <a:r>
              <a:rPr lang="de-DE" sz="1800" i="1" dirty="0">
                <a:solidFill>
                  <a:srgbClr val="FF0000"/>
                </a:solidFill>
                <a:latin typeface="Calibri"/>
              </a:rPr>
              <a:t>zu unterrichten. Im Fall einer ersten Beschuldigtenvernehmung ohne vorherige Ladung muss die Unterrichtung spätestens unverzüglich nach der Vernehmung erfolgen.“</a:t>
            </a:r>
          </a:p>
          <a:p>
            <a:pPr marL="636588" lvl="1" eaLnBrk="1" fontAlgn="auto" hangingPunct="1">
              <a:lnSpc>
                <a:spcPts val="2400"/>
              </a:lnSpc>
              <a:spcBef>
                <a:spcPts val="1200"/>
              </a:spcBef>
              <a:spcAft>
                <a:spcPts val="0"/>
              </a:spcAft>
              <a:buFont typeface="Wingdings"/>
              <a:buChar char="à"/>
            </a:pPr>
            <a:r>
              <a:rPr lang="de-DE" sz="1800" b="1" dirty="0">
                <a:solidFill>
                  <a:srgbClr val="FF0000"/>
                </a:solidFill>
                <a:latin typeface="Calibri"/>
              </a:rPr>
              <a:t>unabhängig von</a:t>
            </a:r>
            <a:r>
              <a:rPr lang="de-DE" sz="1800" dirty="0">
                <a:solidFill>
                  <a:srgbClr val="FF0000"/>
                </a:solidFill>
                <a:latin typeface="Calibri"/>
              </a:rPr>
              <a:t> einem etwaigen </a:t>
            </a:r>
            <a:r>
              <a:rPr lang="de-DE" sz="1800" b="1" dirty="0">
                <a:solidFill>
                  <a:srgbClr val="FF0000"/>
                </a:solidFill>
                <a:latin typeface="Calibri"/>
              </a:rPr>
              <a:t>Verzicht </a:t>
            </a:r>
            <a:r>
              <a:rPr lang="de-DE" sz="1800" dirty="0">
                <a:solidFill>
                  <a:srgbClr val="FF0000"/>
                </a:solidFill>
                <a:latin typeface="Calibri"/>
              </a:rPr>
              <a:t>auf die Berichterstattung und/oder die TN an der HV nach § 38 Absatz 7 </a:t>
            </a:r>
            <a:r>
              <a:rPr lang="de-DE" sz="1800" dirty="0" smtClean="0">
                <a:solidFill>
                  <a:srgbClr val="FF0000"/>
                </a:solidFill>
                <a:latin typeface="Calibri"/>
              </a:rPr>
              <a:t>JGG-neu-</a:t>
            </a:r>
            <a:endParaRPr lang="de-DE" sz="1800" dirty="0">
              <a:solidFill>
                <a:srgbClr val="FF0000"/>
              </a:solidFill>
              <a:latin typeface="Calibri"/>
            </a:endParaRPr>
          </a:p>
          <a:p>
            <a:pPr marL="622300" lvl="0" eaLnBrk="1" fontAlgn="t" hangingPunct="1">
              <a:lnSpc>
                <a:spcPts val="2400"/>
              </a:lnSpc>
              <a:spcBef>
                <a:spcPts val="0"/>
              </a:spcBef>
              <a:spcAft>
                <a:spcPts val="0"/>
              </a:spcAft>
              <a:buFont typeface="Wingdings" panose="05000000000000000000" pitchFamily="2" charset="2"/>
              <a:buChar char="Ø"/>
            </a:pPr>
            <a:endParaRPr lang="de-DE" sz="1800" dirty="0">
              <a:solidFill>
                <a:srgbClr val="003064"/>
              </a:solidFill>
              <a:latin typeface="Arial"/>
            </a:endParaRPr>
          </a:p>
          <a:p>
            <a:pPr marL="338138" lvl="1" indent="0" eaLnBrk="1" fontAlgn="auto" hangingPunct="1">
              <a:lnSpc>
                <a:spcPts val="2400"/>
              </a:lnSpc>
              <a:spcBef>
                <a:spcPts val="0"/>
              </a:spcBef>
              <a:spcAft>
                <a:spcPts val="0"/>
              </a:spcAft>
              <a:buNone/>
            </a:pPr>
            <a:endParaRPr lang="de-DE" sz="1800" dirty="0">
              <a:solidFill>
                <a:srgbClr val="00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480673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1" eaLnBrk="1" fontAlgn="auto"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mn-lt"/>
              </a:rPr>
              <a:t>Gang </a:t>
            </a:r>
            <a:r>
              <a:rPr lang="de-DE" sz="1800" b="1" dirty="0" smtClean="0">
                <a:solidFill>
                  <a:srgbClr val="000000"/>
                </a:solidFill>
                <a:latin typeface="+mn-lt"/>
              </a:rPr>
              <a:t>der Gesetzgebungsverfahren zur Richtlinien-Umsetzung</a:t>
            </a:r>
            <a:endParaRPr lang="de-DE" sz="1800" b="1" dirty="0">
              <a:solidFill>
                <a:srgbClr val="000000"/>
              </a:solidFill>
              <a:latin typeface="+mn-lt"/>
            </a:endParaRPr>
          </a:p>
          <a:p>
            <a:pPr marL="285750" lvl="0" indent="-285750" eaLnBrk="1" fontAlgn="t" hangingPunct="1">
              <a:lnSpc>
                <a:spcPts val="2400"/>
              </a:lnSpc>
              <a:spcBef>
                <a:spcPts val="0"/>
              </a:spcBef>
              <a:spcAft>
                <a:spcPts val="0"/>
              </a:spcAft>
              <a:buFont typeface="Wingdings" panose="05000000000000000000" pitchFamily="2" charset="2"/>
              <a:buChar char="§"/>
            </a:pPr>
            <a:endParaRPr lang="de-DE" sz="1800" dirty="0">
              <a:solidFill>
                <a:srgbClr val="000000"/>
              </a:solidFill>
              <a:latin typeface="+mn-lt"/>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srgbClr val="000000"/>
                </a:solidFill>
                <a:latin typeface="+mn-lt"/>
                <a:cs typeface="+mn-cs"/>
              </a:rPr>
              <a:t>14. November 2019: </a:t>
            </a:r>
            <a:r>
              <a:rPr lang="de-DE" sz="1800" b="1" dirty="0" smtClean="0">
                <a:latin typeface="+mn-lt"/>
                <a:cs typeface="+mn-cs"/>
              </a:rPr>
              <a:t>Gesetzesbeschlüsse des Bundestags</a:t>
            </a:r>
          </a:p>
          <a:p>
            <a:pPr marL="1076325" lvl="0" eaLnBrk="1" fontAlgn="t" hangingPunct="1">
              <a:lnSpc>
                <a:spcPts val="2400"/>
              </a:lnSpc>
              <a:spcBef>
                <a:spcPts val="0"/>
              </a:spcBef>
              <a:spcAft>
                <a:spcPts val="0"/>
              </a:spcAft>
              <a:buFont typeface="Symbol" panose="05050102010706020507" pitchFamily="18" charset="2"/>
              <a:buChar char="-"/>
            </a:pPr>
            <a:r>
              <a:rPr lang="de-DE" sz="1800" dirty="0" smtClean="0">
                <a:latin typeface="+mn-lt"/>
                <a:cs typeface="+mn-cs"/>
              </a:rPr>
              <a:t>JGG: „Gesetz zur Stärkung der Verfahrensrechte von Beschuldigten im Jugendstrafverfahren“ </a:t>
            </a:r>
            <a:r>
              <a:rPr lang="de-DE" sz="1800" dirty="0" smtClean="0">
                <a:latin typeface="Calibri"/>
              </a:rPr>
              <a:t>(</a:t>
            </a:r>
            <a:r>
              <a:rPr lang="de-DE" sz="1800" dirty="0" err="1" smtClean="0">
                <a:latin typeface="Calibri"/>
              </a:rPr>
              <a:t>i.d.F</a:t>
            </a:r>
            <a:r>
              <a:rPr lang="de-DE" sz="1800" dirty="0" smtClean="0">
                <a:latin typeface="Calibri"/>
              </a:rPr>
              <a:t>. BT-</a:t>
            </a:r>
            <a:r>
              <a:rPr lang="de-DE" sz="1800" dirty="0" err="1" smtClean="0">
                <a:latin typeface="Calibri"/>
              </a:rPr>
              <a:t>Drs</a:t>
            </a:r>
            <a:r>
              <a:rPr lang="de-DE" sz="1800" dirty="0" smtClean="0">
                <a:latin typeface="Calibri"/>
              </a:rPr>
              <a:t>. 19/15162)</a:t>
            </a:r>
          </a:p>
          <a:p>
            <a:pPr marL="1076325" lvl="0" eaLnBrk="1" fontAlgn="t" hangingPunct="1">
              <a:lnSpc>
                <a:spcPts val="2400"/>
              </a:lnSpc>
              <a:spcBef>
                <a:spcPts val="0"/>
              </a:spcBef>
              <a:spcAft>
                <a:spcPts val="0"/>
              </a:spcAft>
              <a:buFont typeface="Symbol" panose="05050102010706020507" pitchFamily="18" charset="2"/>
              <a:buChar char="-"/>
            </a:pPr>
            <a:r>
              <a:rPr lang="de-DE" sz="1800" dirty="0" smtClean="0">
                <a:latin typeface="+mn-lt"/>
                <a:cs typeface="+mn-cs"/>
              </a:rPr>
              <a:t>StPO: „Gesetz zur Neuregelung des Rechts der notwendigen Verteidigung</a:t>
            </a:r>
            <a:r>
              <a:rPr lang="de-DE" sz="1800" dirty="0">
                <a:latin typeface="+mn-lt"/>
                <a:cs typeface="+mn-cs"/>
              </a:rPr>
              <a:t>“ </a:t>
            </a:r>
            <a:r>
              <a:rPr lang="de-DE" sz="1800" dirty="0" smtClean="0">
                <a:latin typeface="+mn-lt"/>
                <a:cs typeface="+mn-cs"/>
              </a:rPr>
              <a:t>(</a:t>
            </a:r>
            <a:r>
              <a:rPr lang="de-DE" sz="1800" dirty="0" err="1" smtClean="0">
                <a:latin typeface="+mn-lt"/>
                <a:cs typeface="+mn-cs"/>
              </a:rPr>
              <a:t>i.d.F</a:t>
            </a:r>
            <a:r>
              <a:rPr lang="de-DE" sz="1800" dirty="0" smtClean="0">
                <a:latin typeface="+mn-lt"/>
                <a:cs typeface="+mn-cs"/>
              </a:rPr>
              <a:t>. BT-</a:t>
            </a:r>
            <a:r>
              <a:rPr lang="de-DE" sz="1800" dirty="0" err="1" smtClean="0">
                <a:latin typeface="+mn-lt"/>
                <a:cs typeface="+mn-cs"/>
              </a:rPr>
              <a:t>Drs</a:t>
            </a:r>
            <a:r>
              <a:rPr lang="de-DE" sz="1800" dirty="0" smtClean="0">
                <a:latin typeface="+mn-lt"/>
                <a:cs typeface="+mn-cs"/>
              </a:rPr>
              <a:t>. 19/15151)</a:t>
            </a: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a:latin typeface="+mn-lt"/>
              <a:cs typeface="+mn-cs"/>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srgbClr val="000000"/>
                </a:solidFill>
                <a:latin typeface="Calibri"/>
              </a:rPr>
              <a:t>29. November 2019: Beschlüsse des</a:t>
            </a:r>
            <a:r>
              <a:rPr lang="de-DE" sz="1800" b="1" dirty="0" smtClean="0">
                <a:solidFill>
                  <a:prstClr val="black"/>
                </a:solidFill>
                <a:latin typeface="Calibri"/>
              </a:rPr>
              <a:t> Bundesrats (keine Anrufung des VA)</a:t>
            </a:r>
          </a:p>
          <a:p>
            <a:pPr marL="1076325" lvl="0" eaLnBrk="1" fontAlgn="t" hangingPunct="1">
              <a:lnSpc>
                <a:spcPts val="2400"/>
              </a:lnSpc>
              <a:spcBef>
                <a:spcPts val="0"/>
              </a:spcBef>
              <a:spcAft>
                <a:spcPts val="0"/>
              </a:spcAft>
              <a:buFont typeface="Symbol" panose="05050102010706020507" pitchFamily="18" charset="2"/>
              <a:buChar char="-"/>
            </a:pPr>
            <a:r>
              <a:rPr lang="de-DE" sz="1800" dirty="0">
                <a:solidFill>
                  <a:prstClr val="black"/>
                </a:solidFill>
                <a:latin typeface="Calibri"/>
              </a:rPr>
              <a:t>JGG: </a:t>
            </a:r>
            <a:r>
              <a:rPr lang="de-DE" sz="1800" dirty="0" smtClean="0">
                <a:solidFill>
                  <a:prstClr val="black"/>
                </a:solidFill>
                <a:latin typeface="Calibri"/>
              </a:rPr>
              <a:t>BR-</a:t>
            </a:r>
            <a:r>
              <a:rPr lang="de-DE" sz="1800" dirty="0" err="1" smtClean="0">
                <a:solidFill>
                  <a:prstClr val="black"/>
                </a:solidFill>
                <a:latin typeface="Calibri"/>
              </a:rPr>
              <a:t>Drs</a:t>
            </a:r>
            <a:r>
              <a:rPr lang="de-DE" sz="1800" dirty="0" smtClean="0">
                <a:solidFill>
                  <a:prstClr val="black"/>
                </a:solidFill>
                <a:latin typeface="Calibri"/>
              </a:rPr>
              <a:t>. 604/19(B)</a:t>
            </a:r>
            <a:endParaRPr lang="de-DE" sz="1800" dirty="0">
              <a:solidFill>
                <a:prstClr val="black"/>
              </a:solidFill>
              <a:latin typeface="Calibri"/>
            </a:endParaRPr>
          </a:p>
          <a:p>
            <a:pPr marL="1076325" lvl="0" eaLnBrk="1" fontAlgn="t" hangingPunct="1">
              <a:lnSpc>
                <a:spcPts val="2400"/>
              </a:lnSpc>
              <a:spcBef>
                <a:spcPts val="0"/>
              </a:spcBef>
              <a:spcAft>
                <a:spcPts val="0"/>
              </a:spcAft>
              <a:buFont typeface="Symbol" panose="05050102010706020507" pitchFamily="18" charset="2"/>
              <a:buChar char="-"/>
            </a:pPr>
            <a:r>
              <a:rPr lang="de-DE" sz="1800" dirty="0">
                <a:solidFill>
                  <a:prstClr val="black"/>
                </a:solidFill>
                <a:latin typeface="Calibri"/>
              </a:rPr>
              <a:t>StPO: </a:t>
            </a:r>
            <a:r>
              <a:rPr lang="de-DE" sz="1800" dirty="0" smtClean="0">
                <a:solidFill>
                  <a:prstClr val="black"/>
                </a:solidFill>
                <a:latin typeface="Calibri"/>
              </a:rPr>
              <a:t>BR-</a:t>
            </a:r>
            <a:r>
              <a:rPr lang="de-DE" sz="1800" dirty="0" err="1" smtClean="0">
                <a:solidFill>
                  <a:prstClr val="black"/>
                </a:solidFill>
                <a:latin typeface="Calibri"/>
              </a:rPr>
              <a:t>Drs</a:t>
            </a:r>
            <a:r>
              <a:rPr lang="de-DE" sz="1800" dirty="0" smtClean="0">
                <a:solidFill>
                  <a:prstClr val="black"/>
                </a:solidFill>
                <a:latin typeface="Calibri"/>
              </a:rPr>
              <a:t>. 603/19(B)</a:t>
            </a:r>
            <a:endParaRPr lang="de-DE" sz="1800" dirty="0">
              <a:solidFill>
                <a:prstClr val="black"/>
              </a:solidFill>
              <a:latin typeface="Calibri"/>
            </a:endParaRPr>
          </a:p>
          <a:p>
            <a:pPr marL="711200" lvl="0" eaLnBrk="1" fontAlgn="t" hangingPunct="1">
              <a:lnSpc>
                <a:spcPts val="2400"/>
              </a:lnSpc>
              <a:spcBef>
                <a:spcPts val="0"/>
              </a:spcBef>
              <a:spcAft>
                <a:spcPts val="0"/>
              </a:spcAft>
              <a:buFont typeface="Wingdings" panose="05000000000000000000" pitchFamily="2" charset="2"/>
              <a:buChar char="Ø"/>
            </a:pPr>
            <a:endParaRPr lang="de-DE" sz="1800" b="1" dirty="0">
              <a:solidFill>
                <a:prstClr val="black"/>
              </a:solidFill>
              <a:latin typeface="Calibri"/>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prstClr val="black"/>
                </a:solidFill>
                <a:latin typeface="Calibri"/>
              </a:rPr>
              <a:t>Inkrafttreten</a:t>
            </a:r>
            <a:endParaRPr lang="de-DE" sz="1800" b="1" dirty="0">
              <a:solidFill>
                <a:prstClr val="black"/>
              </a:solidFill>
              <a:latin typeface="Calibri"/>
            </a:endParaRPr>
          </a:p>
          <a:p>
            <a:pPr marL="1076325" lvl="0" eaLnBrk="1" fontAlgn="t" hangingPunct="1">
              <a:lnSpc>
                <a:spcPts val="2400"/>
              </a:lnSpc>
              <a:spcBef>
                <a:spcPts val="0"/>
              </a:spcBef>
              <a:spcAft>
                <a:spcPts val="0"/>
              </a:spcAft>
              <a:buFont typeface="Symbol" panose="05050102010706020507" pitchFamily="18" charset="2"/>
              <a:buChar char="-"/>
            </a:pPr>
            <a:r>
              <a:rPr lang="de-DE" sz="1800" dirty="0" smtClean="0">
                <a:solidFill>
                  <a:prstClr val="black"/>
                </a:solidFill>
                <a:latin typeface="Calibri"/>
              </a:rPr>
              <a:t>JGG : „am Tag nach der Verkündung“, </a:t>
            </a:r>
            <a:br>
              <a:rPr lang="de-DE" sz="1800" dirty="0" smtClean="0">
                <a:solidFill>
                  <a:prstClr val="black"/>
                </a:solidFill>
                <a:latin typeface="Calibri"/>
              </a:rPr>
            </a:br>
            <a:r>
              <a:rPr lang="de-DE" sz="1800" dirty="0" err="1" smtClean="0">
                <a:solidFill>
                  <a:prstClr val="black"/>
                </a:solidFill>
                <a:latin typeface="Calibri"/>
              </a:rPr>
              <a:t>Ausn</a:t>
            </a:r>
            <a:r>
              <a:rPr lang="de-DE" sz="1800" dirty="0" smtClean="0">
                <a:solidFill>
                  <a:prstClr val="black"/>
                </a:solidFill>
                <a:latin typeface="Calibri"/>
              </a:rPr>
              <a:t>.: § 70c Abs. 2 S. 3 JGG und § 136 Abs. 4 StPO (zum 1.1.2020)</a:t>
            </a:r>
            <a:endParaRPr lang="de-DE" sz="1800" dirty="0">
              <a:solidFill>
                <a:prstClr val="black"/>
              </a:solidFill>
              <a:latin typeface="Calibri"/>
            </a:endParaRPr>
          </a:p>
          <a:p>
            <a:pPr marL="1076325" lvl="0" eaLnBrk="1" fontAlgn="t" hangingPunct="1">
              <a:lnSpc>
                <a:spcPts val="2400"/>
              </a:lnSpc>
              <a:spcBef>
                <a:spcPts val="0"/>
              </a:spcBef>
              <a:spcAft>
                <a:spcPts val="0"/>
              </a:spcAft>
              <a:buFont typeface="Symbol" panose="05050102010706020507" pitchFamily="18" charset="2"/>
              <a:buChar char="-"/>
            </a:pPr>
            <a:r>
              <a:rPr lang="de-DE" sz="1800" dirty="0">
                <a:solidFill>
                  <a:prstClr val="black"/>
                </a:solidFill>
                <a:latin typeface="Calibri"/>
              </a:rPr>
              <a:t>StPO: </a:t>
            </a:r>
            <a:r>
              <a:rPr lang="de-DE" sz="1800" dirty="0" smtClean="0">
                <a:solidFill>
                  <a:prstClr val="black"/>
                </a:solidFill>
                <a:latin typeface="Calibri"/>
              </a:rPr>
              <a:t>„am </a:t>
            </a:r>
            <a:r>
              <a:rPr lang="de-DE" sz="1800" dirty="0">
                <a:solidFill>
                  <a:prstClr val="black"/>
                </a:solidFill>
                <a:latin typeface="Calibri"/>
              </a:rPr>
              <a:t>Tag nach der Verkündung“ </a:t>
            </a:r>
          </a:p>
          <a:p>
            <a:pPr marL="711200" lvl="0" eaLnBrk="1" fontAlgn="t" hangingPunct="1">
              <a:lnSpc>
                <a:spcPts val="2400"/>
              </a:lnSpc>
              <a:spcBef>
                <a:spcPts val="0"/>
              </a:spcBef>
              <a:spcAft>
                <a:spcPts val="0"/>
              </a:spcAft>
              <a:buFont typeface="Wingdings" panose="05000000000000000000" pitchFamily="2" charset="2"/>
              <a:buChar char="Ø"/>
            </a:pPr>
            <a:endParaRPr lang="de-DE" sz="1800" b="1" dirty="0">
              <a:solidFill>
                <a:prstClr val="black"/>
              </a:solidFill>
              <a:latin typeface="Calibri"/>
            </a:endParaRPr>
          </a:p>
          <a:p>
            <a:pPr marL="1076325" lvl="0" eaLnBrk="1" fontAlgn="t" hangingPunct="1">
              <a:lnSpc>
                <a:spcPts val="2400"/>
              </a:lnSpc>
              <a:spcBef>
                <a:spcPts val="0"/>
              </a:spcBef>
              <a:spcAft>
                <a:spcPts val="0"/>
              </a:spcAft>
              <a:buFont typeface="Symbol" panose="05050102010706020507" pitchFamily="18" charset="2"/>
              <a:buChar char="-"/>
            </a:pPr>
            <a:endParaRPr lang="de-DE" sz="1800" dirty="0">
              <a:solidFill>
                <a:prstClr val="black"/>
              </a:solidFill>
              <a:latin typeface="Calibri"/>
            </a:endParaRP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a:solidFill>
                <a:prstClr val="black"/>
              </a:solidFill>
              <a:latin typeface="Calibri"/>
            </a:endParaRPr>
          </a:p>
          <a:p>
            <a:pPr marL="368300" lvl="0" indent="0" eaLnBrk="1" fontAlgn="t" hangingPunct="1">
              <a:lnSpc>
                <a:spcPts val="2400"/>
              </a:lnSpc>
              <a:spcBef>
                <a:spcPts val="0"/>
              </a:spcBef>
              <a:spcAft>
                <a:spcPts val="0"/>
              </a:spcAft>
              <a:buNone/>
            </a:pPr>
            <a:endParaRPr lang="de-DE" sz="1800" dirty="0">
              <a:solidFill>
                <a:srgbClr val="FF0000"/>
              </a:solidFill>
              <a:latin typeface="+mn-lt"/>
              <a:cs typeface="+mn-cs"/>
            </a:endParaRPr>
          </a:p>
          <a:p>
            <a:pPr marL="0" indent="0">
              <a:spcBef>
                <a:spcPts val="0"/>
              </a:spcBef>
              <a:spcAft>
                <a:spcPts val="0"/>
              </a:spcAft>
              <a:buNone/>
            </a:pPr>
            <a:endParaRPr lang="de-DE" sz="1800" dirty="0" smtClean="0">
              <a:latin typeface="+mn-lt"/>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a:solidFill>
                  <a:prstClr val="black"/>
                </a:solidFill>
                <a:latin typeface="Calibri"/>
              </a:rPr>
              <a:t>I. Entstehung der Richtlinie und Umsetzungsprozess</a:t>
            </a:r>
            <a:endParaRPr lang="de-DE" sz="1800" dirty="0"/>
          </a:p>
        </p:txBody>
      </p:sp>
    </p:spTree>
    <p:extLst>
      <p:ext uri="{BB962C8B-B14F-4D97-AF65-F5344CB8AC3E}">
        <p14:creationId xmlns:p14="http://schemas.microsoft.com/office/powerpoint/2010/main" val="6503515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Voraussetzung der Anklageerhebung</a:t>
            </a:r>
          </a:p>
          <a:p>
            <a:pPr marL="627063" lvl="0" eaLnBrk="1" fontAlgn="t"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347663" lvl="0" eaLnBrk="1" fontAlgn="t"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Calibri"/>
              </a:rPr>
              <a:t>Grundsatz Absatz 5:</a:t>
            </a:r>
            <a:r>
              <a:rPr lang="de-DE" sz="1800" dirty="0">
                <a:solidFill>
                  <a:srgbClr val="000000"/>
                </a:solidFill>
                <a:latin typeface="Calibri"/>
              </a:rPr>
              <a:t> individuelle Begutachtung vor Anklageerhebung</a:t>
            </a:r>
          </a:p>
          <a:p>
            <a:pPr marL="347663" lvl="0" eaLnBrk="1" fontAlgn="t"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347663" lvl="0" eaLnBrk="1" fontAlgn="t"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Calibri"/>
              </a:rPr>
              <a:t>Ausnahme Absatz 6</a:t>
            </a:r>
            <a:r>
              <a:rPr lang="de-DE" sz="1800" dirty="0">
                <a:solidFill>
                  <a:srgbClr val="000000"/>
                </a:solidFill>
                <a:latin typeface="Calibri"/>
              </a:rPr>
              <a:t>: Anklageerhebung vor Begutachtung „wenn dies dem Kindeswohl dient </a:t>
            </a:r>
            <a:r>
              <a:rPr lang="de-DE" sz="1800" u="sng" dirty="0">
                <a:solidFill>
                  <a:srgbClr val="000000"/>
                </a:solidFill>
                <a:latin typeface="Calibri"/>
              </a:rPr>
              <a:t>und</a:t>
            </a:r>
            <a:r>
              <a:rPr lang="de-DE" sz="1800" dirty="0">
                <a:solidFill>
                  <a:srgbClr val="000000"/>
                </a:solidFill>
                <a:latin typeface="Calibri"/>
              </a:rPr>
              <a:t> die individuelle Begutachtung in jedem Fall zu Beginn der Hauptverhandlungen zur Verfügung steht.“</a:t>
            </a:r>
            <a:r>
              <a:rPr lang="de-DE" sz="1800" b="1" dirty="0">
                <a:solidFill>
                  <a:srgbClr val="000000"/>
                </a:solidFill>
                <a:latin typeface="Calibri"/>
              </a:rPr>
              <a:t/>
            </a:r>
            <a:br>
              <a:rPr lang="de-DE" sz="1800" b="1" dirty="0">
                <a:solidFill>
                  <a:srgbClr val="000000"/>
                </a:solidFill>
                <a:latin typeface="Calibri"/>
              </a:rPr>
            </a:br>
            <a:r>
              <a:rPr lang="de-DE" sz="1800" b="1" dirty="0">
                <a:solidFill>
                  <a:srgbClr val="000000"/>
                </a:solidFill>
                <a:latin typeface="Calibri"/>
                <a:sym typeface="Wingdings" panose="05000000000000000000" pitchFamily="2" charset="2"/>
              </a:rPr>
              <a:t> </a:t>
            </a:r>
            <a:r>
              <a:rPr lang="de-DE" sz="1800" b="1" dirty="0">
                <a:solidFill>
                  <a:srgbClr val="000000"/>
                </a:solidFill>
                <a:latin typeface="Calibri"/>
              </a:rPr>
              <a:t>EG 39 S. 3</a:t>
            </a:r>
            <a:r>
              <a:rPr lang="de-DE" sz="1800" dirty="0">
                <a:solidFill>
                  <a:srgbClr val="000000"/>
                </a:solidFill>
                <a:latin typeface="Calibri"/>
              </a:rPr>
              <a:t>: „beispielsweise (...), wenn ein Kind in Untersuchungshaft ist und das Warten auf die Verfügbarkeit der individuellen Begutachtung das Risiko der unnötigen Verlängerung dieser Haft bedeuten würde“</a:t>
            </a:r>
            <a:endParaRPr lang="de-DE" sz="1800" b="1" dirty="0">
              <a:solidFill>
                <a:srgbClr val="000000"/>
              </a:solidFill>
              <a:latin typeface="Calibri"/>
            </a:endParaRP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358775"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46a S. 1 </a:t>
            </a:r>
            <a:r>
              <a:rPr lang="de-DE" sz="1800" b="1" dirty="0" smtClean="0">
                <a:solidFill>
                  <a:srgbClr val="FF0000"/>
                </a:solidFill>
                <a:latin typeface="Calibri"/>
              </a:rPr>
              <a:t>JGG-neu-</a:t>
            </a:r>
            <a:r>
              <a:rPr lang="de-DE" sz="1800" dirty="0" smtClean="0">
                <a:solidFill>
                  <a:srgbClr val="FF0000"/>
                </a:solidFill>
                <a:latin typeface="Calibri"/>
              </a:rPr>
              <a:t> </a:t>
            </a:r>
            <a:r>
              <a:rPr lang="de-DE" sz="1800" b="1" dirty="0">
                <a:solidFill>
                  <a:srgbClr val="FF0000"/>
                </a:solidFill>
                <a:latin typeface="Calibri"/>
              </a:rPr>
              <a:t>Anklage vor Berichterstattung der Jugendgerichtshilfe</a:t>
            </a:r>
            <a:r>
              <a:rPr lang="de-DE" sz="1800" dirty="0">
                <a:solidFill>
                  <a:srgbClr val="FF0000"/>
                </a:solidFill>
                <a:latin typeface="Calibri"/>
              </a:rPr>
              <a:t> </a:t>
            </a:r>
            <a:br>
              <a:rPr lang="de-DE" sz="1800" dirty="0">
                <a:solidFill>
                  <a:srgbClr val="FF0000"/>
                </a:solidFill>
                <a:latin typeface="Calibri"/>
              </a:rPr>
            </a:br>
            <a:r>
              <a:rPr lang="de-DE" sz="1800" i="1" dirty="0">
                <a:solidFill>
                  <a:srgbClr val="FF0000"/>
                </a:solidFill>
                <a:latin typeface="Calibri"/>
              </a:rPr>
              <a:t>„wenn dies dem Wohl des Jugendlichen dient und zu erwarten ist, dass das Ergebnis der Nachforschungen spätestens zu Beginn der Hauptverhandlung zur Verfügung stehen wird“</a:t>
            </a:r>
            <a:r>
              <a:rPr lang="de-DE" sz="1800" dirty="0">
                <a:solidFill>
                  <a:srgbClr val="FF0000"/>
                </a:solidFill>
                <a:latin typeface="Calibri"/>
              </a:rPr>
              <a:t>  (</a:t>
            </a:r>
            <a:r>
              <a:rPr lang="de-DE" sz="1800" b="1" dirty="0">
                <a:solidFill>
                  <a:srgbClr val="FF0000"/>
                </a:solidFill>
                <a:latin typeface="Calibri"/>
              </a:rPr>
              <a:t>§ 109 Abs. 1 S. 1 </a:t>
            </a:r>
            <a:r>
              <a:rPr lang="de-DE" sz="1800" b="1" dirty="0" smtClean="0">
                <a:solidFill>
                  <a:srgbClr val="FF0000"/>
                </a:solidFill>
                <a:latin typeface="Calibri"/>
              </a:rPr>
              <a:t>JGG-neu-</a:t>
            </a:r>
            <a:r>
              <a:rPr lang="de-DE" sz="1800" dirty="0" smtClean="0">
                <a:solidFill>
                  <a:srgbClr val="FF0000"/>
                </a:solidFill>
                <a:latin typeface="Calibri"/>
              </a:rPr>
              <a:t>: </a:t>
            </a:r>
            <a:r>
              <a:rPr lang="de-DE" sz="1800" dirty="0">
                <a:solidFill>
                  <a:srgbClr val="FF0000"/>
                </a:solidFill>
                <a:latin typeface="Calibri"/>
              </a:rPr>
              <a:t>auch bei </a:t>
            </a:r>
            <a:r>
              <a:rPr lang="de-DE" sz="1800" dirty="0" err="1">
                <a:solidFill>
                  <a:srgbClr val="FF0000"/>
                </a:solidFill>
                <a:latin typeface="Calibri"/>
              </a:rPr>
              <a:t>Hw</a:t>
            </a:r>
            <a:r>
              <a:rPr lang="de-DE" sz="1800" dirty="0">
                <a:solidFill>
                  <a:srgbClr val="FF0000"/>
                </a:solidFill>
                <a:latin typeface="Calibri"/>
              </a:rPr>
              <a:t>.)</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42576292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3"/>
            </a:pPr>
            <a:r>
              <a:rPr lang="de-DE" sz="1800" b="1" dirty="0">
                <a:solidFill>
                  <a:srgbClr val="000000"/>
                </a:solidFill>
                <a:latin typeface="Calibri"/>
              </a:rPr>
              <a:t>Voraussetzung der Anklageerhebung</a:t>
            </a:r>
          </a:p>
          <a:p>
            <a:pPr marL="627063" lvl="0" eaLnBrk="1" fontAlgn="t"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Was gilt bei fehlender Mitwirkungsbereitschaft des </a:t>
            </a:r>
            <a:r>
              <a:rPr lang="de-DE" sz="1800" dirty="0" err="1">
                <a:solidFill>
                  <a:srgbClr val="000000"/>
                </a:solidFill>
                <a:latin typeface="Calibri"/>
              </a:rPr>
              <a:t>Jug</a:t>
            </a:r>
            <a:r>
              <a:rPr lang="de-DE" sz="1800" dirty="0">
                <a:solidFill>
                  <a:srgbClr val="000000"/>
                </a:solidFill>
                <a:latin typeface="Calibri"/>
              </a:rPr>
              <a:t>. / </a:t>
            </a:r>
            <a:r>
              <a:rPr lang="de-DE" sz="1800" dirty="0" err="1">
                <a:solidFill>
                  <a:srgbClr val="000000"/>
                </a:solidFill>
                <a:latin typeface="Calibri"/>
              </a:rPr>
              <a:t>Hw</a:t>
            </a:r>
            <a:r>
              <a:rPr lang="de-DE" sz="1800" dirty="0">
                <a:solidFill>
                  <a:srgbClr val="000000"/>
                </a:solidFill>
                <a:latin typeface="Calibri"/>
              </a:rPr>
              <a:t>.?</a:t>
            </a:r>
            <a:br>
              <a:rPr lang="de-DE" sz="1800" dirty="0">
                <a:solidFill>
                  <a:srgbClr val="000000"/>
                </a:solidFill>
                <a:latin typeface="Calibri"/>
              </a:rPr>
            </a:br>
            <a:endParaRPr lang="de-DE" sz="1800" dirty="0">
              <a:solidFill>
                <a:srgbClr val="000000"/>
              </a:solidFill>
              <a:latin typeface="Calibri"/>
            </a:endParaRPr>
          </a:p>
          <a:p>
            <a:pPr marL="623888" lvl="1" eaLnBrk="1" fontAlgn="auto" hangingPunct="1">
              <a:lnSpc>
                <a:spcPts val="2400"/>
              </a:lnSpc>
              <a:spcBef>
                <a:spcPts val="0"/>
              </a:spcBef>
              <a:spcAft>
                <a:spcPts val="0"/>
              </a:spcAft>
              <a:buFont typeface="Symbol" panose="05050102010706020507" pitchFamily="18" charset="2"/>
              <a:buChar char="-"/>
            </a:pPr>
            <a:r>
              <a:rPr lang="de-DE" sz="1800" b="1" dirty="0">
                <a:solidFill>
                  <a:srgbClr val="FF0000"/>
                </a:solidFill>
                <a:latin typeface="Calibri"/>
              </a:rPr>
              <a:t>BT-</a:t>
            </a:r>
            <a:r>
              <a:rPr lang="de-DE" sz="1800" b="1" dirty="0" err="1">
                <a:solidFill>
                  <a:srgbClr val="FF0000"/>
                </a:solidFill>
                <a:latin typeface="Calibri"/>
              </a:rPr>
              <a:t>Drs</a:t>
            </a:r>
            <a:r>
              <a:rPr lang="de-DE" sz="1800" b="1" dirty="0">
                <a:solidFill>
                  <a:srgbClr val="FF0000"/>
                </a:solidFill>
                <a:latin typeface="Calibri"/>
              </a:rPr>
              <a:t>. 19/13837 </a:t>
            </a:r>
            <a:r>
              <a:rPr lang="de-DE" sz="1800" dirty="0">
                <a:solidFill>
                  <a:srgbClr val="FF0000"/>
                </a:solidFill>
                <a:latin typeface="Calibri"/>
              </a:rPr>
              <a:t>(</a:t>
            </a:r>
            <a:r>
              <a:rPr lang="de-DE" sz="1800" dirty="0" err="1">
                <a:solidFill>
                  <a:srgbClr val="FF0000"/>
                </a:solidFill>
                <a:latin typeface="Calibri"/>
              </a:rPr>
              <a:t>RegE</a:t>
            </a:r>
            <a:r>
              <a:rPr lang="de-DE" sz="1800" dirty="0">
                <a:solidFill>
                  <a:srgbClr val="FF0000"/>
                </a:solidFill>
                <a:latin typeface="Calibri"/>
              </a:rPr>
              <a:t>), S. 48: notfalls (derzeit) „keine Aussage möglich“</a:t>
            </a:r>
          </a:p>
          <a:p>
            <a:pPr marL="623888" lvl="1" eaLnBrk="1" fontAlgn="auto" hangingPunct="1">
              <a:lnSpc>
                <a:spcPts val="2400"/>
              </a:lnSpc>
              <a:spcBef>
                <a:spcPts val="0"/>
              </a:spcBef>
              <a:spcAft>
                <a:spcPts val="0"/>
              </a:spcAft>
              <a:buFont typeface="Symbol" panose="05050102010706020507" pitchFamily="18" charset="2"/>
              <a:buChar char="-"/>
            </a:pPr>
            <a:endParaRPr lang="de-DE" sz="1800" dirty="0">
              <a:solidFill>
                <a:srgbClr val="FF0000"/>
              </a:solidFill>
              <a:latin typeface="Calibri"/>
            </a:endParaRPr>
          </a:p>
          <a:p>
            <a:pPr marL="623888" lvl="1" eaLnBrk="1" fontAlgn="auto" hangingPunct="1">
              <a:lnSpc>
                <a:spcPts val="2400"/>
              </a:lnSpc>
              <a:spcBef>
                <a:spcPts val="0"/>
              </a:spcBef>
              <a:spcAft>
                <a:spcPts val="0"/>
              </a:spcAft>
              <a:buFont typeface="Symbol" panose="05050102010706020507" pitchFamily="18" charset="2"/>
              <a:buChar char="-"/>
            </a:pPr>
            <a:r>
              <a:rPr lang="de-DE" sz="1800" b="1" dirty="0">
                <a:solidFill>
                  <a:srgbClr val="FF0000"/>
                </a:solidFill>
                <a:latin typeface="Calibri"/>
              </a:rPr>
              <a:t>BT-</a:t>
            </a:r>
            <a:r>
              <a:rPr lang="de-DE" sz="1800" b="1" dirty="0" err="1">
                <a:solidFill>
                  <a:srgbClr val="FF0000"/>
                </a:solidFill>
                <a:latin typeface="Calibri"/>
              </a:rPr>
              <a:t>Drs</a:t>
            </a:r>
            <a:r>
              <a:rPr lang="de-DE" sz="1800" b="1" dirty="0">
                <a:solidFill>
                  <a:srgbClr val="FF0000"/>
                </a:solidFill>
                <a:latin typeface="Calibri"/>
              </a:rPr>
              <a:t>. 19/15162</a:t>
            </a:r>
            <a:r>
              <a:rPr lang="de-DE" sz="1800" dirty="0">
                <a:solidFill>
                  <a:srgbClr val="FF0000"/>
                </a:solidFill>
                <a:latin typeface="Calibri"/>
              </a:rPr>
              <a:t> (</a:t>
            </a:r>
            <a:r>
              <a:rPr lang="de-DE" sz="1800" dirty="0" err="1">
                <a:solidFill>
                  <a:srgbClr val="FF0000"/>
                </a:solidFill>
                <a:latin typeface="Calibri"/>
              </a:rPr>
              <a:t>Begr</a:t>
            </a:r>
            <a:r>
              <a:rPr lang="de-DE" sz="1800" dirty="0">
                <a:solidFill>
                  <a:srgbClr val="FF0000"/>
                </a:solidFill>
                <a:latin typeface="Calibri"/>
              </a:rPr>
              <a:t>. BE des RV-Ausschusses), S. 6/7: „Mitteilung der vor Anklageerhebung von der Jugendgerichtshilfe erreichbaren Erkenntnisse“</a:t>
            </a:r>
          </a:p>
          <a:p>
            <a:pPr marL="0" lvl="0" indent="0" eaLnBrk="1" fontAlgn="auto" hangingPunct="1">
              <a:lnSpc>
                <a:spcPct val="135000"/>
              </a:lnSpc>
              <a:spcBef>
                <a:spcPts val="0"/>
              </a:spcBef>
              <a:spcAft>
                <a:spcPts val="0"/>
              </a:spcAft>
              <a:buNone/>
            </a:pPr>
            <a:endParaRPr lang="de-DE" sz="1600" dirty="0">
              <a:solidFill>
                <a:srgbClr val="003064"/>
              </a:solidFill>
              <a:latin typeface="Arial"/>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5007249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lvl="0">
              <a:spcBef>
                <a:spcPts val="0"/>
              </a:spcBef>
              <a:buFont typeface="Arial" charset="0"/>
              <a:buAutoNum type="romanUcPeriod" startAt="4"/>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4"/>
            </a:pPr>
            <a:r>
              <a:rPr lang="de-DE" sz="1800" b="1" dirty="0">
                <a:solidFill>
                  <a:srgbClr val="000000"/>
                </a:solidFill>
                <a:latin typeface="Calibri"/>
              </a:rPr>
              <a:t>Anwesenheit der JGH in der Hauptverhandlung</a:t>
            </a:r>
          </a:p>
          <a:p>
            <a:pPr marL="623888" lvl="0" indent="-28575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0" indent="-285750" eaLnBrk="1" fontAlgn="t"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50 Abs. 3 </a:t>
            </a:r>
            <a:r>
              <a:rPr lang="de-DE" sz="1800" b="1" dirty="0" smtClean="0">
                <a:solidFill>
                  <a:srgbClr val="FF0000"/>
                </a:solidFill>
                <a:latin typeface="Calibri"/>
              </a:rPr>
              <a:t>JGG-neu-</a:t>
            </a:r>
            <a:r>
              <a:rPr lang="de-DE" sz="1800" dirty="0">
                <a:solidFill>
                  <a:srgbClr val="000000"/>
                </a:solidFill>
                <a:latin typeface="Calibri"/>
              </a:rPr>
              <a:t/>
            </a:r>
            <a:br>
              <a:rPr lang="de-DE" sz="1800" dirty="0">
                <a:solidFill>
                  <a:srgbClr val="000000"/>
                </a:solidFill>
                <a:latin typeface="Calibri"/>
              </a:rPr>
            </a:br>
            <a:r>
              <a:rPr lang="de-DE" sz="1800" dirty="0">
                <a:solidFill>
                  <a:srgbClr val="000000"/>
                </a:solidFill>
                <a:latin typeface="Calibri"/>
              </a:rPr>
              <a:t>„</a:t>
            </a:r>
            <a:r>
              <a:rPr lang="de-DE" sz="1800" baseline="30000" dirty="0">
                <a:solidFill>
                  <a:srgbClr val="000000"/>
                </a:solidFill>
                <a:latin typeface="Calibri"/>
              </a:rPr>
              <a:t>1</a:t>
            </a:r>
            <a:r>
              <a:rPr lang="de-DE" sz="1800" dirty="0">
                <a:solidFill>
                  <a:srgbClr val="FF0000"/>
                </a:solidFill>
                <a:latin typeface="Calibri"/>
              </a:rPr>
              <a:t>Der Jugendgerichtshilfe</a:t>
            </a:r>
            <a:r>
              <a:rPr lang="de-DE" sz="1800" dirty="0">
                <a:solidFill>
                  <a:srgbClr val="000000"/>
                </a:solidFill>
                <a:latin typeface="Calibri"/>
              </a:rPr>
              <a:t> sind Ort und Zeit der Hauptverhandlung </a:t>
            </a:r>
            <a:r>
              <a:rPr lang="de-DE" sz="1800" dirty="0">
                <a:solidFill>
                  <a:srgbClr val="FF0000"/>
                </a:solidFill>
                <a:latin typeface="Calibri"/>
              </a:rPr>
              <a:t>in angemessener Frist vor dem vorgesehenen Termin </a:t>
            </a:r>
            <a:r>
              <a:rPr lang="de-DE" sz="1800" dirty="0">
                <a:solidFill>
                  <a:srgbClr val="000000"/>
                </a:solidFill>
                <a:latin typeface="Calibri"/>
              </a:rPr>
              <a:t>mitzuteilen. </a:t>
            </a:r>
            <a:r>
              <a:rPr lang="de-DE" sz="1800" baseline="30000" dirty="0">
                <a:solidFill>
                  <a:srgbClr val="000000"/>
                </a:solidFill>
                <a:latin typeface="Calibri"/>
              </a:rPr>
              <a:t>2</a:t>
            </a:r>
            <a:r>
              <a:rPr lang="de-DE" sz="1800" dirty="0">
                <a:solidFill>
                  <a:srgbClr val="FF0000"/>
                </a:solidFill>
                <a:latin typeface="Calibri"/>
              </a:rPr>
              <a:t>Der Vertreter der Jugendgerichtshilfe </a:t>
            </a:r>
            <a:r>
              <a:rPr lang="de-DE" sz="1800" dirty="0">
                <a:solidFill>
                  <a:srgbClr val="000000"/>
                </a:solidFill>
                <a:latin typeface="Calibri"/>
              </a:rPr>
              <a:t>erhält </a:t>
            </a:r>
            <a:r>
              <a:rPr lang="de-DE" sz="1800" dirty="0">
                <a:solidFill>
                  <a:srgbClr val="FF0000"/>
                </a:solidFill>
                <a:latin typeface="Calibri"/>
              </a:rPr>
              <a:t>in der Hauptverhandlung</a:t>
            </a:r>
            <a:r>
              <a:rPr lang="de-DE" sz="1800" dirty="0">
                <a:solidFill>
                  <a:srgbClr val="000000"/>
                </a:solidFill>
                <a:latin typeface="Calibri"/>
              </a:rPr>
              <a:t> auf Verlangen das Wort. </a:t>
            </a:r>
            <a:r>
              <a:rPr lang="de-DE" sz="1800" baseline="30000" dirty="0">
                <a:solidFill>
                  <a:srgbClr val="FF0000"/>
                </a:solidFill>
                <a:latin typeface="Calibri"/>
              </a:rPr>
              <a:t>3</a:t>
            </a:r>
            <a:r>
              <a:rPr lang="de-DE" sz="1800" dirty="0">
                <a:solidFill>
                  <a:srgbClr val="FF0000"/>
                </a:solidFill>
                <a:latin typeface="Calibri"/>
              </a:rPr>
              <a:t>Ist kein Vertreter der Jugendgerichtshilfe anwesend, kann unter den Voraussetzungen des § 38 Absatz 7 Satz 1 ein schriftlicher Bericht der Jugendgerichtshilfe in der Hauptverhandlung verlesen werden.</a:t>
            </a:r>
            <a:r>
              <a:rPr lang="de-DE" sz="1800" dirty="0">
                <a:solidFill>
                  <a:srgbClr val="000000"/>
                </a:solidFill>
                <a:latin typeface="Calibri"/>
              </a:rPr>
              <a:t>“</a:t>
            </a:r>
          </a:p>
          <a:p>
            <a:pPr marL="285750" lvl="0" indent="-28575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0" indent="-285750" eaLnBrk="1" fontAlgn="t"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Calibri"/>
              </a:rPr>
              <a:t>BT-</a:t>
            </a:r>
            <a:r>
              <a:rPr lang="de-DE" sz="1800" b="1" dirty="0" err="1">
                <a:solidFill>
                  <a:srgbClr val="000000"/>
                </a:solidFill>
                <a:latin typeface="Calibri"/>
              </a:rPr>
              <a:t>Drs</a:t>
            </a:r>
            <a:r>
              <a:rPr lang="de-DE" sz="1800" b="1" dirty="0">
                <a:solidFill>
                  <a:srgbClr val="000000"/>
                </a:solidFill>
                <a:latin typeface="Calibri"/>
              </a:rPr>
              <a:t>. 19/13837, S. 53</a:t>
            </a:r>
            <a:r>
              <a:rPr lang="de-DE" sz="1800" dirty="0">
                <a:solidFill>
                  <a:srgbClr val="000000"/>
                </a:solidFill>
                <a:latin typeface="Calibri"/>
              </a:rPr>
              <a:t>: „In der Regel wird das mindestens die Ladungsfrist sein. Dies soll der Jugendgerichtshilfe eine sachgemäße Einsatzplanung erleichtern. Die Ergänzung von § 50 Absatz 3 Satz 2 </a:t>
            </a:r>
            <a:r>
              <a:rPr lang="de-DE" sz="1800" dirty="0" smtClean="0">
                <a:solidFill>
                  <a:srgbClr val="000000"/>
                </a:solidFill>
                <a:latin typeface="Calibri"/>
              </a:rPr>
              <a:t>JGG-E </a:t>
            </a:r>
            <a:r>
              <a:rPr lang="de-DE" sz="1800" dirty="0">
                <a:solidFill>
                  <a:srgbClr val="000000"/>
                </a:solidFill>
                <a:latin typeface="Calibri"/>
              </a:rPr>
              <a:t>dient lediglich der sprachlichen Klarstellung; eine inhaltliche Änderung ist damit nicht verbunden.“</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10546151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lvl="0">
              <a:spcBef>
                <a:spcPts val="0"/>
              </a:spcBef>
              <a:buFont typeface="Arial" charset="0"/>
              <a:buAutoNum type="romanUcPeriod" startAt="4"/>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4"/>
            </a:pPr>
            <a:r>
              <a:rPr lang="de-DE" sz="1800" b="1" dirty="0">
                <a:solidFill>
                  <a:srgbClr val="000000"/>
                </a:solidFill>
                <a:latin typeface="Calibri"/>
              </a:rPr>
              <a:t>Anwesenheit der JGH in der Hauptverhandlung</a:t>
            </a:r>
          </a:p>
          <a:p>
            <a:pPr marL="623888" lvl="0" indent="-28575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
            </a:pPr>
            <a:r>
              <a:rPr lang="de-DE" sz="1800" dirty="0">
                <a:solidFill>
                  <a:srgbClr val="000000"/>
                </a:solidFill>
                <a:latin typeface="Calibri"/>
              </a:rPr>
              <a:t>Anwesenheitspflicht? Konsequenzen einer unzulässigen Nichtanwesenheit?</a:t>
            </a:r>
          </a:p>
          <a:p>
            <a:pPr marL="285750"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0" indent="-285750" eaLnBrk="1" fontAlgn="t"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bisher </a:t>
            </a:r>
            <a:r>
              <a:rPr lang="de-DE" sz="1800" dirty="0" err="1">
                <a:solidFill>
                  <a:srgbClr val="000000"/>
                </a:solidFill>
                <a:latin typeface="Calibri"/>
              </a:rPr>
              <a:t>hM</a:t>
            </a:r>
            <a:r>
              <a:rPr lang="de-DE" sz="1800" dirty="0">
                <a:solidFill>
                  <a:srgbClr val="000000"/>
                </a:solidFill>
                <a:latin typeface="Calibri"/>
              </a:rPr>
              <a:t> (-): § 50 Abs. 3 JGG, </a:t>
            </a:r>
            <a:r>
              <a:rPr lang="de-DE" sz="1800" dirty="0" err="1">
                <a:solidFill>
                  <a:srgbClr val="000000"/>
                </a:solidFill>
                <a:latin typeface="Calibri"/>
              </a:rPr>
              <a:t>Terminsnachricht</a:t>
            </a:r>
            <a:r>
              <a:rPr lang="de-DE" sz="1800" dirty="0">
                <a:solidFill>
                  <a:srgbClr val="000000"/>
                </a:solidFill>
                <a:latin typeface="Calibri"/>
              </a:rPr>
              <a:t>, „erhält auf Verlangen das Wort“</a:t>
            </a:r>
          </a:p>
          <a:p>
            <a:pPr marL="349250" lvl="1" indent="0" eaLnBrk="1" fontAlgn="auto" hangingPunct="1">
              <a:lnSpc>
                <a:spcPts val="2400"/>
              </a:lnSpc>
              <a:spcBef>
                <a:spcPts val="0"/>
              </a:spcBef>
              <a:spcAft>
                <a:spcPts val="0"/>
              </a:spcAft>
              <a:buNone/>
            </a:pPr>
            <a:endParaRPr lang="de-DE" sz="1800" b="1" dirty="0">
              <a:solidFill>
                <a:srgbClr val="FF0000"/>
              </a:solidFill>
              <a:latin typeface="Calibri"/>
              <a:sym typeface="Wingdings" panose="05000000000000000000" pitchFamily="2" charset="2"/>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sym typeface="Wingdings" panose="05000000000000000000" pitchFamily="2" charset="2"/>
              </a:rPr>
              <a:t>§ 38 Abs. 4 </a:t>
            </a:r>
            <a:r>
              <a:rPr lang="de-DE" sz="1800" b="1" dirty="0" smtClean="0">
                <a:solidFill>
                  <a:srgbClr val="FF0000"/>
                </a:solidFill>
                <a:latin typeface="Calibri"/>
                <a:sym typeface="Wingdings" panose="05000000000000000000" pitchFamily="2" charset="2"/>
              </a:rPr>
              <a:t>JGG-neu-</a:t>
            </a:r>
            <a:r>
              <a:rPr lang="de-DE" sz="1800" b="1" dirty="0">
                <a:solidFill>
                  <a:srgbClr val="FF0000"/>
                </a:solidFill>
                <a:latin typeface="Calibri"/>
                <a:sym typeface="Wingdings" panose="05000000000000000000" pitchFamily="2" charset="2"/>
              </a:rPr>
              <a:t/>
            </a:r>
            <a:br>
              <a:rPr lang="de-DE" sz="1800" b="1" dirty="0">
                <a:solidFill>
                  <a:srgbClr val="FF0000"/>
                </a:solidFill>
                <a:latin typeface="Calibri"/>
                <a:sym typeface="Wingdings" panose="05000000000000000000" pitchFamily="2" charset="2"/>
              </a:rPr>
            </a:br>
            <a:r>
              <a:rPr lang="de-DE" sz="1800" dirty="0">
                <a:solidFill>
                  <a:srgbClr val="FF0000"/>
                </a:solidFill>
                <a:latin typeface="Calibri"/>
                <a:sym typeface="Wingdings" panose="05000000000000000000" pitchFamily="2" charset="2"/>
              </a:rPr>
              <a:t>„</a:t>
            </a:r>
            <a:r>
              <a:rPr lang="de-DE" sz="1800" baseline="30000" dirty="0">
                <a:solidFill>
                  <a:srgbClr val="FF0000"/>
                </a:solidFill>
                <a:latin typeface="Calibri"/>
                <a:sym typeface="Wingdings" panose="05000000000000000000" pitchFamily="2" charset="2"/>
              </a:rPr>
              <a:t>1</a:t>
            </a:r>
            <a:r>
              <a:rPr lang="de-DE" sz="1800" dirty="0">
                <a:solidFill>
                  <a:srgbClr val="FF0000"/>
                </a:solidFill>
                <a:latin typeface="Calibri"/>
                <a:sym typeface="Wingdings" panose="05000000000000000000" pitchFamily="2" charset="2"/>
              </a:rPr>
              <a:t>Ein Vertreter der Jugendgerichtshilfe </a:t>
            </a:r>
            <a:r>
              <a:rPr lang="de-DE" sz="1800" u="sng" dirty="0">
                <a:solidFill>
                  <a:srgbClr val="FF0000"/>
                </a:solidFill>
                <a:latin typeface="Calibri"/>
                <a:sym typeface="Wingdings" panose="05000000000000000000" pitchFamily="2" charset="2"/>
              </a:rPr>
              <a:t>nimmt an der Hauptverhandlung teil, soweit darauf nicht nach Absatz 7 verzichtet wird</a:t>
            </a:r>
            <a:r>
              <a:rPr lang="de-DE" sz="1800" dirty="0">
                <a:solidFill>
                  <a:srgbClr val="FF0000"/>
                </a:solidFill>
                <a:latin typeface="Calibri"/>
                <a:sym typeface="Wingdings" panose="05000000000000000000" pitchFamily="2" charset="2"/>
              </a:rPr>
              <a:t>. </a:t>
            </a:r>
            <a:r>
              <a:rPr lang="de-DE" sz="1800" baseline="30000" dirty="0">
                <a:solidFill>
                  <a:srgbClr val="FF0000"/>
                </a:solidFill>
                <a:latin typeface="Calibri"/>
                <a:sym typeface="Wingdings" panose="05000000000000000000" pitchFamily="2" charset="2"/>
              </a:rPr>
              <a:t>2</a:t>
            </a:r>
            <a:r>
              <a:rPr lang="de-DE" sz="1800" dirty="0">
                <a:solidFill>
                  <a:srgbClr val="FF0000"/>
                </a:solidFill>
                <a:latin typeface="Calibri"/>
                <a:sym typeface="Wingdings" panose="05000000000000000000" pitchFamily="2" charset="2"/>
              </a:rPr>
              <a:t>Entsandt werden soll die Person, die die Nachforschungen angestellt hat. </a:t>
            </a:r>
            <a:r>
              <a:rPr lang="de-DE" sz="1800" baseline="30000" dirty="0">
                <a:solidFill>
                  <a:srgbClr val="FF0000"/>
                </a:solidFill>
                <a:latin typeface="Calibri"/>
                <a:sym typeface="Wingdings" panose="05000000000000000000" pitchFamily="2" charset="2"/>
              </a:rPr>
              <a:t>3</a:t>
            </a:r>
            <a:r>
              <a:rPr lang="de-DE" sz="1800" dirty="0">
                <a:solidFill>
                  <a:srgbClr val="FF0000"/>
                </a:solidFill>
                <a:latin typeface="Calibri"/>
                <a:sym typeface="Wingdings" panose="05000000000000000000" pitchFamily="2" charset="2"/>
              </a:rPr>
              <a:t>Erscheint trotz rechtzeitiger Mitteilung nach § 50 Absatz 3 Satz 1 kein Vertreter der Jugendgerichtshilfe in der Hauptverhandlung und ist kein Verzicht nach Absatz 7 erklärt worden, so </a:t>
            </a:r>
            <a:r>
              <a:rPr lang="de-DE" sz="1800" u="sng" dirty="0">
                <a:solidFill>
                  <a:srgbClr val="FF0000"/>
                </a:solidFill>
                <a:latin typeface="Calibri"/>
                <a:sym typeface="Wingdings" panose="05000000000000000000" pitchFamily="2" charset="2"/>
              </a:rPr>
              <a:t>kann</a:t>
            </a:r>
            <a:r>
              <a:rPr lang="de-DE" sz="1800" dirty="0">
                <a:solidFill>
                  <a:srgbClr val="FF0000"/>
                </a:solidFill>
                <a:latin typeface="Calibri"/>
                <a:sym typeface="Wingdings" panose="05000000000000000000" pitchFamily="2" charset="2"/>
              </a:rPr>
              <a:t> dem Träger der öffentlichen Jugendhilfe </a:t>
            </a:r>
            <a:r>
              <a:rPr lang="de-DE" sz="1800" u="sng" dirty="0">
                <a:solidFill>
                  <a:srgbClr val="FF0000"/>
                </a:solidFill>
                <a:latin typeface="Calibri"/>
                <a:sym typeface="Wingdings" panose="05000000000000000000" pitchFamily="2" charset="2"/>
              </a:rPr>
              <a:t>auferlegt werden, die dadurch verursachten Kosten zu ersetzen</a:t>
            </a:r>
            <a:r>
              <a:rPr lang="de-DE" sz="1800" dirty="0">
                <a:solidFill>
                  <a:srgbClr val="FF0000"/>
                </a:solidFill>
                <a:latin typeface="Calibri"/>
                <a:sym typeface="Wingdings" panose="05000000000000000000" pitchFamily="2" charset="2"/>
              </a:rPr>
              <a:t>; § 51 Absatz 2 der Strafprozessordnung gilt entsprechend.“</a:t>
            </a: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42791685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5"/>
            </a:pPr>
            <a:r>
              <a:rPr lang="de-DE" sz="1800" b="1" dirty="0" smtClean="0">
                <a:solidFill>
                  <a:srgbClr val="000000"/>
                </a:solidFill>
                <a:latin typeface="Calibri"/>
              </a:rPr>
              <a:t>Ausnahmen von der Pflicht der JGH zur Berichterstattung</a:t>
            </a:r>
            <a:endParaRPr lang="de-DE" sz="1800" b="1" dirty="0">
              <a:solidFill>
                <a:srgbClr val="000000"/>
              </a:solidFill>
              <a:latin typeface="Calibri"/>
            </a:endParaRPr>
          </a:p>
          <a:p>
            <a:pPr marL="623888"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Calibri"/>
              </a:rPr>
              <a:t>Ausnahme Art. 7 Absatz 9</a:t>
            </a:r>
            <a:r>
              <a:rPr lang="de-DE" sz="1800" dirty="0">
                <a:solidFill>
                  <a:srgbClr val="000000"/>
                </a:solidFill>
                <a:latin typeface="Calibri"/>
              </a:rPr>
              <a:t>: </a:t>
            </a:r>
            <a:br>
              <a:rPr lang="de-DE" sz="1800" dirty="0">
                <a:solidFill>
                  <a:srgbClr val="000000"/>
                </a:solidFill>
                <a:latin typeface="Calibri"/>
              </a:rPr>
            </a:br>
            <a:r>
              <a:rPr lang="de-DE" sz="1800" dirty="0">
                <a:solidFill>
                  <a:srgbClr val="000000"/>
                </a:solidFill>
                <a:latin typeface="Calibri"/>
              </a:rPr>
              <a:t>„Die Mitgliedstaaten können von der Verpflichtung zur Vornahme einer individuellen Begutachtung abweichen, wenn dies </a:t>
            </a:r>
            <a:r>
              <a:rPr lang="de-DE" sz="1800" u="sng" dirty="0">
                <a:solidFill>
                  <a:srgbClr val="000000"/>
                </a:solidFill>
                <a:latin typeface="Calibri"/>
              </a:rPr>
              <a:t>aufgrund der Umstände des Falles gerechtfertigt </a:t>
            </a:r>
            <a:r>
              <a:rPr lang="de-DE" sz="1800" dirty="0">
                <a:solidFill>
                  <a:srgbClr val="000000"/>
                </a:solidFill>
                <a:latin typeface="Calibri"/>
              </a:rPr>
              <a:t>ist und </a:t>
            </a:r>
            <a:r>
              <a:rPr lang="de-DE" sz="1800" u="sng" dirty="0">
                <a:solidFill>
                  <a:srgbClr val="000000"/>
                </a:solidFill>
                <a:latin typeface="Calibri"/>
              </a:rPr>
              <a:t>mit dem Kindeswohl vereinbar</a:t>
            </a:r>
            <a:r>
              <a:rPr lang="de-DE" sz="1800" dirty="0">
                <a:solidFill>
                  <a:srgbClr val="000000"/>
                </a:solidFill>
                <a:latin typeface="Calibri"/>
              </a:rPr>
              <a:t> ist.“ </a:t>
            </a:r>
          </a:p>
          <a:p>
            <a:pPr marL="285750" lvl="1" eaLnBrk="1" fontAlgn="auto"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1" eaLnBrk="1" fontAlgn="auto"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s. ergänzend </a:t>
            </a:r>
            <a:r>
              <a:rPr lang="de-DE" sz="1800" b="1" dirty="0">
                <a:solidFill>
                  <a:srgbClr val="000000"/>
                </a:solidFill>
                <a:latin typeface="Calibri"/>
              </a:rPr>
              <a:t>EG 40</a:t>
            </a:r>
            <a:r>
              <a:rPr lang="de-DE" sz="1800" dirty="0">
                <a:solidFill>
                  <a:srgbClr val="000000"/>
                </a:solidFill>
                <a:latin typeface="Calibri"/>
              </a:rPr>
              <a:t>: </a:t>
            </a:r>
            <a:br>
              <a:rPr lang="de-DE" sz="1800" dirty="0">
                <a:solidFill>
                  <a:srgbClr val="000000"/>
                </a:solidFill>
                <a:latin typeface="Calibri"/>
              </a:rPr>
            </a:br>
            <a:r>
              <a:rPr lang="de-DE" sz="1800" dirty="0">
                <a:solidFill>
                  <a:srgbClr val="000000"/>
                </a:solidFill>
                <a:latin typeface="Calibri"/>
              </a:rPr>
              <a:t>„(...) wobei unter anderem die Schwere der mutmaßlichen Straftat und die Maßnahmen berücksichtigt werden sollten, die ergriffen werden könnten, falls das Kind einer solchen Straftat für schuldig befunden wird, (...)“</a:t>
            </a:r>
            <a:br>
              <a:rPr lang="de-DE" sz="1800" dirty="0">
                <a:solidFill>
                  <a:srgbClr val="000000"/>
                </a:solidFill>
                <a:latin typeface="Calibri"/>
              </a:rPr>
            </a:br>
            <a:endParaRPr lang="de-DE" sz="1800" dirty="0">
              <a:solidFill>
                <a:srgbClr val="00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8234127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5"/>
            </a:pPr>
            <a:r>
              <a:rPr lang="de-DE" sz="1800" b="1" dirty="0">
                <a:solidFill>
                  <a:srgbClr val="000000"/>
                </a:solidFill>
                <a:latin typeface="Calibri"/>
              </a:rPr>
              <a:t>Ausnahmen von der Pflicht der JGH zur Berichterstattung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285750" lvl="1" defTabSz="1076325"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38 Abs. 7 </a:t>
            </a:r>
            <a:r>
              <a:rPr lang="de-DE" sz="1800" b="1" dirty="0" smtClean="0">
                <a:solidFill>
                  <a:srgbClr val="FF0000"/>
                </a:solidFill>
                <a:latin typeface="Calibri"/>
              </a:rPr>
              <a:t>JGG-neu-, </a:t>
            </a:r>
            <a:r>
              <a:rPr lang="de-DE" sz="1800" b="1" dirty="0">
                <a:solidFill>
                  <a:srgbClr val="FF0000"/>
                </a:solidFill>
                <a:latin typeface="Calibri"/>
              </a:rPr>
              <a:t>(zeitweiliger) Verzicht</a:t>
            </a:r>
            <a:r>
              <a:rPr lang="de-DE" sz="1800" dirty="0">
                <a:solidFill>
                  <a:srgbClr val="FF0000"/>
                </a:solidFill>
                <a:latin typeface="Calibri"/>
              </a:rPr>
              <a:t/>
            </a:r>
            <a:br>
              <a:rPr lang="de-DE" sz="1800" dirty="0">
                <a:solidFill>
                  <a:srgbClr val="FF0000"/>
                </a:solidFill>
                <a:latin typeface="Calibri"/>
              </a:rPr>
            </a:br>
            <a:r>
              <a:rPr lang="de-DE" sz="1800" dirty="0">
                <a:solidFill>
                  <a:srgbClr val="FF0000"/>
                </a:solidFill>
                <a:latin typeface="Calibri"/>
              </a:rPr>
              <a:t>„</a:t>
            </a:r>
            <a:r>
              <a:rPr lang="de-DE" sz="1800" baseline="30000" dirty="0">
                <a:solidFill>
                  <a:srgbClr val="FF0000"/>
                </a:solidFill>
                <a:latin typeface="Calibri"/>
              </a:rPr>
              <a:t>1</a:t>
            </a:r>
            <a:r>
              <a:rPr lang="de-DE" sz="1800" dirty="0">
                <a:solidFill>
                  <a:srgbClr val="FF0000"/>
                </a:solidFill>
                <a:latin typeface="Calibri"/>
              </a:rPr>
              <a:t>Das Jugendgericht und im Vorverfahren die Jugendstaatsanwaltschaft können auf die Erfüllung der Anforderungen des Absatzes 3 und </a:t>
            </a:r>
            <a:r>
              <a:rPr lang="de-DE" sz="1800" u="sng" dirty="0">
                <a:solidFill>
                  <a:srgbClr val="FF0000"/>
                </a:solidFill>
                <a:latin typeface="Calibri"/>
              </a:rPr>
              <a:t>auf Antrag der Jugendgerichtshilfe auf die Erfüllung der Anforderungen des Absatzes 4 Satz 1</a:t>
            </a:r>
            <a:r>
              <a:rPr lang="de-DE" sz="1800" dirty="0">
                <a:solidFill>
                  <a:srgbClr val="FF0000"/>
                </a:solidFill>
                <a:latin typeface="Calibri"/>
              </a:rPr>
              <a:t> verzichten, soweit dies auf Grund der Umstände des Falles gerechtfertigt und mit dem Wohl des Jugendlichen vereinbar ist. </a:t>
            </a:r>
            <a:r>
              <a:rPr lang="de-DE" sz="1800" baseline="30000" dirty="0">
                <a:solidFill>
                  <a:srgbClr val="FF0000"/>
                </a:solidFill>
                <a:latin typeface="Calibri"/>
              </a:rPr>
              <a:t>2</a:t>
            </a:r>
            <a:r>
              <a:rPr lang="de-DE" sz="1800" dirty="0">
                <a:solidFill>
                  <a:srgbClr val="FF0000"/>
                </a:solidFill>
                <a:latin typeface="Calibri"/>
              </a:rPr>
              <a:t>Der Verzicht ist der Jugendgerichtshilfe und den weiteren am Verfahren Beteiligten </a:t>
            </a:r>
            <a:r>
              <a:rPr lang="de-DE" sz="1800" u="sng" dirty="0">
                <a:solidFill>
                  <a:srgbClr val="FF0000"/>
                </a:solidFill>
                <a:latin typeface="Calibri"/>
              </a:rPr>
              <a:t>möglichst frühzeitig mitzuteilen</a:t>
            </a:r>
            <a:r>
              <a:rPr lang="de-DE" sz="1800" dirty="0">
                <a:solidFill>
                  <a:srgbClr val="FF0000"/>
                </a:solidFill>
                <a:latin typeface="Calibri"/>
              </a:rPr>
              <a:t>. </a:t>
            </a:r>
            <a:r>
              <a:rPr lang="de-DE" sz="1800" baseline="30000" dirty="0">
                <a:solidFill>
                  <a:srgbClr val="FF0000"/>
                </a:solidFill>
                <a:latin typeface="Calibri"/>
              </a:rPr>
              <a:t>3</a:t>
            </a:r>
            <a:r>
              <a:rPr lang="de-DE" sz="1800" u="sng" dirty="0">
                <a:solidFill>
                  <a:srgbClr val="FF0000"/>
                </a:solidFill>
                <a:latin typeface="Calibri"/>
              </a:rPr>
              <a:t>Im Vorverfahren</a:t>
            </a:r>
            <a:r>
              <a:rPr lang="de-DE" sz="1800" dirty="0">
                <a:solidFill>
                  <a:srgbClr val="FF0000"/>
                </a:solidFill>
                <a:latin typeface="Calibri"/>
              </a:rPr>
              <a:t> kommt ein Verzicht insbesondere in Betracht, wenn zu erwarten ist, dass das Verfahren ohne Erhebung der öffentlichen Klage abgeschlossen wird. </a:t>
            </a:r>
            <a:r>
              <a:rPr lang="de-DE" sz="1800" baseline="30000" dirty="0">
                <a:solidFill>
                  <a:srgbClr val="FF0000"/>
                </a:solidFill>
                <a:latin typeface="Calibri"/>
              </a:rPr>
              <a:t>4</a:t>
            </a:r>
            <a:r>
              <a:rPr lang="de-DE" sz="1800" dirty="0">
                <a:solidFill>
                  <a:srgbClr val="FF0000"/>
                </a:solidFill>
                <a:latin typeface="Calibri"/>
              </a:rPr>
              <a:t>Der Verzicht auf die Anwesenheit eines Vertreters der Jugendgerichtshilfe </a:t>
            </a:r>
            <a:r>
              <a:rPr lang="de-DE" sz="1800" u="sng" dirty="0">
                <a:solidFill>
                  <a:srgbClr val="FF0000"/>
                </a:solidFill>
                <a:latin typeface="Calibri"/>
              </a:rPr>
              <a:t>in der Hauptverhandlung</a:t>
            </a:r>
            <a:r>
              <a:rPr lang="de-DE" sz="1800" b="1" dirty="0">
                <a:solidFill>
                  <a:srgbClr val="FF0000"/>
                </a:solidFill>
                <a:latin typeface="Calibri"/>
              </a:rPr>
              <a:t> </a:t>
            </a:r>
            <a:r>
              <a:rPr lang="de-DE" sz="1800" dirty="0">
                <a:solidFill>
                  <a:srgbClr val="FF0000"/>
                </a:solidFill>
                <a:latin typeface="Calibri"/>
              </a:rPr>
              <a:t>kann sich auf Teile der Hauptverhandlung beschränken. </a:t>
            </a:r>
            <a:r>
              <a:rPr lang="de-DE" sz="1800" baseline="30000" dirty="0">
                <a:solidFill>
                  <a:srgbClr val="FF0000"/>
                </a:solidFill>
                <a:latin typeface="Calibri"/>
              </a:rPr>
              <a:t>5</a:t>
            </a:r>
            <a:r>
              <a:rPr lang="de-DE" sz="1800" dirty="0">
                <a:solidFill>
                  <a:srgbClr val="FF0000"/>
                </a:solidFill>
                <a:latin typeface="Calibri"/>
              </a:rPr>
              <a:t>Er kann </a:t>
            </a:r>
            <a:r>
              <a:rPr lang="de-DE" sz="1800" u="sng" dirty="0">
                <a:solidFill>
                  <a:srgbClr val="FF0000"/>
                </a:solidFill>
                <a:latin typeface="Calibri"/>
              </a:rPr>
              <a:t>auch während der Hauptverhandlung</a:t>
            </a:r>
            <a:r>
              <a:rPr lang="de-DE" sz="1800" dirty="0">
                <a:solidFill>
                  <a:srgbClr val="FF0000"/>
                </a:solidFill>
                <a:latin typeface="Calibri"/>
              </a:rPr>
              <a:t> erklärt werden und bedarf in diesem Fall keines Antrags.</a:t>
            </a:r>
            <a:r>
              <a:rPr lang="de-DE" sz="1800" i="1" dirty="0">
                <a:solidFill>
                  <a:srgbClr val="FF0000"/>
                </a:solidFill>
                <a:latin typeface="Calibri"/>
              </a:rPr>
              <a:t>“</a:t>
            </a: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38399013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3"/>
            </a:pPr>
            <a:r>
              <a:rPr lang="de-DE" sz="1800" b="1" dirty="0">
                <a:solidFill>
                  <a:prstClr val="black"/>
                </a:solidFill>
                <a:latin typeface="Calibri"/>
              </a:rPr>
              <a:t>Recht auf individuelle Begutachtung – Art. 7 JGG-RL</a:t>
            </a:r>
          </a:p>
          <a:p>
            <a:pPr marL="0" lvl="0" indent="0">
              <a:spcBef>
                <a:spcPts val="0"/>
              </a:spcBef>
              <a:buNone/>
            </a:pPr>
            <a:endParaRPr lang="de-DE" sz="1800" dirty="0">
              <a:solidFill>
                <a:prstClr val="black"/>
              </a:solidFill>
              <a:latin typeface="Calibri"/>
            </a:endParaRPr>
          </a:p>
          <a:p>
            <a:pPr lvl="0" eaLnBrk="1" fontAlgn="t" hangingPunct="1">
              <a:lnSpc>
                <a:spcPts val="2400"/>
              </a:lnSpc>
              <a:spcBef>
                <a:spcPts val="0"/>
              </a:spcBef>
              <a:spcAft>
                <a:spcPts val="0"/>
              </a:spcAft>
              <a:buFont typeface="+mj-lt"/>
              <a:buAutoNum type="alphaLcParenR" startAt="5"/>
            </a:pPr>
            <a:r>
              <a:rPr lang="de-DE" sz="1800" b="1" dirty="0">
                <a:solidFill>
                  <a:srgbClr val="000000"/>
                </a:solidFill>
                <a:latin typeface="Calibri"/>
              </a:rPr>
              <a:t>Ausnahmen von der Pflicht der JGH zur Berichterstattung</a:t>
            </a:r>
          </a:p>
          <a:p>
            <a:pPr marL="623888" lvl="1" eaLnBrk="1" fontAlgn="auto" hangingPunct="1">
              <a:lnSpc>
                <a:spcPts val="2400"/>
              </a:lnSpc>
              <a:spcBef>
                <a:spcPts val="0"/>
              </a:spcBef>
              <a:spcAft>
                <a:spcPts val="0"/>
              </a:spcAft>
              <a:buFont typeface="Wingdings" panose="05000000000000000000" pitchFamily="2" charset="2"/>
              <a:buChar char="Ø"/>
            </a:pPr>
            <a:endParaRPr lang="de-DE" sz="1800" b="1" dirty="0">
              <a:solidFill>
                <a:srgbClr val="000000"/>
              </a:solidFill>
              <a:latin typeface="Calibri"/>
            </a:endParaRPr>
          </a:p>
          <a:p>
            <a:pPr marL="285750" lvl="1" defTabSz="633413" eaLnBrk="1" fontAlgn="auto" hangingPunct="1">
              <a:lnSpc>
                <a:spcPts val="2400"/>
              </a:lnSpc>
              <a:spcBef>
                <a:spcPts val="0"/>
              </a:spcBef>
              <a:spcAft>
                <a:spcPts val="0"/>
              </a:spcAft>
              <a:buFont typeface="Wingdings" panose="05000000000000000000" pitchFamily="2" charset="2"/>
              <a:buChar char="§"/>
            </a:pPr>
            <a:r>
              <a:rPr lang="de-DE" sz="1800" b="1" dirty="0">
                <a:solidFill>
                  <a:prstClr val="black"/>
                </a:solidFill>
                <a:latin typeface="Calibri"/>
              </a:rPr>
              <a:t>Verzicht nach § 38 Abs. 7 JGG </a:t>
            </a:r>
          </a:p>
          <a:p>
            <a:pPr marL="352425" lvl="1" indent="0" defTabSz="633413" eaLnBrk="1" fontAlgn="auto" hangingPunct="1">
              <a:lnSpc>
                <a:spcPts val="2400"/>
              </a:lnSpc>
              <a:spcBef>
                <a:spcPts val="1200"/>
              </a:spcBef>
              <a:spcAft>
                <a:spcPts val="0"/>
              </a:spcAft>
              <a:buNone/>
            </a:pPr>
            <a:r>
              <a:rPr lang="de-DE" sz="1800" b="1" dirty="0" smtClean="0">
                <a:solidFill>
                  <a:prstClr val="black"/>
                </a:solidFill>
                <a:latin typeface="Calibri"/>
              </a:rPr>
              <a:t>auf Berichterstattung im </a:t>
            </a:r>
            <a:r>
              <a:rPr lang="de-DE" sz="1800" b="1" dirty="0">
                <a:solidFill>
                  <a:prstClr val="black"/>
                </a:solidFill>
                <a:latin typeface="Calibri"/>
              </a:rPr>
              <a:t>Vorverfahren</a:t>
            </a:r>
          </a:p>
          <a:p>
            <a:pPr marL="727075" lvl="1" defTabSz="633413" eaLnBrk="1" fontAlgn="auto" hangingPunct="1">
              <a:lnSpc>
                <a:spcPts val="2400"/>
              </a:lnSpc>
              <a:spcBef>
                <a:spcPts val="0"/>
              </a:spcBef>
              <a:spcAft>
                <a:spcPts val="0"/>
              </a:spcAft>
              <a:buFont typeface="Wingdings" panose="05000000000000000000" pitchFamily="2" charset="2"/>
              <a:buChar char="Ø"/>
            </a:pPr>
            <a:r>
              <a:rPr lang="de-DE" sz="1800" dirty="0">
                <a:solidFill>
                  <a:prstClr val="black"/>
                </a:solidFill>
                <a:latin typeface="Calibri"/>
              </a:rPr>
              <a:t>kein Antrag der JGH erforderlich (S. 1)</a:t>
            </a:r>
          </a:p>
          <a:p>
            <a:pPr marL="727075" lvl="1" defTabSz="633413" eaLnBrk="1" fontAlgn="auto" hangingPunct="1">
              <a:lnSpc>
                <a:spcPts val="2400"/>
              </a:lnSpc>
              <a:spcBef>
                <a:spcPts val="0"/>
              </a:spcBef>
              <a:spcAft>
                <a:spcPts val="0"/>
              </a:spcAft>
              <a:buFont typeface="Wingdings" panose="05000000000000000000" pitchFamily="2" charset="2"/>
              <a:buChar char="Ø"/>
            </a:pPr>
            <a:r>
              <a:rPr lang="de-DE" sz="1800" dirty="0">
                <a:solidFill>
                  <a:prstClr val="black"/>
                </a:solidFill>
                <a:latin typeface="Calibri"/>
              </a:rPr>
              <a:t>insbesondere sobald Abschluss ohne Anklage absehbar (S. 3)</a:t>
            </a:r>
            <a:br>
              <a:rPr lang="de-DE" sz="1800" dirty="0">
                <a:solidFill>
                  <a:prstClr val="black"/>
                </a:solidFill>
                <a:latin typeface="Calibri"/>
              </a:rPr>
            </a:br>
            <a:r>
              <a:rPr lang="de-DE" sz="1800" dirty="0" smtClean="0">
                <a:solidFill>
                  <a:prstClr val="black"/>
                </a:solidFill>
                <a:latin typeface="Calibri"/>
              </a:rPr>
              <a:t>(§§ 153 ff./154 ff., 170 </a:t>
            </a:r>
            <a:r>
              <a:rPr lang="de-DE" sz="1800" dirty="0">
                <a:solidFill>
                  <a:prstClr val="black"/>
                </a:solidFill>
                <a:latin typeface="Calibri"/>
              </a:rPr>
              <a:t>Abs. 2 StPO, § 45 JGG, § 31a </a:t>
            </a:r>
            <a:r>
              <a:rPr lang="de-DE" sz="1800" dirty="0" smtClean="0">
                <a:solidFill>
                  <a:prstClr val="black"/>
                </a:solidFill>
                <a:latin typeface="Calibri"/>
              </a:rPr>
              <a:t>BtMG)</a:t>
            </a:r>
            <a:endParaRPr lang="de-DE" sz="1800" dirty="0">
              <a:solidFill>
                <a:prstClr val="black"/>
              </a:solidFill>
              <a:latin typeface="Calibri"/>
            </a:endParaRPr>
          </a:p>
          <a:p>
            <a:pPr marL="727075" lvl="1" defTabSz="633413" eaLnBrk="1" fontAlgn="auto" hangingPunct="1">
              <a:lnSpc>
                <a:spcPts val="2400"/>
              </a:lnSpc>
              <a:spcBef>
                <a:spcPts val="0"/>
              </a:spcBef>
              <a:spcAft>
                <a:spcPts val="0"/>
              </a:spcAft>
              <a:buFont typeface="Wingdings" panose="05000000000000000000" pitchFamily="2" charset="2"/>
              <a:buChar char="Ø"/>
            </a:pPr>
            <a:r>
              <a:rPr lang="de-DE" sz="1800" dirty="0">
                <a:solidFill>
                  <a:prstClr val="black"/>
                </a:solidFill>
                <a:latin typeface="Calibri"/>
              </a:rPr>
              <a:t>möglichst frühzeitig mitzuteilen (S. </a:t>
            </a:r>
            <a:r>
              <a:rPr lang="de-DE" sz="1800" dirty="0" smtClean="0">
                <a:solidFill>
                  <a:prstClr val="black"/>
                </a:solidFill>
                <a:latin typeface="Calibri"/>
              </a:rPr>
              <a:t>2)</a:t>
            </a:r>
            <a:endParaRPr lang="de-DE" sz="1800" dirty="0">
              <a:solidFill>
                <a:prstClr val="black"/>
              </a:solidFill>
              <a:latin typeface="Calibri"/>
            </a:endParaRPr>
          </a:p>
          <a:p>
            <a:pPr marL="354013" lvl="1" indent="0" defTabSz="633413" eaLnBrk="1" fontAlgn="auto" hangingPunct="1">
              <a:lnSpc>
                <a:spcPts val="2400"/>
              </a:lnSpc>
              <a:spcBef>
                <a:spcPts val="1200"/>
              </a:spcBef>
              <a:spcAft>
                <a:spcPts val="0"/>
              </a:spcAft>
              <a:buNone/>
            </a:pPr>
            <a:r>
              <a:rPr lang="de-DE" sz="1800" b="1" dirty="0" smtClean="0">
                <a:solidFill>
                  <a:prstClr val="black"/>
                </a:solidFill>
                <a:latin typeface="Calibri"/>
              </a:rPr>
              <a:t>auf Berichterstattung in </a:t>
            </a:r>
            <a:r>
              <a:rPr lang="de-DE" sz="1800" b="1" dirty="0">
                <a:solidFill>
                  <a:prstClr val="black"/>
                </a:solidFill>
                <a:latin typeface="Calibri"/>
              </a:rPr>
              <a:t>der Hauptverhandlung</a:t>
            </a:r>
          </a:p>
          <a:p>
            <a:pPr marL="727075" lvl="1" defTabSz="633413" eaLnBrk="1" fontAlgn="auto" hangingPunct="1">
              <a:lnSpc>
                <a:spcPts val="2400"/>
              </a:lnSpc>
              <a:spcBef>
                <a:spcPts val="0"/>
              </a:spcBef>
              <a:spcAft>
                <a:spcPts val="0"/>
              </a:spcAft>
              <a:buFont typeface="Wingdings" panose="05000000000000000000" pitchFamily="2" charset="2"/>
              <a:buChar char="Ø"/>
            </a:pPr>
            <a:r>
              <a:rPr lang="de-DE" sz="1800" dirty="0">
                <a:solidFill>
                  <a:prstClr val="black"/>
                </a:solidFill>
                <a:latin typeface="Calibri"/>
              </a:rPr>
              <a:t>nur auf Antrag der JGH (S. 1; </a:t>
            </a:r>
            <a:r>
              <a:rPr lang="de-DE" sz="1800" dirty="0" err="1">
                <a:solidFill>
                  <a:prstClr val="black"/>
                </a:solidFill>
                <a:latin typeface="Calibri"/>
              </a:rPr>
              <a:t>Begr</a:t>
            </a:r>
            <a:r>
              <a:rPr lang="de-DE" sz="1800" dirty="0">
                <a:solidFill>
                  <a:prstClr val="black"/>
                </a:solidFill>
                <a:latin typeface="Calibri"/>
              </a:rPr>
              <a:t>. BT-</a:t>
            </a:r>
            <a:r>
              <a:rPr lang="de-DE" sz="1800" dirty="0" err="1">
                <a:solidFill>
                  <a:prstClr val="black"/>
                </a:solidFill>
                <a:latin typeface="Calibri"/>
              </a:rPr>
              <a:t>Drs</a:t>
            </a:r>
            <a:r>
              <a:rPr lang="de-DE" sz="1800" dirty="0">
                <a:solidFill>
                  <a:prstClr val="black"/>
                </a:solidFill>
                <a:latin typeface="Calibri"/>
              </a:rPr>
              <a:t>. 19/13837, S. 50), es sei denn während der HV (§ 38 Abs. 7 S. </a:t>
            </a:r>
            <a:r>
              <a:rPr lang="de-DE" sz="1800" dirty="0" smtClean="0">
                <a:solidFill>
                  <a:prstClr val="black"/>
                </a:solidFill>
                <a:latin typeface="Calibri"/>
              </a:rPr>
              <a:t>5 JGG-neu-)</a:t>
            </a:r>
            <a:endParaRPr lang="de-DE" sz="1800" dirty="0">
              <a:solidFill>
                <a:prstClr val="black"/>
              </a:solidFill>
              <a:latin typeface="Calibri"/>
            </a:endParaRPr>
          </a:p>
          <a:p>
            <a:pPr marL="727075" lvl="1" defTabSz="633413" eaLnBrk="1" fontAlgn="auto" hangingPunct="1">
              <a:lnSpc>
                <a:spcPts val="2400"/>
              </a:lnSpc>
              <a:spcBef>
                <a:spcPts val="0"/>
              </a:spcBef>
              <a:spcAft>
                <a:spcPts val="0"/>
              </a:spcAft>
              <a:buFont typeface="Wingdings" panose="05000000000000000000" pitchFamily="2" charset="2"/>
              <a:buChar char="Ø"/>
            </a:pPr>
            <a:r>
              <a:rPr lang="de-DE" sz="1800" dirty="0">
                <a:solidFill>
                  <a:prstClr val="black"/>
                </a:solidFill>
                <a:latin typeface="Calibri"/>
              </a:rPr>
              <a:t>auch beschränkt auf „Teile der HV“ (z. B. einzelne Verhandlungstage)</a:t>
            </a:r>
          </a:p>
          <a:p>
            <a:pPr marL="727075" lvl="1" defTabSz="633413" eaLnBrk="1" fontAlgn="auto" hangingPunct="1">
              <a:lnSpc>
                <a:spcPts val="2400"/>
              </a:lnSpc>
              <a:spcBef>
                <a:spcPts val="0"/>
              </a:spcBef>
              <a:spcAft>
                <a:spcPts val="0"/>
              </a:spcAft>
              <a:buFont typeface="Wingdings" panose="05000000000000000000" pitchFamily="2" charset="2"/>
              <a:buChar char="Ø"/>
            </a:pPr>
            <a:r>
              <a:rPr lang="de-DE" sz="1800" dirty="0">
                <a:solidFill>
                  <a:prstClr val="black"/>
                </a:solidFill>
                <a:latin typeface="Calibri"/>
              </a:rPr>
              <a:t>z. B. wenn </a:t>
            </a:r>
            <a:r>
              <a:rPr lang="de-DE" sz="1800" dirty="0" smtClean="0">
                <a:solidFill>
                  <a:prstClr val="black"/>
                </a:solidFill>
                <a:latin typeface="Calibri"/>
              </a:rPr>
              <a:t>absehbar schriftl</a:t>
            </a:r>
            <a:r>
              <a:rPr lang="de-DE" sz="1800" dirty="0">
                <a:solidFill>
                  <a:prstClr val="black"/>
                </a:solidFill>
                <a:latin typeface="Calibri"/>
              </a:rPr>
              <a:t>. Bericht ausreichend, § 50 Abs. 3 S. 3 </a:t>
            </a:r>
            <a:r>
              <a:rPr lang="de-DE" sz="1800" dirty="0" smtClean="0">
                <a:solidFill>
                  <a:prstClr val="black"/>
                </a:solidFill>
                <a:latin typeface="Calibri"/>
              </a:rPr>
              <a:t>JGG-neu-</a:t>
            </a:r>
            <a:br>
              <a:rPr lang="de-DE" sz="1800" dirty="0" smtClean="0">
                <a:solidFill>
                  <a:prstClr val="black"/>
                </a:solidFill>
                <a:latin typeface="Calibri"/>
              </a:rPr>
            </a:br>
            <a:r>
              <a:rPr lang="de-DE" sz="1800" dirty="0" smtClean="0">
                <a:solidFill>
                  <a:prstClr val="black"/>
                </a:solidFill>
                <a:latin typeface="Calibri"/>
              </a:rPr>
              <a:t>(Anregung eines Verzichtsantrags mit </a:t>
            </a:r>
            <a:r>
              <a:rPr lang="de-DE" sz="1800" dirty="0" err="1" smtClean="0">
                <a:solidFill>
                  <a:prstClr val="black"/>
                </a:solidFill>
                <a:latin typeface="Calibri"/>
              </a:rPr>
              <a:t>Terminsnachricht</a:t>
            </a:r>
            <a:r>
              <a:rPr lang="de-DE" sz="1800" dirty="0" smtClean="0">
                <a:solidFill>
                  <a:prstClr val="black"/>
                </a:solidFill>
                <a:latin typeface="Calibri"/>
              </a:rPr>
              <a:t>?)</a:t>
            </a:r>
            <a:endParaRPr lang="de-DE" sz="1800" dirty="0">
              <a:solidFill>
                <a:prstClr val="black"/>
              </a:solidFill>
              <a:latin typeface="Calibri"/>
            </a:endParaRPr>
          </a:p>
          <a:p>
            <a:pPr marL="727075" lvl="1" defTabSz="633413" eaLnBrk="1" fontAlgn="auto" hangingPunct="1">
              <a:lnSpc>
                <a:spcPts val="2400"/>
              </a:lnSpc>
              <a:spcBef>
                <a:spcPts val="0"/>
              </a:spcBef>
              <a:spcAft>
                <a:spcPts val="0"/>
              </a:spcAft>
              <a:buFont typeface="Wingdings" panose="05000000000000000000" pitchFamily="2" charset="2"/>
              <a:buChar char="Ø"/>
            </a:pPr>
            <a:r>
              <a:rPr lang="de-DE" sz="1800" dirty="0">
                <a:solidFill>
                  <a:prstClr val="black"/>
                </a:solidFill>
                <a:latin typeface="Calibri"/>
              </a:rPr>
              <a:t>ausgeschlossen im Fall des § 51 Abs. 6 S. 4 </a:t>
            </a:r>
            <a:r>
              <a:rPr lang="de-DE" sz="1800" dirty="0" smtClean="0">
                <a:solidFill>
                  <a:prstClr val="black"/>
                </a:solidFill>
                <a:latin typeface="Calibri"/>
              </a:rPr>
              <a:t>JGG-neu-</a:t>
            </a:r>
          </a:p>
          <a:p>
            <a:pPr marL="441325" lvl="1" indent="0" defTabSz="633413" eaLnBrk="1" fontAlgn="auto" hangingPunct="1">
              <a:lnSpc>
                <a:spcPts val="2400"/>
              </a:lnSpc>
              <a:spcBef>
                <a:spcPts val="0"/>
              </a:spcBef>
              <a:spcAft>
                <a:spcPts val="0"/>
              </a:spcAft>
              <a:buNone/>
            </a:pPr>
            <a:r>
              <a:rPr lang="de-DE" sz="1800" dirty="0">
                <a:solidFill>
                  <a:prstClr val="black"/>
                </a:solidFill>
                <a:latin typeface="Calibri"/>
              </a:rPr>
              <a:t/>
            </a:r>
            <a:br>
              <a:rPr lang="de-DE" sz="1800" dirty="0">
                <a:solidFill>
                  <a:prstClr val="black"/>
                </a:solidFill>
                <a:latin typeface="Calibri"/>
              </a:rPr>
            </a:br>
            <a:endParaRPr lang="de-DE" sz="1800" dirty="0">
              <a:solidFill>
                <a:prstClr val="black"/>
              </a:solidFill>
              <a:latin typeface="Arial"/>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63271623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4"/>
            </a:pPr>
            <a:r>
              <a:rPr lang="de-DE" sz="1800" b="1" dirty="0">
                <a:solidFill>
                  <a:prstClr val="black"/>
                </a:solidFill>
                <a:latin typeface="Calibri"/>
              </a:rPr>
              <a:t>Audiovisuelle Aufzeichnung der Befragung – Art. 9 JGG-RL</a:t>
            </a:r>
          </a:p>
          <a:p>
            <a:pPr marL="0" lvl="0" indent="0">
              <a:spcBef>
                <a:spcPts val="0"/>
              </a:spcBef>
              <a:buNone/>
            </a:pPr>
            <a:endParaRPr lang="de-DE" sz="1800" dirty="0">
              <a:solidFill>
                <a:prstClr val="black"/>
              </a:solidFill>
              <a:latin typeface="Calibri"/>
            </a:endParaRPr>
          </a:p>
          <a:p>
            <a:pPr marL="284400" lvl="0" indent="-284400" eaLnBrk="1" fontAlgn="t"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weiterer Kernpunkt der RL, ebenfalls umstritten</a:t>
            </a:r>
          </a:p>
          <a:p>
            <a:pPr marL="284400" lvl="0" indent="-284400" eaLnBrk="1" fontAlgn="t" hangingPunct="1">
              <a:lnSpc>
                <a:spcPts val="2400"/>
              </a:lnSpc>
              <a:spcBef>
                <a:spcPts val="0"/>
              </a:spcBef>
              <a:spcAft>
                <a:spcPts val="0"/>
              </a:spcAft>
              <a:buFont typeface="Wingdings" panose="05000000000000000000" pitchFamily="2" charset="2"/>
              <a:buChar char="§"/>
            </a:pPr>
            <a:endParaRPr lang="de-DE" sz="1800" b="1" dirty="0">
              <a:solidFill>
                <a:srgbClr val="000000"/>
              </a:solidFill>
              <a:latin typeface="Calibri"/>
            </a:endParaRPr>
          </a:p>
          <a:p>
            <a:pPr marL="284400" lvl="0" indent="-284400" eaLnBrk="1" fontAlgn="t" hangingPunct="1">
              <a:spcBef>
                <a:spcPts val="0"/>
              </a:spcBef>
              <a:spcAft>
                <a:spcPts val="0"/>
              </a:spcAft>
              <a:buFont typeface="Wingdings" panose="05000000000000000000" pitchFamily="2" charset="2"/>
              <a:buChar char="§"/>
            </a:pPr>
            <a:r>
              <a:rPr lang="de-DE" sz="1800" b="1" dirty="0">
                <a:solidFill>
                  <a:srgbClr val="000000"/>
                </a:solidFill>
                <a:latin typeface="Calibri"/>
              </a:rPr>
              <a:t>Vorschlag der KOMMISSION</a:t>
            </a:r>
            <a:r>
              <a:rPr lang="de-DE" sz="1800" b="1" dirty="0">
                <a:solidFill>
                  <a:prstClr val="black">
                    <a:lumMod val="95000"/>
                    <a:lumOff val="5000"/>
                  </a:prstClr>
                </a:solidFill>
                <a:latin typeface="Calibri"/>
              </a:rPr>
              <a:t> / des </a:t>
            </a:r>
            <a:r>
              <a:rPr lang="de-DE" sz="1800" b="1" dirty="0">
                <a:solidFill>
                  <a:srgbClr val="0070C0"/>
                </a:solidFill>
                <a:latin typeface="Calibri"/>
              </a:rPr>
              <a:t>LIBE-AUSSCHUSSES</a:t>
            </a:r>
            <a:r>
              <a:rPr lang="de-DE" sz="1800" b="1" dirty="0">
                <a:solidFill>
                  <a:srgbClr val="000000"/>
                </a:solidFill>
                <a:latin typeface="Calibri"/>
              </a:rPr>
              <a:t>:</a:t>
            </a:r>
          </a:p>
          <a:p>
            <a:pPr marL="284400" lvl="0" indent="-284400" eaLnBrk="1" fontAlgn="t" hangingPunct="1">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714375" lvl="0" eaLnBrk="1" fontAlgn="t" hangingPunct="1">
              <a:spcBef>
                <a:spcPts val="0"/>
              </a:spcBef>
              <a:spcAft>
                <a:spcPts val="0"/>
              </a:spcAft>
              <a:buFont typeface="Wingdings" panose="05000000000000000000" pitchFamily="2" charset="2"/>
              <a:buChar char="Ø"/>
            </a:pPr>
            <a:r>
              <a:rPr lang="de-DE" sz="1800" dirty="0">
                <a:solidFill>
                  <a:srgbClr val="000000"/>
                </a:solidFill>
                <a:latin typeface="Calibri"/>
              </a:rPr>
              <a:t>Aufzeichnung grundsätzlich </a:t>
            </a:r>
            <a:r>
              <a:rPr lang="de-DE" sz="1800" b="1" dirty="0">
                <a:solidFill>
                  <a:srgbClr val="000000"/>
                </a:solidFill>
                <a:latin typeface="Calibri"/>
              </a:rPr>
              <a:t>jeder</a:t>
            </a:r>
            <a:r>
              <a:rPr lang="de-DE" sz="1800" dirty="0">
                <a:solidFill>
                  <a:srgbClr val="000000"/>
                </a:solidFill>
                <a:latin typeface="Calibri"/>
              </a:rPr>
              <a:t> vor Anklageerhebung von der Polizei oder einer anderen Strafverfolgungs- oder Justizbehörde durchgeführten Befragung, es sei denn, dies wäre unverhältnismäßig</a:t>
            </a:r>
            <a:r>
              <a:rPr lang="de-DE" sz="1800" dirty="0">
                <a:solidFill>
                  <a:srgbClr val="FF0000"/>
                </a:solidFill>
                <a:latin typeface="Calibri"/>
              </a:rPr>
              <a:t>/</a:t>
            </a:r>
            <a:r>
              <a:rPr lang="de-DE" sz="1800" dirty="0">
                <a:solidFill>
                  <a:srgbClr val="0070C0"/>
                </a:solidFill>
                <a:latin typeface="Calibri"/>
              </a:rPr>
              <a:t>dem Kindeswohl abträglich</a:t>
            </a:r>
            <a:r>
              <a:rPr lang="de-DE" sz="1800" dirty="0">
                <a:solidFill>
                  <a:srgbClr val="000000"/>
                </a:solidFill>
                <a:latin typeface="Calibri"/>
              </a:rPr>
              <a:t>; bei Freiheitsentzug </a:t>
            </a:r>
            <a:r>
              <a:rPr lang="de-DE" sz="1800" b="1" dirty="0">
                <a:solidFill>
                  <a:srgbClr val="000000"/>
                </a:solidFill>
                <a:latin typeface="Calibri"/>
              </a:rPr>
              <a:t>ausnahmslose</a:t>
            </a:r>
            <a:r>
              <a:rPr lang="de-DE" sz="1800" dirty="0">
                <a:solidFill>
                  <a:srgbClr val="000000"/>
                </a:solidFill>
                <a:latin typeface="Calibri"/>
              </a:rPr>
              <a:t> Aufzeichnung</a:t>
            </a:r>
          </a:p>
          <a:p>
            <a:pPr lvl="0" eaLnBrk="1" fontAlgn="t" hangingPunct="1">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4400" lvl="0" indent="-284400" eaLnBrk="1" fontAlgn="t" hangingPunct="1">
              <a:spcBef>
                <a:spcPts val="0"/>
              </a:spcBef>
              <a:spcAft>
                <a:spcPts val="0"/>
              </a:spcAft>
              <a:buFont typeface="Wingdings" panose="05000000000000000000" pitchFamily="2" charset="2"/>
              <a:buChar char="§"/>
            </a:pPr>
            <a:r>
              <a:rPr lang="de-DE" sz="1800" b="1" dirty="0">
                <a:solidFill>
                  <a:srgbClr val="000000"/>
                </a:solidFill>
                <a:latin typeface="Calibri"/>
              </a:rPr>
              <a:t>Kritik</a:t>
            </a:r>
            <a:r>
              <a:rPr lang="de-DE" sz="1800" dirty="0">
                <a:solidFill>
                  <a:srgbClr val="000000"/>
                </a:solidFill>
                <a:latin typeface="Calibri"/>
              </a:rPr>
              <a:t>: mögliche Belastungen für Kinder als Beschuldigte, grundrechts-relevante Eingriffe und Folgen werden nicht ausreichend berücksichtigt</a:t>
            </a:r>
          </a:p>
          <a:p>
            <a:pPr marL="284400" lvl="0" indent="-284400" eaLnBrk="1" fontAlgn="t" hangingPunct="1">
              <a:spcBef>
                <a:spcPts val="0"/>
              </a:spcBef>
              <a:spcAft>
                <a:spcPts val="0"/>
              </a:spcAft>
              <a:buFont typeface="Wingdings" panose="05000000000000000000" pitchFamily="2" charset="2"/>
              <a:buChar char="§"/>
            </a:pPr>
            <a:endParaRPr lang="de-DE" sz="1800" dirty="0">
              <a:solidFill>
                <a:srgbClr val="000000"/>
              </a:solidFill>
              <a:latin typeface="Calibri"/>
            </a:endParaRPr>
          </a:p>
          <a:p>
            <a:pPr marL="284400" lvl="1" indent="-284400" eaLnBrk="1" fontAlgn="auto"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de lege </a:t>
            </a:r>
            <a:r>
              <a:rPr lang="de-DE" sz="1800" b="1" dirty="0" err="1">
                <a:solidFill>
                  <a:srgbClr val="000000"/>
                </a:solidFill>
                <a:latin typeface="Calibri"/>
              </a:rPr>
              <a:t>lata</a:t>
            </a:r>
            <a:r>
              <a:rPr lang="de-DE" sz="1800" b="1" dirty="0">
                <a:solidFill>
                  <a:srgbClr val="000000"/>
                </a:solidFill>
                <a:latin typeface="Calibri"/>
              </a:rPr>
              <a:t> (DE)</a:t>
            </a:r>
            <a:r>
              <a:rPr lang="de-DE" sz="1800" dirty="0">
                <a:solidFill>
                  <a:srgbClr val="000000"/>
                </a:solidFill>
                <a:latin typeface="Calibri"/>
              </a:rPr>
              <a:t>: Kann-Aufzeichnung der Beschuldigten-Vernehmung im Vorverfahren</a:t>
            </a:r>
            <a:br>
              <a:rPr lang="de-DE" sz="1800" dirty="0">
                <a:solidFill>
                  <a:srgbClr val="000000"/>
                </a:solidFill>
                <a:latin typeface="Calibri"/>
              </a:rPr>
            </a:br>
            <a:r>
              <a:rPr lang="de-DE" sz="1800" dirty="0">
                <a:solidFill>
                  <a:srgbClr val="000000"/>
                </a:solidFill>
                <a:latin typeface="Calibri"/>
              </a:rPr>
              <a:t>(</a:t>
            </a:r>
            <a:r>
              <a:rPr lang="pt-BR" sz="1800" dirty="0">
                <a:solidFill>
                  <a:srgbClr val="000000"/>
                </a:solidFill>
                <a:latin typeface="Calibri"/>
              </a:rPr>
              <a:t>§ 2 Abs. 2 JGG i.V.m. § 163a Abs. 1 S. 2, § 58a Abs. 1 S. 1 StPO)</a:t>
            </a:r>
            <a:endParaRPr lang="de-DE" sz="1800" dirty="0">
              <a:solidFill>
                <a:srgbClr val="000000"/>
              </a:solidFill>
              <a:latin typeface="Calibri"/>
            </a:endParaRPr>
          </a:p>
          <a:p>
            <a:pPr lvl="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Calibri"/>
            </a:endParaRPr>
          </a:p>
          <a:p>
            <a:pPr marL="285750" lvl="0" indent="-285750" eaLnBrk="1" fontAlgn="t" hangingPunct="1">
              <a:spcBef>
                <a:spcPts val="0"/>
              </a:spcBef>
              <a:spcAft>
                <a:spcPts val="0"/>
              </a:spcAft>
              <a:buFont typeface="Wingdings" panose="05000000000000000000" pitchFamily="2" charset="2"/>
              <a:buChar char="§"/>
            </a:pPr>
            <a:endParaRPr lang="de-DE" sz="1800" b="1" dirty="0">
              <a:solidFill>
                <a:srgbClr val="000000"/>
              </a:solidFill>
              <a:latin typeface="Calibri"/>
            </a:endParaRPr>
          </a:p>
          <a:p>
            <a:pPr marL="0" lvl="0" indent="0">
              <a:spcBef>
                <a:spcPts val="0"/>
              </a:spcBef>
              <a:spcAft>
                <a:spcPts val="0"/>
              </a:spcAft>
              <a:buNone/>
            </a:pPr>
            <a:endParaRPr lang="de-DE" sz="1800" dirty="0">
              <a:solidFill>
                <a:prstClr val="black"/>
              </a:solidFill>
              <a:latin typeface="Calibri"/>
            </a:endParaRPr>
          </a:p>
          <a:p>
            <a:pPr marL="0" lvl="0" indent="0">
              <a:spcBef>
                <a:spcPts val="0"/>
              </a:spcBef>
              <a:spcAft>
                <a:spcPts val="0"/>
              </a:spcAft>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42196992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4"/>
            </a:pPr>
            <a:r>
              <a:rPr lang="de-DE" sz="1800" b="1" dirty="0">
                <a:solidFill>
                  <a:prstClr val="black"/>
                </a:solidFill>
                <a:latin typeface="Calibri"/>
              </a:rPr>
              <a:t>Audiovisuelle Aufzeichnung der Befragung – Art. 9 JGG-RL</a:t>
            </a:r>
          </a:p>
          <a:p>
            <a:pPr lvl="0">
              <a:spcBef>
                <a:spcPts val="0"/>
              </a:spcBef>
              <a:buFont typeface="Arial" charset="0"/>
              <a:buAutoNum type="romanUcPeriod" startAt="5"/>
            </a:pPr>
            <a:endParaRPr lang="de-DE" sz="1800" dirty="0">
              <a:solidFill>
                <a:prstClr val="black"/>
              </a:solidFill>
              <a:latin typeface="Calibri"/>
            </a:endParaRPr>
          </a:p>
          <a:p>
            <a:pPr marL="285750" lvl="1" eaLnBrk="1" fontAlgn="auto" hangingPunct="1">
              <a:lnSpc>
                <a:spcPts val="2400"/>
              </a:lnSpc>
              <a:spcBef>
                <a:spcPts val="0"/>
              </a:spcBef>
              <a:spcAft>
                <a:spcPts val="0"/>
              </a:spcAft>
              <a:buFont typeface="Arial" panose="020B0604020202020204" pitchFamily="34" charset="0"/>
              <a:buChar char="•"/>
            </a:pPr>
            <a:r>
              <a:rPr lang="de-DE" sz="1800" b="1" dirty="0">
                <a:solidFill>
                  <a:srgbClr val="000000"/>
                </a:solidFill>
                <a:latin typeface="Calibri"/>
              </a:rPr>
              <a:t>Abs. 1</a:t>
            </a:r>
            <a:r>
              <a:rPr lang="de-DE" sz="1800" dirty="0">
                <a:solidFill>
                  <a:srgbClr val="000000"/>
                </a:solidFill>
                <a:latin typeface="Calibri"/>
              </a:rPr>
              <a:t>: Befragungen von Kindern durch die </a:t>
            </a:r>
            <a:r>
              <a:rPr lang="de-DE" sz="1800" b="1" dirty="0">
                <a:solidFill>
                  <a:srgbClr val="000000"/>
                </a:solidFill>
                <a:latin typeface="Calibri"/>
              </a:rPr>
              <a:t>Polizei oder andere Strafverfolgungsbehörden </a:t>
            </a:r>
            <a:r>
              <a:rPr lang="de-DE" sz="1800" dirty="0">
                <a:solidFill>
                  <a:srgbClr val="000000"/>
                </a:solidFill>
                <a:latin typeface="Calibri"/>
              </a:rPr>
              <a:t>(≠ Gericht, EG 42 S. 3; ≠ </a:t>
            </a:r>
            <a:r>
              <a:rPr lang="de-DE" sz="1800" dirty="0" err="1">
                <a:solidFill>
                  <a:srgbClr val="000000"/>
                </a:solidFill>
                <a:latin typeface="Calibri"/>
              </a:rPr>
              <a:t>JuHi</a:t>
            </a:r>
            <a:r>
              <a:rPr lang="de-DE" sz="1800" dirty="0">
                <a:solidFill>
                  <a:srgbClr val="000000"/>
                </a:solidFill>
                <a:latin typeface="Calibri"/>
              </a:rPr>
              <a:t>/JGH)</a:t>
            </a:r>
          </a:p>
          <a:p>
            <a:pPr marL="536575"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Calibri"/>
              </a:rPr>
              <a:t>Muss-Aufzeichnung:</a:t>
            </a:r>
            <a:r>
              <a:rPr lang="de-DE" sz="1800" dirty="0">
                <a:solidFill>
                  <a:srgbClr val="000000"/>
                </a:solidFill>
                <a:latin typeface="Calibri"/>
              </a:rPr>
              <a:t> „stellen sicher, dass“</a:t>
            </a:r>
          </a:p>
          <a:p>
            <a:pPr marL="549275"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000000"/>
                </a:solidFill>
                <a:latin typeface="Calibri"/>
              </a:rPr>
              <a:t>Einschränkung</a:t>
            </a:r>
            <a:r>
              <a:rPr lang="de-DE" sz="1800" dirty="0">
                <a:solidFill>
                  <a:srgbClr val="000000"/>
                </a:solidFill>
                <a:latin typeface="Calibri"/>
              </a:rPr>
              <a:t>: „wenn dies unter den Umständen des Falles verhältnismäßig ist, wobei unter anderem zu berücksichtigen ist, ob ein Rechtsbeistand zugegen oder dem Kind die Freiheit entzogen ist“</a:t>
            </a:r>
          </a:p>
          <a:p>
            <a:pPr marL="901700" lvl="1" eaLnBrk="1" fontAlgn="auto" hangingPunct="1">
              <a:lnSpc>
                <a:spcPts val="2400"/>
              </a:lnSpc>
              <a:spcBef>
                <a:spcPts val="0"/>
              </a:spcBef>
              <a:spcAft>
                <a:spcPts val="0"/>
              </a:spcAft>
              <a:buFont typeface="Symbol" panose="05050102010706020507" pitchFamily="18" charset="2"/>
              <a:buChar char="-"/>
            </a:pPr>
            <a:r>
              <a:rPr lang="de-DE" sz="1800" dirty="0">
                <a:solidFill>
                  <a:srgbClr val="000000"/>
                </a:solidFill>
                <a:latin typeface="Calibri"/>
              </a:rPr>
              <a:t>Art. 9 korrespondiert mit Art. 6 (Rechtsbeistand)</a:t>
            </a:r>
          </a:p>
          <a:p>
            <a:pPr marL="901700" lvl="1" eaLnBrk="1" fontAlgn="auto" hangingPunct="1">
              <a:lnSpc>
                <a:spcPts val="2400"/>
              </a:lnSpc>
              <a:spcBef>
                <a:spcPts val="0"/>
              </a:spcBef>
              <a:spcAft>
                <a:spcPts val="0"/>
              </a:spcAft>
              <a:buFont typeface="Symbol" panose="05050102010706020507" pitchFamily="18" charset="2"/>
              <a:buChar char="-"/>
            </a:pPr>
            <a:r>
              <a:rPr lang="de-DE" sz="1800" i="1" dirty="0">
                <a:solidFill>
                  <a:srgbClr val="000000"/>
                </a:solidFill>
                <a:latin typeface="Calibri"/>
              </a:rPr>
              <a:t>„unter anderem“</a:t>
            </a:r>
            <a:r>
              <a:rPr lang="de-DE" sz="1800" dirty="0">
                <a:solidFill>
                  <a:srgbClr val="000000"/>
                </a:solidFill>
                <a:latin typeface="Calibri"/>
              </a:rPr>
              <a:t> zu berücksichtigen lässt Raum für Maßstäbe entsprechend Art. 6 Abs. 6 S. 1 (Schwere der mutmaßlichen Straftat, Komplexität des Falles und drohende Maßnahmen)</a:t>
            </a:r>
          </a:p>
          <a:p>
            <a:pPr marL="901700" lvl="1" eaLnBrk="1" fontAlgn="auto" hangingPunct="1">
              <a:lnSpc>
                <a:spcPts val="2400"/>
              </a:lnSpc>
              <a:spcBef>
                <a:spcPts val="0"/>
              </a:spcBef>
              <a:spcAft>
                <a:spcPts val="0"/>
              </a:spcAft>
              <a:buFont typeface="Symbol" panose="05050102010706020507" pitchFamily="18" charset="2"/>
              <a:buChar char="-"/>
            </a:pPr>
            <a:r>
              <a:rPr lang="de-DE" sz="1800" dirty="0">
                <a:solidFill>
                  <a:srgbClr val="000000"/>
                </a:solidFill>
                <a:latin typeface="Calibri"/>
              </a:rPr>
              <a:t>in erster Linie bei Vernehmungen in Fällen der notwendigen Verteidigung, die ausnahmsweise ohne Anwesenheit eines Verteidigers stattfinden </a:t>
            </a:r>
            <a:br>
              <a:rPr lang="de-DE" sz="1800" dirty="0">
                <a:solidFill>
                  <a:srgbClr val="000000"/>
                </a:solidFill>
                <a:latin typeface="Calibri"/>
              </a:rPr>
            </a:br>
            <a:r>
              <a:rPr lang="de-DE" sz="1800" dirty="0">
                <a:solidFill>
                  <a:srgbClr val="000000"/>
                </a:solidFill>
                <a:latin typeface="Calibri"/>
              </a:rPr>
              <a:t>(Art. 6 Abs. 7 und Abs. 8)</a:t>
            </a:r>
          </a:p>
          <a:p>
            <a:pPr marL="901700"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70c Abs. 2 </a:t>
            </a:r>
            <a:r>
              <a:rPr lang="de-DE" sz="1800" b="1" dirty="0" smtClean="0">
                <a:solidFill>
                  <a:srgbClr val="FF0000"/>
                </a:solidFill>
                <a:latin typeface="Calibri"/>
              </a:rPr>
              <a:t>JGG-neu- </a:t>
            </a:r>
            <a:endParaRPr lang="de-DE" sz="1800" b="1" dirty="0">
              <a:solidFill>
                <a:srgbClr val="FF0000"/>
              </a:solidFill>
              <a:latin typeface="Calibri"/>
            </a:endParaRPr>
          </a:p>
          <a:p>
            <a:pPr marL="1160463" lvl="1"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Kann-Aufzeichnung: „außerhalb der Hauptverhandlung“ (S. 1)</a:t>
            </a:r>
          </a:p>
          <a:p>
            <a:pPr marL="1160463" lvl="1" eaLnBrk="1" fontAlgn="auto" hangingPunct="1">
              <a:lnSpc>
                <a:spcPts val="2400"/>
              </a:lnSpc>
              <a:spcBef>
                <a:spcPts val="0"/>
              </a:spcBef>
              <a:spcAft>
                <a:spcPts val="0"/>
              </a:spcAft>
              <a:buFont typeface="Symbol" panose="05050102010706020507" pitchFamily="18" charset="2"/>
              <a:buChar char="-"/>
            </a:pPr>
            <a:r>
              <a:rPr lang="de-DE" sz="1800" dirty="0">
                <a:solidFill>
                  <a:srgbClr val="FF0000"/>
                </a:solidFill>
                <a:latin typeface="Calibri"/>
              </a:rPr>
              <a:t>Muss-Aufzeichnung: „andere als richterliche Vernehmungen“ (S. 2)</a:t>
            </a:r>
            <a:endParaRPr lang="de-DE" sz="1800" dirty="0">
              <a:solidFill>
                <a:srgbClr val="000000"/>
              </a:solidFill>
              <a:latin typeface="Calibri"/>
            </a:endParaRPr>
          </a:p>
          <a:p>
            <a:pPr marL="901700" lvl="1" eaLnBrk="1" fontAlgn="auto" hangingPunct="1">
              <a:lnSpc>
                <a:spcPts val="2400"/>
              </a:lnSpc>
              <a:spcBef>
                <a:spcPts val="0"/>
              </a:spcBef>
              <a:spcAft>
                <a:spcPts val="0"/>
              </a:spcAft>
              <a:buFont typeface="Symbol" panose="05050102010706020507" pitchFamily="18" charset="2"/>
              <a:buChar char="-"/>
            </a:pPr>
            <a:endParaRPr lang="de-DE" sz="1800" dirty="0">
              <a:solidFill>
                <a:prstClr val="black"/>
              </a:solidFill>
              <a:latin typeface="Calibri"/>
            </a:endParaRP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8827448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4"/>
            </a:pPr>
            <a:r>
              <a:rPr lang="de-DE" sz="1800" b="1" dirty="0">
                <a:solidFill>
                  <a:prstClr val="black"/>
                </a:solidFill>
                <a:latin typeface="Calibri"/>
              </a:rPr>
              <a:t>Audiovisuelle Aufzeichnung der Befragung – Art. 9 JGG-RL</a:t>
            </a:r>
          </a:p>
          <a:p>
            <a:pPr lvl="0">
              <a:spcBef>
                <a:spcPts val="0"/>
              </a:spcBef>
              <a:buFont typeface="Arial" charset="0"/>
              <a:buAutoNum type="romanUcPeriod" startAt="5"/>
            </a:pPr>
            <a:endParaRPr lang="de-DE" sz="1800" dirty="0">
              <a:solidFill>
                <a:prstClr val="black"/>
              </a:solidFill>
              <a:latin typeface="Calibri"/>
            </a:endParaRPr>
          </a:p>
          <a:p>
            <a:pPr marL="285750" lvl="1" eaLnBrk="1" fontAlgn="auto" hangingPunct="1">
              <a:lnSpc>
                <a:spcPts val="2400"/>
              </a:lnSpc>
              <a:spcBef>
                <a:spcPts val="0"/>
              </a:spcBef>
              <a:spcAft>
                <a:spcPts val="0"/>
              </a:spcAft>
              <a:buFont typeface="Arial" panose="020B0604020202020204" pitchFamily="34" charset="0"/>
              <a:buChar char="•"/>
            </a:pPr>
            <a:r>
              <a:rPr lang="de-DE" sz="1800" b="1" dirty="0">
                <a:solidFill>
                  <a:srgbClr val="000000"/>
                </a:solidFill>
                <a:latin typeface="Calibri"/>
              </a:rPr>
              <a:t>Abs. 2: in Fällen des zulässigen Absehens von audiovisueller Aufzeichnung</a:t>
            </a:r>
          </a:p>
          <a:p>
            <a:pPr marL="549275" lvl="1" eaLnBrk="1" fontAlgn="auto" hangingPunct="1">
              <a:lnSpc>
                <a:spcPts val="2400"/>
              </a:lnSpc>
              <a:spcBef>
                <a:spcPts val="0"/>
              </a:spcBef>
              <a:spcAft>
                <a:spcPts val="0"/>
              </a:spcAft>
              <a:buFont typeface="Wingdings" panose="05000000000000000000" pitchFamily="2" charset="2"/>
              <a:buChar char="Ø"/>
            </a:pPr>
            <a:r>
              <a:rPr lang="de-DE" sz="1800" dirty="0">
                <a:solidFill>
                  <a:srgbClr val="000000"/>
                </a:solidFill>
                <a:latin typeface="Calibri"/>
              </a:rPr>
              <a:t>Aufzeichnung „auf andere Art und Weise (...), etwa mit einem schriftlichen Protokoll“</a:t>
            </a:r>
            <a:endParaRPr lang="de-DE" sz="1800" b="1" dirty="0">
              <a:solidFill>
                <a:srgbClr val="000000"/>
              </a:solidFill>
              <a:latin typeface="Calibri"/>
            </a:endParaRPr>
          </a:p>
          <a:p>
            <a:pPr marL="549275" lvl="1" eaLnBrk="1" fontAlgn="auto"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70c Abs. 3 S. 2 </a:t>
            </a:r>
            <a:r>
              <a:rPr lang="de-DE" sz="1800" b="1" dirty="0" smtClean="0">
                <a:solidFill>
                  <a:srgbClr val="FF0000"/>
                </a:solidFill>
                <a:latin typeface="Calibri"/>
              </a:rPr>
              <a:t>JGG-neu-</a:t>
            </a:r>
            <a:r>
              <a:rPr lang="de-DE" sz="1800" dirty="0" smtClean="0">
                <a:solidFill>
                  <a:srgbClr val="FF0000"/>
                </a:solidFill>
                <a:latin typeface="Calibri"/>
              </a:rPr>
              <a:t>: </a:t>
            </a:r>
            <a:r>
              <a:rPr lang="de-DE" sz="1800" dirty="0">
                <a:solidFill>
                  <a:srgbClr val="FF0000"/>
                </a:solidFill>
                <a:latin typeface="Calibri"/>
              </a:rPr>
              <a:t>„Wird eine Vernehmung des Beschuldigten außerhalb der Hauptverhandlung nicht in Bild und Ton aufgezeichnet, ist über sie stets ein Protokoll aufzunehmen.“</a:t>
            </a:r>
          </a:p>
          <a:p>
            <a:pPr marL="285750" lvl="1" eaLnBrk="1" fontAlgn="auto" hangingPunct="1">
              <a:lnSpc>
                <a:spcPts val="2400"/>
              </a:lnSpc>
              <a:spcBef>
                <a:spcPts val="0"/>
              </a:spcBef>
              <a:spcAft>
                <a:spcPts val="0"/>
              </a:spcAft>
              <a:buFont typeface="Arial" panose="020B0604020202020204" pitchFamily="34" charset="0"/>
              <a:buChar char="•"/>
            </a:pPr>
            <a:endParaRPr lang="de-DE" sz="1800" b="1" dirty="0">
              <a:solidFill>
                <a:srgbClr val="000000"/>
              </a:solidFill>
              <a:latin typeface="Calibri"/>
            </a:endParaRPr>
          </a:p>
          <a:p>
            <a:pPr marL="285750" lvl="1" eaLnBrk="1" fontAlgn="auto" hangingPunct="1">
              <a:lnSpc>
                <a:spcPts val="2400"/>
              </a:lnSpc>
              <a:spcBef>
                <a:spcPts val="0"/>
              </a:spcBef>
              <a:spcAft>
                <a:spcPts val="0"/>
              </a:spcAft>
              <a:buFont typeface="Arial" panose="020B0604020202020204" pitchFamily="34" charset="0"/>
              <a:buChar char="•"/>
            </a:pPr>
            <a:r>
              <a:rPr lang="de-DE" sz="1800" b="1" dirty="0">
                <a:solidFill>
                  <a:srgbClr val="000000"/>
                </a:solidFill>
                <a:latin typeface="Calibri"/>
              </a:rPr>
              <a:t>Abs. 3: nicht </a:t>
            </a:r>
            <a:r>
              <a:rPr lang="de-DE" sz="1800" dirty="0">
                <a:solidFill>
                  <a:srgbClr val="000000"/>
                </a:solidFill>
                <a:latin typeface="Calibri"/>
              </a:rPr>
              <a:t>erfasst sind „Fragen ausschließlich zum Zwecke der </a:t>
            </a:r>
            <a:r>
              <a:rPr lang="de-DE" sz="1800" b="1" dirty="0">
                <a:solidFill>
                  <a:srgbClr val="000000"/>
                </a:solidFill>
                <a:latin typeface="Calibri"/>
              </a:rPr>
              <a:t>Identifizierung des Kindes</a:t>
            </a:r>
            <a:r>
              <a:rPr lang="de-DE" sz="1800" dirty="0">
                <a:solidFill>
                  <a:srgbClr val="000000"/>
                </a:solidFill>
                <a:latin typeface="Calibri"/>
              </a:rPr>
              <a:t>“</a:t>
            </a: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100879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1" eaLnBrk="1" fontAlgn="auto" hangingPunct="1">
              <a:lnSpc>
                <a:spcPts val="2400"/>
              </a:lnSpc>
              <a:spcBef>
                <a:spcPts val="0"/>
              </a:spcBef>
              <a:spcAft>
                <a:spcPts val="0"/>
              </a:spcAft>
              <a:buFont typeface="Wingdings" panose="05000000000000000000" pitchFamily="2" charset="2"/>
              <a:buChar char="§"/>
            </a:pPr>
            <a:r>
              <a:rPr lang="de-DE" sz="1800" b="1" dirty="0" smtClean="0">
                <a:solidFill>
                  <a:srgbClr val="000000"/>
                </a:solidFill>
                <a:latin typeface="+mn-lt"/>
              </a:rPr>
              <a:t>Beachtung der Richtlinien nach Fristablauf, solange kein Umsetzungsgesetz?</a:t>
            </a:r>
            <a:endParaRPr lang="de-DE" sz="1800" b="1" dirty="0">
              <a:solidFill>
                <a:srgbClr val="000000"/>
              </a:solidFill>
              <a:latin typeface="+mn-lt"/>
            </a:endParaRPr>
          </a:p>
          <a:p>
            <a:pPr marL="285750" lvl="0" indent="-285750" eaLnBrk="1" fontAlgn="t" hangingPunct="1">
              <a:lnSpc>
                <a:spcPts val="2400"/>
              </a:lnSpc>
              <a:spcBef>
                <a:spcPts val="0"/>
              </a:spcBef>
              <a:spcAft>
                <a:spcPts val="0"/>
              </a:spcAft>
              <a:buFont typeface="Wingdings" panose="05000000000000000000" pitchFamily="2" charset="2"/>
              <a:buChar char="§"/>
            </a:pPr>
            <a:endParaRPr lang="de-DE" sz="1800" dirty="0" smtClean="0">
              <a:solidFill>
                <a:srgbClr val="000000"/>
              </a:solidFill>
              <a:latin typeface="+mn-lt"/>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srgbClr val="000000"/>
                </a:solidFill>
                <a:latin typeface="+mn-lt"/>
              </a:rPr>
              <a:t>Grundsatz</a:t>
            </a:r>
            <a:r>
              <a:rPr lang="de-DE" sz="1800" dirty="0" smtClean="0">
                <a:solidFill>
                  <a:srgbClr val="000000"/>
                </a:solidFill>
                <a:latin typeface="+mn-lt"/>
              </a:rPr>
              <a:t>: keine unmittelbare innerstaatliche Geltung von Richtlinien</a:t>
            </a:r>
            <a:br>
              <a:rPr lang="de-DE" sz="1800" dirty="0" smtClean="0">
                <a:solidFill>
                  <a:srgbClr val="000000"/>
                </a:solidFill>
                <a:latin typeface="+mn-lt"/>
              </a:rPr>
            </a:br>
            <a:r>
              <a:rPr lang="de-DE" sz="1800" dirty="0" smtClean="0">
                <a:solidFill>
                  <a:srgbClr val="000000"/>
                </a:solidFill>
                <a:latin typeface="+mn-lt"/>
              </a:rPr>
              <a:t>(Art. 288 des Vertrags über die Arbeitsweise der EU - AEUV)</a:t>
            </a: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mn-lt"/>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srgbClr val="000000"/>
                </a:solidFill>
                <a:latin typeface="+mn-lt"/>
              </a:rPr>
              <a:t>ABER:</a:t>
            </a:r>
            <a:r>
              <a:rPr lang="de-DE" sz="1800" dirty="0" smtClean="0">
                <a:solidFill>
                  <a:srgbClr val="000000"/>
                </a:solidFill>
                <a:latin typeface="+mn-lt"/>
              </a:rPr>
              <a:t> nach Rechtsprechung des EuGH ab Fristablauf</a:t>
            </a:r>
          </a:p>
          <a:p>
            <a:pPr marL="1076325" lvl="0" eaLnBrk="1" fontAlgn="t" hangingPunct="1">
              <a:lnSpc>
                <a:spcPts val="2400"/>
              </a:lnSpc>
              <a:spcBef>
                <a:spcPts val="0"/>
              </a:spcBef>
              <a:spcAft>
                <a:spcPts val="0"/>
              </a:spcAft>
              <a:buFont typeface="Symbol" panose="05050102010706020507" pitchFamily="18" charset="2"/>
              <a:buChar char="-"/>
            </a:pPr>
            <a:r>
              <a:rPr lang="de-DE" sz="1800" b="1" dirty="0" smtClean="0">
                <a:solidFill>
                  <a:srgbClr val="000000"/>
                </a:solidFill>
                <a:latin typeface="+mn-lt"/>
              </a:rPr>
              <a:t>richtlinienkonforme Auslegung und Anwendung des geltenden Rechts</a:t>
            </a:r>
          </a:p>
          <a:p>
            <a:pPr marL="1076325" lvl="0" eaLnBrk="1" fontAlgn="t" hangingPunct="1">
              <a:lnSpc>
                <a:spcPts val="2400"/>
              </a:lnSpc>
              <a:spcBef>
                <a:spcPts val="0"/>
              </a:spcBef>
              <a:spcAft>
                <a:spcPts val="0"/>
              </a:spcAft>
              <a:buFont typeface="Symbol" panose="05050102010706020507" pitchFamily="18" charset="2"/>
              <a:buChar char="-"/>
            </a:pPr>
            <a:r>
              <a:rPr lang="de-DE" sz="1800" b="1" dirty="0" smtClean="0">
                <a:solidFill>
                  <a:srgbClr val="000000"/>
                </a:solidFill>
                <a:latin typeface="+mn-lt"/>
              </a:rPr>
              <a:t>ausnahmsweise</a:t>
            </a:r>
            <a:r>
              <a:rPr lang="de-DE" sz="1800" dirty="0" smtClean="0">
                <a:solidFill>
                  <a:srgbClr val="000000"/>
                </a:solidFill>
                <a:latin typeface="+mn-lt"/>
              </a:rPr>
              <a:t> </a:t>
            </a:r>
            <a:r>
              <a:rPr lang="de-DE" sz="1800" b="1" dirty="0" smtClean="0">
                <a:solidFill>
                  <a:srgbClr val="000000"/>
                </a:solidFill>
                <a:latin typeface="+mn-lt"/>
              </a:rPr>
              <a:t>unmittelbare Geltung </a:t>
            </a:r>
            <a:r>
              <a:rPr lang="de-DE" sz="1800" dirty="0" smtClean="0">
                <a:solidFill>
                  <a:srgbClr val="000000"/>
                </a:solidFill>
                <a:latin typeface="+mn-lt"/>
              </a:rPr>
              <a:t>einzelner Bestimmungen einer RL, </a:t>
            </a:r>
            <a:r>
              <a:rPr lang="de-DE" sz="1800" i="1" dirty="0" smtClean="0">
                <a:solidFill>
                  <a:srgbClr val="000000"/>
                </a:solidFill>
                <a:latin typeface="+mn-lt"/>
              </a:rPr>
              <a:t>sofern </a:t>
            </a:r>
            <a:r>
              <a:rPr lang="de-DE" sz="1800" dirty="0" smtClean="0">
                <a:solidFill>
                  <a:srgbClr val="000000"/>
                </a:solidFill>
                <a:latin typeface="+mn-lt"/>
              </a:rPr>
              <a:t>diese</a:t>
            </a:r>
            <a:br>
              <a:rPr lang="de-DE" sz="1800" dirty="0" smtClean="0">
                <a:solidFill>
                  <a:srgbClr val="000000"/>
                </a:solidFill>
                <a:latin typeface="+mn-lt"/>
              </a:rPr>
            </a:br>
            <a:r>
              <a:rPr lang="de-DE" sz="1800" dirty="0" smtClean="0">
                <a:solidFill>
                  <a:srgbClr val="000000"/>
                </a:solidFill>
                <a:latin typeface="+mn-lt"/>
              </a:rPr>
              <a:t>(1) hinreichend bestimmt sind (= kein Umsetzungsspielraum) </a:t>
            </a:r>
            <a:r>
              <a:rPr lang="de-DE" sz="1800" u="sng" dirty="0" smtClean="0">
                <a:solidFill>
                  <a:srgbClr val="000000"/>
                </a:solidFill>
                <a:latin typeface="+mn-lt"/>
              </a:rPr>
              <a:t>und</a:t>
            </a:r>
            <a:r>
              <a:rPr lang="de-DE" sz="1800" dirty="0" smtClean="0">
                <a:solidFill>
                  <a:srgbClr val="000000"/>
                </a:solidFill>
                <a:latin typeface="+mn-lt"/>
              </a:rPr>
              <a:t/>
            </a:r>
            <a:br>
              <a:rPr lang="de-DE" sz="1800" dirty="0" smtClean="0">
                <a:solidFill>
                  <a:srgbClr val="000000"/>
                </a:solidFill>
                <a:latin typeface="+mn-lt"/>
              </a:rPr>
            </a:br>
            <a:r>
              <a:rPr lang="de-DE" sz="1800" dirty="0" smtClean="0">
                <a:solidFill>
                  <a:srgbClr val="000000"/>
                </a:solidFill>
                <a:latin typeface="+mn-lt"/>
              </a:rPr>
              <a:t>(2) den Bürgern individuelle Rechte einräumen</a:t>
            </a:r>
          </a:p>
          <a:p>
            <a:pPr marL="1076325" lvl="0" indent="0" eaLnBrk="1" fontAlgn="t" hangingPunct="1">
              <a:lnSpc>
                <a:spcPts val="2400"/>
              </a:lnSpc>
              <a:spcBef>
                <a:spcPts val="600"/>
              </a:spcBef>
              <a:spcAft>
                <a:spcPts val="0"/>
              </a:spcAft>
              <a:buNone/>
            </a:pPr>
            <a:r>
              <a:rPr lang="de-DE" sz="1800" dirty="0" smtClean="0">
                <a:solidFill>
                  <a:srgbClr val="000000"/>
                </a:solidFill>
                <a:latin typeface="+mn-lt"/>
                <a:sym typeface="Wingdings" panose="05000000000000000000" pitchFamily="2" charset="2"/>
              </a:rPr>
              <a:t> </a:t>
            </a:r>
            <a:r>
              <a:rPr lang="de-DE" sz="1800" i="1" dirty="0" smtClean="0">
                <a:solidFill>
                  <a:srgbClr val="000000"/>
                </a:solidFill>
                <a:latin typeface="+mn-lt"/>
                <a:sym typeface="Wingdings" panose="05000000000000000000" pitchFamily="2" charset="2"/>
              </a:rPr>
              <a:t>dann ggf. vorrangig </a:t>
            </a:r>
            <a:r>
              <a:rPr lang="de-DE" sz="1800" i="1" dirty="0">
                <a:solidFill>
                  <a:srgbClr val="000000"/>
                </a:solidFill>
                <a:latin typeface="+mn-lt"/>
                <a:sym typeface="Wingdings" panose="05000000000000000000" pitchFamily="2" charset="2"/>
              </a:rPr>
              <a:t>vor </a:t>
            </a:r>
            <a:r>
              <a:rPr lang="de-DE" sz="1800" i="1" dirty="0" smtClean="0">
                <a:solidFill>
                  <a:srgbClr val="000000"/>
                </a:solidFill>
                <a:latin typeface="+mn-lt"/>
                <a:sym typeface="Wingdings" panose="05000000000000000000" pitchFamily="2" charset="2"/>
              </a:rPr>
              <a:t>entgegenstehendem </a:t>
            </a:r>
            <a:r>
              <a:rPr lang="de-DE" sz="1800" i="1" dirty="0">
                <a:solidFill>
                  <a:srgbClr val="000000"/>
                </a:solidFill>
                <a:latin typeface="+mn-lt"/>
                <a:sym typeface="Wingdings" panose="05000000000000000000" pitchFamily="2" charset="2"/>
              </a:rPr>
              <a:t>nationalen </a:t>
            </a:r>
            <a:r>
              <a:rPr lang="de-DE" sz="1800" i="1" dirty="0" smtClean="0">
                <a:solidFill>
                  <a:srgbClr val="000000"/>
                </a:solidFill>
                <a:latin typeface="+mn-lt"/>
                <a:sym typeface="Wingdings" panose="05000000000000000000" pitchFamily="2" charset="2"/>
              </a:rPr>
              <a:t>Recht</a:t>
            </a:r>
            <a:endParaRPr lang="de-DE" sz="1800" i="1" dirty="0">
              <a:solidFill>
                <a:srgbClr val="000000"/>
              </a:solidFill>
              <a:latin typeface="+mn-lt"/>
            </a:endParaRPr>
          </a:p>
          <a:p>
            <a:pPr marL="711200" lvl="0" eaLnBrk="1" fontAlgn="t" hangingPunct="1">
              <a:lnSpc>
                <a:spcPts val="2400"/>
              </a:lnSpc>
              <a:spcBef>
                <a:spcPts val="0"/>
              </a:spcBef>
              <a:spcAft>
                <a:spcPts val="0"/>
              </a:spcAft>
              <a:buFont typeface="Wingdings" panose="05000000000000000000" pitchFamily="2" charset="2"/>
              <a:buChar char="Ø"/>
            </a:pPr>
            <a:endParaRPr lang="de-DE" sz="1800" b="1" dirty="0" smtClean="0">
              <a:solidFill>
                <a:srgbClr val="000000"/>
              </a:solidFill>
              <a:latin typeface="+mn-lt"/>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srgbClr val="000000"/>
                </a:solidFill>
                <a:latin typeface="+mn-lt"/>
              </a:rPr>
              <a:t>Konsequenz</a:t>
            </a:r>
            <a:r>
              <a:rPr lang="de-DE" sz="1800" dirty="0">
                <a:solidFill>
                  <a:srgbClr val="000000"/>
                </a:solidFill>
                <a:latin typeface="+mn-lt"/>
              </a:rPr>
              <a:t>: </a:t>
            </a:r>
            <a:r>
              <a:rPr lang="de-DE" sz="1800" dirty="0" smtClean="0">
                <a:solidFill>
                  <a:srgbClr val="000000"/>
                </a:solidFill>
                <a:latin typeface="+mn-lt"/>
              </a:rPr>
              <a:t>seit 5. Mai 2019 (StPO) / 12. Juni 2019 (JGG) müssen Behörden und Gerichte zwingende Vorgaben der Richtlinien beachten</a:t>
            </a:r>
          </a:p>
          <a:p>
            <a:pPr marL="711200" lvl="0" eaLnBrk="1" fontAlgn="t" hangingPunct="1">
              <a:lnSpc>
                <a:spcPts val="2400"/>
              </a:lnSpc>
              <a:spcBef>
                <a:spcPts val="0"/>
              </a:spcBef>
              <a:spcAft>
                <a:spcPts val="0"/>
              </a:spcAft>
              <a:buFont typeface="Wingdings" panose="05000000000000000000" pitchFamily="2" charset="2"/>
              <a:buChar char="Ø"/>
            </a:pPr>
            <a:endParaRPr lang="de-DE" sz="1800" dirty="0">
              <a:solidFill>
                <a:srgbClr val="000000"/>
              </a:solidFill>
              <a:latin typeface="+mn-lt"/>
            </a:endParaRPr>
          </a:p>
          <a:p>
            <a:pPr marL="711200" lvl="0" eaLnBrk="1" fontAlgn="t" hangingPunct="1">
              <a:lnSpc>
                <a:spcPts val="2400"/>
              </a:lnSpc>
              <a:spcBef>
                <a:spcPts val="0"/>
              </a:spcBef>
              <a:spcAft>
                <a:spcPts val="0"/>
              </a:spcAft>
              <a:buFont typeface="Wingdings" panose="05000000000000000000" pitchFamily="2" charset="2"/>
              <a:buChar char="Ø"/>
            </a:pPr>
            <a:r>
              <a:rPr lang="de-DE" sz="1800" b="1" dirty="0" smtClean="0">
                <a:solidFill>
                  <a:srgbClr val="000000"/>
                </a:solidFill>
                <a:latin typeface="+mn-lt"/>
              </a:rPr>
              <a:t>Handreichungen </a:t>
            </a:r>
            <a:r>
              <a:rPr lang="de-DE" sz="1800" dirty="0" smtClean="0">
                <a:solidFill>
                  <a:srgbClr val="000000"/>
                </a:solidFill>
                <a:latin typeface="+mn-lt"/>
              </a:rPr>
              <a:t>/ Empfehlungen einzelner Landesjustizverwaltungen</a:t>
            </a:r>
            <a:br>
              <a:rPr lang="de-DE" sz="1800" dirty="0" smtClean="0">
                <a:solidFill>
                  <a:srgbClr val="000000"/>
                </a:solidFill>
                <a:latin typeface="+mn-lt"/>
              </a:rPr>
            </a:br>
            <a:endParaRPr lang="de-DE" sz="1800" dirty="0" smtClean="0">
              <a:latin typeface="+mn-lt"/>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 </a:t>
            </a:r>
            <a:r>
              <a:rPr lang="de-DE" sz="2000" dirty="0">
                <a:solidFill>
                  <a:prstClr val="black"/>
                </a:solidFill>
                <a:latin typeface="Calibri"/>
              </a:rPr>
              <a:t>Entstehung der Richtlinie und </a:t>
            </a:r>
            <a:r>
              <a:rPr lang="de-DE" sz="2000" dirty="0" smtClean="0">
                <a:solidFill>
                  <a:prstClr val="black"/>
                </a:solidFill>
                <a:latin typeface="Calibri"/>
              </a:rPr>
              <a:t>Umsetzungsprozess</a:t>
            </a:r>
            <a:endParaRPr lang="de-DE" sz="1800" dirty="0"/>
          </a:p>
        </p:txBody>
      </p:sp>
    </p:spTree>
    <p:extLst>
      <p:ext uri="{BB962C8B-B14F-4D97-AF65-F5344CB8AC3E}">
        <p14:creationId xmlns:p14="http://schemas.microsoft.com/office/powerpoint/2010/main" val="19164978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4"/>
            </a:pPr>
            <a:r>
              <a:rPr lang="de-DE" sz="1800" b="1" dirty="0">
                <a:solidFill>
                  <a:prstClr val="black"/>
                </a:solidFill>
                <a:latin typeface="Calibri"/>
              </a:rPr>
              <a:t>Audiovisuelle Aufzeichnung der Befragung – Art. 9 JGG-RL</a:t>
            </a:r>
          </a:p>
          <a:p>
            <a:pPr lvl="0">
              <a:spcBef>
                <a:spcPts val="0"/>
              </a:spcBef>
              <a:buFont typeface="Arial" charset="0"/>
              <a:buAutoNum type="romanUcPeriod" startAt="5"/>
            </a:pPr>
            <a:endParaRPr lang="de-DE" sz="1800" dirty="0">
              <a:solidFill>
                <a:prstClr val="black"/>
              </a:solidFill>
              <a:latin typeface="Calibri"/>
            </a:endParaRPr>
          </a:p>
          <a:p>
            <a:pPr lvl="0" eaLnBrk="1" fontAlgn="t" hangingPunct="1">
              <a:lnSpc>
                <a:spcPts val="2400"/>
              </a:lnSpc>
              <a:spcBef>
                <a:spcPts val="0"/>
              </a:spcBef>
              <a:spcAft>
                <a:spcPts val="0"/>
              </a:spcAft>
              <a:buFont typeface="Wingdings" panose="05000000000000000000" pitchFamily="2" charset="2"/>
              <a:buChar char="§"/>
            </a:pPr>
            <a:r>
              <a:rPr lang="de-DE" sz="1800" b="1" dirty="0">
                <a:solidFill>
                  <a:srgbClr val="000000"/>
                </a:solidFill>
                <a:latin typeface="Calibri"/>
              </a:rPr>
              <a:t>§ 136 Abs. 4 StPO ab 1.1.2020 </a:t>
            </a:r>
            <a:r>
              <a:rPr lang="de-DE" sz="1800" dirty="0">
                <a:solidFill>
                  <a:srgbClr val="000000"/>
                </a:solidFill>
                <a:latin typeface="Calibri"/>
              </a:rPr>
              <a:t>(„</a:t>
            </a:r>
            <a:r>
              <a:rPr lang="de-DE" sz="1800" i="1" dirty="0">
                <a:solidFill>
                  <a:srgbClr val="000000"/>
                </a:solidFill>
                <a:latin typeface="Calibri"/>
              </a:rPr>
              <a:t>Gesetz zur effektiveren und praxistauglicheren Ausgestaltung des Strafverfahrens</a:t>
            </a:r>
            <a:r>
              <a:rPr lang="de-DE" sz="1800" dirty="0">
                <a:solidFill>
                  <a:srgbClr val="000000"/>
                </a:solidFill>
                <a:latin typeface="Calibri"/>
              </a:rPr>
              <a:t>“ v. 17. August 2017, BGBl. I, S. 3202) :</a:t>
            </a:r>
          </a:p>
          <a:p>
            <a:pPr marL="363538" lvl="0" indent="0" eaLnBrk="1" fontAlgn="t" hangingPunct="1">
              <a:lnSpc>
                <a:spcPts val="2400"/>
              </a:lnSpc>
              <a:spcBef>
                <a:spcPts val="0"/>
              </a:spcBef>
              <a:spcAft>
                <a:spcPts val="0"/>
              </a:spcAft>
              <a:buNone/>
            </a:pPr>
            <a:endParaRPr lang="de-DE" sz="1800" dirty="0">
              <a:solidFill>
                <a:srgbClr val="000000"/>
              </a:solidFill>
              <a:latin typeface="Calibri"/>
            </a:endParaRPr>
          </a:p>
          <a:p>
            <a:pPr marL="363538" lvl="0" indent="0" eaLnBrk="1" fontAlgn="t" hangingPunct="1">
              <a:lnSpc>
                <a:spcPts val="2400"/>
              </a:lnSpc>
              <a:spcBef>
                <a:spcPts val="0"/>
              </a:spcBef>
              <a:spcAft>
                <a:spcPts val="0"/>
              </a:spcAft>
              <a:buNone/>
            </a:pPr>
            <a:r>
              <a:rPr lang="de-DE" sz="1800" dirty="0">
                <a:solidFill>
                  <a:srgbClr val="000000"/>
                </a:solidFill>
                <a:latin typeface="Calibri"/>
              </a:rPr>
              <a:t>„(4) Die Vernehmung des Beschuldigten </a:t>
            </a:r>
            <a:r>
              <a:rPr lang="de-DE" sz="1800" b="1" dirty="0">
                <a:solidFill>
                  <a:srgbClr val="000000"/>
                </a:solidFill>
                <a:latin typeface="Calibri"/>
              </a:rPr>
              <a:t>kann</a:t>
            </a:r>
            <a:r>
              <a:rPr lang="de-DE" sz="1800" dirty="0">
                <a:solidFill>
                  <a:srgbClr val="000000"/>
                </a:solidFill>
                <a:latin typeface="Calibri"/>
              </a:rPr>
              <a:t> in Bild und Ton aufgezeichnet werden. Sie </a:t>
            </a:r>
            <a:r>
              <a:rPr lang="de-DE" sz="1800" b="1" dirty="0">
                <a:latin typeface="Calibri"/>
              </a:rPr>
              <a:t>ist</a:t>
            </a:r>
            <a:r>
              <a:rPr lang="de-DE" sz="1800" dirty="0">
                <a:solidFill>
                  <a:srgbClr val="000000"/>
                </a:solidFill>
                <a:latin typeface="Calibri"/>
              </a:rPr>
              <a:t> aufzuzeichnen, wenn</a:t>
            </a:r>
          </a:p>
          <a:p>
            <a:pPr marL="623888" lvl="0" indent="-260350" eaLnBrk="1" fontAlgn="t" hangingPunct="1">
              <a:lnSpc>
                <a:spcPts val="2400"/>
              </a:lnSpc>
              <a:spcBef>
                <a:spcPts val="0"/>
              </a:spcBef>
              <a:spcAft>
                <a:spcPts val="0"/>
              </a:spcAft>
              <a:buFont typeface="+mj-lt"/>
              <a:buAutoNum type="arabicPeriod"/>
            </a:pPr>
            <a:r>
              <a:rPr lang="de-DE" sz="1800" dirty="0">
                <a:solidFill>
                  <a:srgbClr val="000000"/>
                </a:solidFill>
                <a:latin typeface="Calibri"/>
              </a:rPr>
              <a:t>dem Verfahren ein vorsätzlich begangenes Tötungsdelikt zugrunde liegt und der Aufzeichnung weder die äußeren Umstände noch die besondere Dringlichkeit der Vernehmung entgegenstehen, oder</a:t>
            </a:r>
          </a:p>
          <a:p>
            <a:pPr marL="623888" lvl="0" indent="-260350" eaLnBrk="1" fontAlgn="t" hangingPunct="1">
              <a:lnSpc>
                <a:spcPts val="2400"/>
              </a:lnSpc>
              <a:spcBef>
                <a:spcPts val="0"/>
              </a:spcBef>
              <a:spcAft>
                <a:spcPts val="0"/>
              </a:spcAft>
              <a:buFont typeface="+mj-lt"/>
              <a:buAutoNum type="arabicPeriod"/>
            </a:pPr>
            <a:r>
              <a:rPr lang="de-DE" sz="1800" b="1" dirty="0">
                <a:latin typeface="Calibri"/>
              </a:rPr>
              <a:t>die schutzwürdigen Interessen des Beschuldigten</a:t>
            </a:r>
            <a:r>
              <a:rPr lang="de-DE" sz="1800" dirty="0">
                <a:solidFill>
                  <a:srgbClr val="000000"/>
                </a:solidFill>
                <a:latin typeface="Calibri"/>
              </a:rPr>
              <a:t>, insbesondere </a:t>
            </a:r>
            <a:r>
              <a:rPr lang="de-DE" sz="1800" b="1" dirty="0" smtClean="0">
                <a:latin typeface="Calibri"/>
              </a:rPr>
              <a:t>von</a:t>
            </a:r>
            <a:br>
              <a:rPr lang="de-DE" sz="1800" b="1" dirty="0" smtClean="0">
                <a:latin typeface="Calibri"/>
              </a:rPr>
            </a:br>
            <a:r>
              <a:rPr lang="de-DE" sz="1800" b="1" dirty="0" smtClean="0">
                <a:solidFill>
                  <a:srgbClr val="FF0000"/>
                </a:solidFill>
                <a:latin typeface="Calibri"/>
              </a:rPr>
              <a:t>a) Personen </a:t>
            </a:r>
            <a:r>
              <a:rPr lang="de-DE" sz="1800" b="1" dirty="0">
                <a:solidFill>
                  <a:srgbClr val="FF0000"/>
                </a:solidFill>
                <a:latin typeface="Calibri"/>
              </a:rPr>
              <a:t>unter 18 Jahren</a:t>
            </a:r>
            <a:r>
              <a:rPr lang="de-DE" sz="1800" dirty="0">
                <a:solidFill>
                  <a:srgbClr val="000000"/>
                </a:solidFill>
                <a:latin typeface="Calibri"/>
              </a:rPr>
              <a:t> </a:t>
            </a:r>
            <a:r>
              <a:rPr lang="de-DE" sz="1800" b="1" dirty="0" smtClean="0">
                <a:solidFill>
                  <a:srgbClr val="FF0000"/>
                </a:solidFill>
                <a:latin typeface="Calibri"/>
              </a:rPr>
              <a:t>oder</a:t>
            </a:r>
            <a:br>
              <a:rPr lang="de-DE" sz="1800" b="1" dirty="0" smtClean="0">
                <a:solidFill>
                  <a:srgbClr val="FF0000"/>
                </a:solidFill>
                <a:latin typeface="Calibri"/>
              </a:rPr>
            </a:br>
            <a:r>
              <a:rPr lang="de-DE" sz="1800" b="1" dirty="0" smtClean="0">
                <a:solidFill>
                  <a:srgbClr val="FF0000"/>
                </a:solidFill>
                <a:latin typeface="Calibri"/>
              </a:rPr>
              <a:t>b) </a:t>
            </a:r>
            <a:r>
              <a:rPr lang="de-DE" sz="1800" dirty="0" smtClean="0">
                <a:solidFill>
                  <a:srgbClr val="000000"/>
                </a:solidFill>
                <a:latin typeface="Calibri"/>
              </a:rPr>
              <a:t>Personen</a:t>
            </a:r>
            <a:r>
              <a:rPr lang="de-DE" sz="1800" dirty="0">
                <a:solidFill>
                  <a:srgbClr val="000000"/>
                </a:solidFill>
                <a:latin typeface="Calibri"/>
              </a:rPr>
              <a:t>, die erkennbar unter eingeschränkten geistigen Fähigkeiten oder einer schwerwiegenden seelischen Störung leiden,</a:t>
            </a:r>
          </a:p>
          <a:p>
            <a:pPr marL="623888" lvl="1" indent="-260350" eaLnBrk="1" fontAlgn="auto" hangingPunct="1">
              <a:lnSpc>
                <a:spcPts val="2400"/>
              </a:lnSpc>
              <a:spcBef>
                <a:spcPts val="0"/>
              </a:spcBef>
              <a:spcAft>
                <a:spcPts val="0"/>
              </a:spcAft>
              <a:buNone/>
            </a:pPr>
            <a:r>
              <a:rPr lang="de-DE" sz="1800" b="1" dirty="0">
                <a:solidFill>
                  <a:srgbClr val="FF0000"/>
                </a:solidFill>
                <a:latin typeface="Calibri"/>
              </a:rPr>
              <a:t>	</a:t>
            </a:r>
            <a:r>
              <a:rPr lang="de-DE" sz="1800" b="1" dirty="0">
                <a:latin typeface="Calibri"/>
              </a:rPr>
              <a:t>durch die Aufzeichnung besser gewahrt werden können</a:t>
            </a:r>
            <a:r>
              <a:rPr lang="de-DE" sz="1800" dirty="0">
                <a:solidFill>
                  <a:srgbClr val="000000"/>
                </a:solidFill>
                <a:latin typeface="Calibri"/>
              </a:rPr>
              <a:t>. (...).“</a:t>
            </a:r>
          </a:p>
          <a:p>
            <a:pPr marL="0" lvl="0" indent="0">
              <a:spcBef>
                <a:spcPts val="0"/>
              </a:spcBef>
              <a:buNone/>
            </a:pPr>
            <a:endParaRPr lang="de-DE" sz="1800" dirty="0">
              <a:solidFill>
                <a:prstClr val="black"/>
              </a:solidFill>
              <a:latin typeface="Calibri"/>
              <a:sym typeface="Wingdings" panose="05000000000000000000" pitchFamily="2" charset="2"/>
            </a:endParaRPr>
          </a:p>
          <a:p>
            <a:pPr marL="354013" lvl="0" indent="0">
              <a:spcBef>
                <a:spcPts val="0"/>
              </a:spcBef>
              <a:buNone/>
            </a:pPr>
            <a:r>
              <a:rPr lang="de-DE" sz="1800" dirty="0">
                <a:solidFill>
                  <a:prstClr val="black"/>
                </a:solidFill>
                <a:latin typeface="Calibri"/>
                <a:sym typeface="Wingdings" panose="05000000000000000000" pitchFamily="2" charset="2"/>
              </a:rPr>
              <a:t> </a:t>
            </a:r>
            <a:r>
              <a:rPr lang="de-DE" sz="1800" b="1" dirty="0">
                <a:solidFill>
                  <a:srgbClr val="FF0000"/>
                </a:solidFill>
                <a:latin typeface="Calibri"/>
              </a:rPr>
              <a:t>gerötete Passagen </a:t>
            </a:r>
            <a:r>
              <a:rPr lang="de-DE" sz="1800" b="1" dirty="0">
                <a:solidFill>
                  <a:prstClr val="black"/>
                </a:solidFill>
                <a:latin typeface="Calibri"/>
              </a:rPr>
              <a:t>entfallen zugunsten</a:t>
            </a:r>
            <a:r>
              <a:rPr lang="de-DE" sz="1800" dirty="0">
                <a:solidFill>
                  <a:prstClr val="black"/>
                </a:solidFill>
                <a:latin typeface="Calibri"/>
              </a:rPr>
              <a:t> </a:t>
            </a:r>
            <a:r>
              <a:rPr lang="de-DE" sz="1800" b="1" dirty="0">
                <a:solidFill>
                  <a:srgbClr val="FF0000"/>
                </a:solidFill>
                <a:latin typeface="Calibri"/>
              </a:rPr>
              <a:t>§ 70c Abs. 2 </a:t>
            </a:r>
            <a:r>
              <a:rPr lang="de-DE" sz="1800" b="1" dirty="0" smtClean="0">
                <a:solidFill>
                  <a:srgbClr val="FF0000"/>
                </a:solidFill>
                <a:latin typeface="Calibri"/>
              </a:rPr>
              <a:t>JGG-neu-</a:t>
            </a:r>
            <a:endParaRPr lang="de-DE" sz="1800" b="1" dirty="0">
              <a:solidFill>
                <a:srgbClr val="FF0000"/>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42087574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lvl="0">
              <a:spcBef>
                <a:spcPts val="0"/>
              </a:spcBef>
              <a:buFont typeface="+mj-lt"/>
              <a:buAutoNum type="arabicPeriod" startAt="4"/>
            </a:pPr>
            <a:r>
              <a:rPr lang="de-DE" sz="1800" b="1" dirty="0">
                <a:solidFill>
                  <a:prstClr val="black"/>
                </a:solidFill>
                <a:latin typeface="Calibri"/>
              </a:rPr>
              <a:t>Audiovisuelle Aufzeichnung der Befragung – Art. 9 JGG-RL</a:t>
            </a:r>
          </a:p>
          <a:p>
            <a:pPr lvl="0">
              <a:spcBef>
                <a:spcPts val="0"/>
              </a:spcBef>
              <a:buFont typeface="Arial" charset="0"/>
              <a:buAutoNum type="romanUcPeriod" startAt="5"/>
            </a:pPr>
            <a:endParaRPr lang="de-DE" sz="1800" dirty="0">
              <a:solidFill>
                <a:prstClr val="black"/>
              </a:solidFill>
              <a:latin typeface="Calibri"/>
            </a:endParaRPr>
          </a:p>
          <a:p>
            <a:pPr lvl="0" eaLnBrk="1" fontAlgn="t" hangingPunct="1">
              <a:lnSpc>
                <a:spcPts val="2400"/>
              </a:lnSpc>
              <a:spcBef>
                <a:spcPts val="0"/>
              </a:spcBef>
              <a:spcAft>
                <a:spcPts val="0"/>
              </a:spcAft>
              <a:buFont typeface="Wingdings" panose="05000000000000000000" pitchFamily="2" charset="2"/>
              <a:buChar char="Ø"/>
            </a:pPr>
            <a:r>
              <a:rPr lang="de-DE" sz="1800" b="1" dirty="0">
                <a:solidFill>
                  <a:srgbClr val="FF0000"/>
                </a:solidFill>
                <a:latin typeface="Calibri"/>
              </a:rPr>
              <a:t>§ 70c Abs. 2 </a:t>
            </a:r>
            <a:r>
              <a:rPr lang="de-DE" sz="1800" b="1" dirty="0" smtClean="0">
                <a:solidFill>
                  <a:srgbClr val="FF0000"/>
                </a:solidFill>
                <a:latin typeface="Calibri"/>
              </a:rPr>
              <a:t>JGG-neu-</a:t>
            </a:r>
            <a:r>
              <a:rPr lang="de-DE" sz="1800" dirty="0" smtClean="0">
                <a:solidFill>
                  <a:srgbClr val="FF0000"/>
                </a:solidFill>
                <a:latin typeface="Calibri"/>
              </a:rPr>
              <a:t> </a:t>
            </a:r>
            <a:r>
              <a:rPr lang="de-DE" sz="1800" dirty="0">
                <a:solidFill>
                  <a:srgbClr val="FF0000"/>
                </a:solidFill>
                <a:latin typeface="Calibri"/>
              </a:rPr>
              <a:t>ersetzt </a:t>
            </a:r>
            <a:r>
              <a:rPr lang="nn-NO" sz="1800" dirty="0">
                <a:solidFill>
                  <a:srgbClr val="FF0000"/>
                </a:solidFill>
                <a:latin typeface="Calibri"/>
              </a:rPr>
              <a:t>§ 136 Abs. 4 S. 2 Nr. 2. a) StPO i.d.F. ab 1.1.2020 </a:t>
            </a:r>
            <a:br>
              <a:rPr lang="nn-NO" sz="1800" dirty="0">
                <a:solidFill>
                  <a:srgbClr val="FF0000"/>
                </a:solidFill>
                <a:latin typeface="Calibri"/>
              </a:rPr>
            </a:br>
            <a:r>
              <a:rPr lang="nn-NO" sz="1800" dirty="0">
                <a:solidFill>
                  <a:srgbClr val="FF0000"/>
                </a:solidFill>
                <a:latin typeface="Calibri"/>
              </a:rPr>
              <a:t>und führt die Regelung auf die Mindestvorgaben des Art. 9 JGG-RL zurück</a:t>
            </a:r>
          </a:p>
          <a:p>
            <a:pPr lvl="0" eaLnBrk="1" fontAlgn="t" hangingPunct="1">
              <a:lnSpc>
                <a:spcPts val="2400"/>
              </a:lnSpc>
              <a:spcBef>
                <a:spcPts val="0"/>
              </a:spcBef>
              <a:spcAft>
                <a:spcPts val="0"/>
              </a:spcAft>
              <a:buFont typeface="Wingdings" panose="05000000000000000000" pitchFamily="2" charset="2"/>
              <a:buChar char="Ø"/>
            </a:pPr>
            <a:endParaRPr lang="nn-NO" sz="1800" dirty="0">
              <a:solidFill>
                <a:srgbClr val="FF0000"/>
              </a:solidFill>
              <a:latin typeface="Calibri"/>
            </a:endParaRPr>
          </a:p>
          <a:p>
            <a:pPr lvl="0" eaLnBrk="1" fontAlgn="t" hangingPunct="1">
              <a:lnSpc>
                <a:spcPts val="2400"/>
              </a:lnSpc>
              <a:spcBef>
                <a:spcPts val="0"/>
              </a:spcBef>
              <a:spcAft>
                <a:spcPts val="0"/>
              </a:spcAft>
              <a:buFont typeface="Wingdings" panose="05000000000000000000" pitchFamily="2" charset="2"/>
              <a:buChar char="Ø"/>
            </a:pPr>
            <a:r>
              <a:rPr lang="nn-NO" sz="1800" b="1" dirty="0">
                <a:solidFill>
                  <a:srgbClr val="FF0000"/>
                </a:solidFill>
                <a:latin typeface="Calibri"/>
              </a:rPr>
              <a:t>§ 136 Abs. 4 S. 2 Nr. 2 </a:t>
            </a:r>
            <a:r>
              <a:rPr lang="nn-NO" sz="1800" b="1" dirty="0" smtClean="0">
                <a:solidFill>
                  <a:srgbClr val="FF0000"/>
                </a:solidFill>
                <a:latin typeface="Calibri"/>
              </a:rPr>
              <a:t>StPO-neu-</a:t>
            </a:r>
            <a:r>
              <a:rPr lang="nn-NO" sz="1800" dirty="0" smtClean="0">
                <a:solidFill>
                  <a:srgbClr val="FF0000"/>
                </a:solidFill>
                <a:latin typeface="Calibri"/>
              </a:rPr>
              <a:t>: </a:t>
            </a:r>
            <a:r>
              <a:rPr lang="nn-NO" sz="1800" dirty="0">
                <a:solidFill>
                  <a:srgbClr val="FF0000"/>
                </a:solidFill>
                <a:latin typeface="Calibri"/>
              </a:rPr>
              <a:t>der bisher vorgesehene lit. a entfällt</a:t>
            </a:r>
          </a:p>
          <a:p>
            <a:pPr lvl="0" eaLnBrk="1" fontAlgn="t" hangingPunct="1">
              <a:lnSpc>
                <a:spcPts val="2400"/>
              </a:lnSpc>
              <a:spcBef>
                <a:spcPts val="0"/>
              </a:spcBef>
              <a:spcAft>
                <a:spcPts val="0"/>
              </a:spcAft>
              <a:buFont typeface="Wingdings" panose="05000000000000000000" pitchFamily="2" charset="2"/>
              <a:buChar char="Ø"/>
            </a:pPr>
            <a:endParaRPr lang="nn-NO" sz="1800" dirty="0">
              <a:solidFill>
                <a:srgbClr val="FF0000"/>
              </a:solidFill>
              <a:latin typeface="Calibri"/>
            </a:endParaRPr>
          </a:p>
          <a:p>
            <a:pPr lvl="0" eaLnBrk="1" fontAlgn="t" hangingPunct="1">
              <a:lnSpc>
                <a:spcPts val="2400"/>
              </a:lnSpc>
              <a:spcBef>
                <a:spcPts val="0"/>
              </a:spcBef>
              <a:spcAft>
                <a:spcPts val="0"/>
              </a:spcAft>
              <a:buFont typeface="Wingdings" panose="05000000000000000000" pitchFamily="2" charset="2"/>
              <a:buChar char="Ø"/>
            </a:pPr>
            <a:r>
              <a:rPr lang="nn-NO" sz="1800" b="1" dirty="0">
                <a:solidFill>
                  <a:srgbClr val="FF0000"/>
                </a:solidFill>
                <a:latin typeface="Calibri"/>
              </a:rPr>
              <a:t>§ 109 Abs. 1 S. 1 </a:t>
            </a:r>
            <a:r>
              <a:rPr lang="nn-NO" sz="1800" b="1" dirty="0" smtClean="0">
                <a:solidFill>
                  <a:srgbClr val="FF0000"/>
                </a:solidFill>
                <a:latin typeface="Calibri"/>
              </a:rPr>
              <a:t>JGG-neu-</a:t>
            </a:r>
            <a:r>
              <a:rPr lang="nn-NO" sz="1800" dirty="0" smtClean="0">
                <a:solidFill>
                  <a:srgbClr val="FF0000"/>
                </a:solidFill>
                <a:latin typeface="Calibri"/>
              </a:rPr>
              <a:t>: </a:t>
            </a:r>
            <a:r>
              <a:rPr lang="nn-NO" sz="1800" dirty="0">
                <a:solidFill>
                  <a:srgbClr val="FF0000"/>
                </a:solidFill>
                <a:latin typeface="Calibri"/>
              </a:rPr>
              <a:t>erstreckt die Geltung auf Heranwachsende</a:t>
            </a:r>
          </a:p>
          <a:p>
            <a:pPr lvl="0" eaLnBrk="1" fontAlgn="t" hangingPunct="1">
              <a:lnSpc>
                <a:spcPts val="2400"/>
              </a:lnSpc>
              <a:spcBef>
                <a:spcPts val="0"/>
              </a:spcBef>
              <a:spcAft>
                <a:spcPts val="0"/>
              </a:spcAft>
              <a:buFont typeface="Wingdings" panose="05000000000000000000" pitchFamily="2" charset="2"/>
              <a:buChar char="Ø"/>
            </a:pPr>
            <a:endParaRPr lang="nn-NO" sz="1800" dirty="0">
              <a:solidFill>
                <a:srgbClr val="FF0000"/>
              </a:solidFill>
              <a:latin typeface="Calibri"/>
            </a:endParaRPr>
          </a:p>
          <a:p>
            <a:pPr marL="0" lvl="0" indent="0" eaLnBrk="1" fontAlgn="auto" hangingPunct="1">
              <a:lnSpc>
                <a:spcPct val="135000"/>
              </a:lnSpc>
              <a:spcBef>
                <a:spcPts val="0"/>
              </a:spcBef>
              <a:spcAft>
                <a:spcPts val="0"/>
              </a:spcAft>
              <a:buNone/>
            </a:pPr>
            <a:endParaRPr lang="de-DE" sz="1800" dirty="0">
              <a:solidFill>
                <a:srgbClr val="003064"/>
              </a:solidFill>
              <a:latin typeface="Arial"/>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 </a:t>
            </a:r>
            <a:endParaRPr lang="de-DE" sz="2000" dirty="0"/>
          </a:p>
        </p:txBody>
      </p:sp>
    </p:spTree>
    <p:extLst>
      <p:ext uri="{BB962C8B-B14F-4D97-AF65-F5344CB8AC3E}">
        <p14:creationId xmlns:p14="http://schemas.microsoft.com/office/powerpoint/2010/main" val="31463815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0" indent="0">
              <a:spcBef>
                <a:spcPts val="0"/>
              </a:spcBef>
              <a:buNone/>
            </a:pPr>
            <a:r>
              <a:rPr lang="de-DE" sz="1800" b="1" dirty="0">
                <a:solidFill>
                  <a:prstClr val="black"/>
                </a:solidFill>
                <a:latin typeface="Calibri"/>
              </a:rPr>
              <a:t>FAZIT</a:t>
            </a:r>
          </a:p>
          <a:p>
            <a:pPr lvl="0">
              <a:spcBef>
                <a:spcPts val="0"/>
              </a:spcBef>
              <a:buFont typeface="Wingdings" panose="05000000000000000000" pitchFamily="2" charset="2"/>
              <a:buChar char="§"/>
            </a:pPr>
            <a:endParaRPr lang="de-DE" sz="1800" b="1" dirty="0">
              <a:solidFill>
                <a:prstClr val="black"/>
              </a:solidFill>
              <a:latin typeface="Calibri"/>
            </a:endParaRPr>
          </a:p>
          <a:p>
            <a:pPr lvl="0">
              <a:spcBef>
                <a:spcPts val="0"/>
              </a:spcBef>
              <a:buFont typeface="Wingdings" panose="05000000000000000000" pitchFamily="2" charset="2"/>
              <a:buChar char="§"/>
            </a:pPr>
            <a:r>
              <a:rPr lang="de-DE" sz="1800" b="1" dirty="0">
                <a:solidFill>
                  <a:prstClr val="black"/>
                </a:solidFill>
                <a:latin typeface="Calibri"/>
              </a:rPr>
              <a:t>Schwerpunkte der Umsetzung</a:t>
            </a:r>
            <a:endParaRPr lang="de-DE" sz="1800" dirty="0">
              <a:solidFill>
                <a:prstClr val="black"/>
              </a:solidFill>
              <a:latin typeface="Calibri"/>
            </a:endParaRPr>
          </a:p>
          <a:p>
            <a:pPr marL="711200" lvl="0">
              <a:spcBef>
                <a:spcPts val="600"/>
              </a:spcBef>
              <a:spcAft>
                <a:spcPts val="600"/>
              </a:spcAft>
              <a:buFont typeface="Wingdings" panose="05000000000000000000" pitchFamily="2" charset="2"/>
              <a:buChar char="Ø"/>
            </a:pPr>
            <a:r>
              <a:rPr lang="de-DE" sz="1800" dirty="0">
                <a:solidFill>
                  <a:prstClr val="black"/>
                </a:solidFill>
                <a:latin typeface="Calibri"/>
              </a:rPr>
              <a:t>moderate Ausweitung der Fälle der notwendigen Verteidigung,</a:t>
            </a:r>
            <a:br>
              <a:rPr lang="de-DE" sz="1800" dirty="0">
                <a:solidFill>
                  <a:prstClr val="black"/>
                </a:solidFill>
                <a:latin typeface="Calibri"/>
              </a:rPr>
            </a:br>
            <a:r>
              <a:rPr lang="de-DE" sz="1800" dirty="0">
                <a:solidFill>
                  <a:prstClr val="black"/>
                </a:solidFill>
                <a:latin typeface="Calibri"/>
              </a:rPr>
              <a:t>Vorverlagerung der Bestellung („Verteidigung der ersten Stunde“) </a:t>
            </a:r>
            <a:br>
              <a:rPr lang="de-DE" sz="1800" dirty="0">
                <a:solidFill>
                  <a:prstClr val="black"/>
                </a:solidFill>
                <a:latin typeface="Calibri"/>
              </a:rPr>
            </a:br>
            <a:r>
              <a:rPr lang="de-DE" sz="1800" dirty="0">
                <a:solidFill>
                  <a:prstClr val="black"/>
                </a:solidFill>
                <a:latin typeface="Calibri"/>
              </a:rPr>
              <a:t>(zugleich im allg. Verfahrensrecht aufgrund der Vorgaben der PKH-RL)</a:t>
            </a:r>
          </a:p>
          <a:p>
            <a:pPr marL="711200" lvl="0">
              <a:spcBef>
                <a:spcPts val="600"/>
              </a:spcBef>
              <a:spcAft>
                <a:spcPts val="600"/>
              </a:spcAft>
              <a:buFont typeface="Wingdings" panose="05000000000000000000" pitchFamily="2" charset="2"/>
              <a:buChar char="Ø"/>
            </a:pPr>
            <a:r>
              <a:rPr lang="de-DE" sz="1800" dirty="0">
                <a:solidFill>
                  <a:prstClr val="black"/>
                </a:solidFill>
                <a:latin typeface="Calibri"/>
              </a:rPr>
              <a:t>frühere und verbindlichere Beteiligung der JGH / Jugendhilfe in Verbindung mit Entlastung durch Verzichtsmöglichkeiten</a:t>
            </a:r>
          </a:p>
          <a:p>
            <a:pPr marL="711200" lvl="0">
              <a:spcBef>
                <a:spcPts val="600"/>
              </a:spcBef>
              <a:spcAft>
                <a:spcPts val="600"/>
              </a:spcAft>
              <a:buFont typeface="Wingdings" panose="05000000000000000000" pitchFamily="2" charset="2"/>
              <a:buChar char="Ø"/>
            </a:pPr>
            <a:r>
              <a:rPr lang="de-DE" sz="1800" dirty="0">
                <a:solidFill>
                  <a:prstClr val="black"/>
                </a:solidFill>
                <a:latin typeface="Calibri"/>
              </a:rPr>
              <a:t>Ausweitung der Rechte auf Information der und Begleitung durch die Erziehungsberechtigten und gesetzlichen Vertreter; ggf. „andere geeignete Person“ oder JGH / Jugendhilfe</a:t>
            </a:r>
          </a:p>
          <a:p>
            <a:pPr marL="711200" lvl="0">
              <a:spcBef>
                <a:spcPts val="600"/>
              </a:spcBef>
              <a:spcAft>
                <a:spcPts val="600"/>
              </a:spcAft>
              <a:buFont typeface="Wingdings" panose="05000000000000000000" pitchFamily="2" charset="2"/>
              <a:buChar char="Ø"/>
            </a:pPr>
            <a:r>
              <a:rPr lang="de-DE" sz="1800" dirty="0">
                <a:solidFill>
                  <a:prstClr val="black"/>
                </a:solidFill>
                <a:latin typeface="Calibri"/>
              </a:rPr>
              <a:t>Pflicht zur audiovisuellen Aufzeichnung von Befragungen im Zusammenspiel mit der notwendigen Verteidigung auf Ausnahmefälle begrenzt</a:t>
            </a:r>
          </a:p>
          <a:p>
            <a:pPr lvl="0">
              <a:spcBef>
                <a:spcPts val="1200"/>
              </a:spcBef>
              <a:buFont typeface="Wingdings" panose="05000000000000000000" pitchFamily="2" charset="2"/>
              <a:buChar char="§"/>
            </a:pPr>
            <a:r>
              <a:rPr lang="de-DE" sz="1800" b="1" dirty="0">
                <a:solidFill>
                  <a:prstClr val="black"/>
                </a:solidFill>
                <a:latin typeface="Calibri"/>
              </a:rPr>
              <a:t>erhebliche Änderungen, aber kein „Systemwechsel“</a:t>
            </a:r>
          </a:p>
          <a:p>
            <a:pPr lvl="0">
              <a:spcBef>
                <a:spcPts val="0"/>
              </a:spcBef>
              <a:buFont typeface="Wingdings" panose="05000000000000000000" pitchFamily="2" charset="2"/>
              <a:buChar char="§"/>
            </a:pPr>
            <a:endParaRPr lang="de-DE" sz="1800" b="1" dirty="0">
              <a:solidFill>
                <a:prstClr val="black"/>
              </a:solidFill>
              <a:latin typeface="Calibri"/>
            </a:endParaRPr>
          </a:p>
          <a:p>
            <a:pPr lvl="0">
              <a:spcBef>
                <a:spcPts val="0"/>
              </a:spcBef>
              <a:buFont typeface="Wingdings" panose="05000000000000000000" pitchFamily="2" charset="2"/>
              <a:buChar char="§"/>
            </a:pPr>
            <a:r>
              <a:rPr lang="de-DE" sz="1800" b="1" dirty="0">
                <a:solidFill>
                  <a:prstClr val="black"/>
                </a:solidFill>
                <a:latin typeface="Calibri"/>
              </a:rPr>
              <a:t>frühere und intensivere Kommunikation zwischen den Akteuren notwendig</a:t>
            </a:r>
          </a:p>
          <a:p>
            <a:pPr marL="0" lvl="0" indent="0">
              <a:spcBef>
                <a:spcPts val="0"/>
              </a:spcBef>
              <a:buNone/>
            </a:pPr>
            <a:endParaRPr lang="de-DE" sz="1800" dirty="0">
              <a:solidFill>
                <a:prstClr val="black"/>
              </a:solidFill>
              <a:latin typeface="Calibri"/>
            </a:endParaRPr>
          </a:p>
          <a:p>
            <a:pPr marL="0" indent="0">
              <a:spcBef>
                <a:spcPts val="0"/>
              </a:spcBef>
              <a:spcAft>
                <a:spcPts val="0"/>
              </a:spcAft>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a:t>
            </a:r>
            <a:r>
              <a:rPr lang="de-DE" sz="2000" dirty="0">
                <a:solidFill>
                  <a:srgbClr val="009647"/>
                </a:solidFill>
                <a:latin typeface="Calibri"/>
              </a:rPr>
              <a:t> </a:t>
            </a:r>
            <a:br>
              <a:rPr lang="de-DE" sz="2000" dirty="0">
                <a:solidFill>
                  <a:srgbClr val="009647"/>
                </a:solidFill>
                <a:latin typeface="Calibri"/>
              </a:rPr>
            </a:br>
            <a:r>
              <a:rPr lang="de-DE" sz="2000" dirty="0">
                <a:solidFill>
                  <a:prstClr val="black"/>
                </a:solidFill>
                <a:latin typeface="Calibri"/>
              </a:rPr>
              <a:t>III. Schwerpunkte der Richtlinie und ihre Umsetzung</a:t>
            </a:r>
            <a:endParaRPr lang="de-DE" sz="2000" dirty="0"/>
          </a:p>
        </p:txBody>
      </p:sp>
    </p:spTree>
    <p:extLst>
      <p:ext uri="{BB962C8B-B14F-4D97-AF65-F5344CB8AC3E}">
        <p14:creationId xmlns:p14="http://schemas.microsoft.com/office/powerpoint/2010/main" val="388786252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chor="t"/>
          <a:lstStyle/>
          <a:p>
            <a:pPr lvl="0" algn="l">
              <a:spcBef>
                <a:spcPct val="20000"/>
              </a:spcBef>
            </a:pPr>
            <a:r>
              <a:rPr lang="de-DE" sz="1800" dirty="0" smtClean="0">
                <a:latin typeface="+mn-lt"/>
                <a:cs typeface="Arial" panose="020B0604020202020204" pitchFamily="34" charset="0"/>
              </a:rPr>
              <a:t>Literatur:</a:t>
            </a:r>
            <a:r>
              <a:rPr lang="de-DE" sz="1800" b="0" dirty="0">
                <a:latin typeface="+mn-lt"/>
                <a:cs typeface="Arial" panose="020B0604020202020204" pitchFamily="34" charset="0"/>
              </a:rPr>
              <a:t/>
            </a:r>
            <a:br>
              <a:rPr lang="de-DE" sz="1800" b="0" dirty="0">
                <a:latin typeface="+mn-lt"/>
                <a:cs typeface="Arial" panose="020B0604020202020204" pitchFamily="34" charset="0"/>
              </a:rPr>
            </a:br>
            <a:r>
              <a:rPr lang="de-DE" sz="1800" b="0" dirty="0">
                <a:latin typeface="+mn-lt"/>
                <a:cs typeface="Arial" panose="020B0604020202020204" pitchFamily="34" charset="0"/>
              </a:rPr>
              <a:t>Sommerfeld ZJJ 2017, S. 165-175</a:t>
            </a:r>
            <a:br>
              <a:rPr lang="de-DE" sz="1800" b="0" dirty="0">
                <a:latin typeface="+mn-lt"/>
                <a:cs typeface="Arial" panose="020B0604020202020204" pitchFamily="34" charset="0"/>
              </a:rPr>
            </a:br>
            <a:r>
              <a:rPr lang="de-DE" sz="1800" b="0" dirty="0">
                <a:latin typeface="+mn-lt"/>
                <a:cs typeface="Arial" panose="020B0604020202020204" pitchFamily="34" charset="0"/>
              </a:rPr>
              <a:t>Sommerfeld ZJJ 2018, S. 296-311</a:t>
            </a:r>
            <a:r>
              <a:rPr lang="de-DE" sz="1800" b="0">
                <a:latin typeface="+mn-lt"/>
                <a:cs typeface="Arial" panose="020B0604020202020204" pitchFamily="34" charset="0"/>
              </a:rPr>
              <a:t/>
            </a:r>
            <a:br>
              <a:rPr lang="de-DE" sz="1800" b="0">
                <a:latin typeface="+mn-lt"/>
                <a:cs typeface="Arial" panose="020B0604020202020204" pitchFamily="34" charset="0"/>
              </a:rPr>
            </a:br>
            <a:r>
              <a:rPr lang="de-DE" sz="1800" smtClean="0">
                <a:latin typeface="+mn-lt"/>
                <a:cs typeface="Arial" panose="020B0604020202020204" pitchFamily="34" charset="0"/>
              </a:rPr>
              <a:t>Gesetzesmaterialien</a:t>
            </a:r>
            <a:r>
              <a:rPr lang="de-DE" sz="1800" dirty="0" smtClean="0">
                <a:latin typeface="+mn-lt"/>
                <a:cs typeface="Arial" panose="020B0604020202020204" pitchFamily="34" charset="0"/>
              </a:rPr>
              <a:t>:</a:t>
            </a:r>
            <a:r>
              <a:rPr lang="de-DE" sz="1800" dirty="0">
                <a:latin typeface="+mn-lt"/>
                <a:cs typeface="Arial" panose="020B0604020202020204" pitchFamily="34" charset="0"/>
              </a:rPr>
              <a:t/>
            </a:r>
            <a:br>
              <a:rPr lang="de-DE" sz="1800" dirty="0">
                <a:latin typeface="+mn-lt"/>
                <a:cs typeface="Arial" panose="020B0604020202020204" pitchFamily="34" charset="0"/>
              </a:rPr>
            </a:br>
            <a:r>
              <a:rPr lang="de-DE" sz="1400" b="0" dirty="0">
                <a:latin typeface="+mn-lt"/>
                <a:cs typeface="Arial" panose="020B0604020202020204" pitchFamily="34" charset="0"/>
                <a:hlinkClick r:id="rId3"/>
              </a:rPr>
              <a:t>http://</a:t>
            </a:r>
            <a:r>
              <a:rPr lang="de-DE" sz="1400" b="0" dirty="0" smtClean="0">
                <a:latin typeface="+mn-lt"/>
                <a:cs typeface="Arial" panose="020B0604020202020204" pitchFamily="34" charset="0"/>
                <a:hlinkClick r:id="rId3"/>
              </a:rPr>
              <a:t>dipbt.bundestag.de/extrakt/ba/WP19/2517/251767.html</a:t>
            </a:r>
            <a:r>
              <a:rPr lang="de-DE" sz="1400" b="0" dirty="0" smtClean="0">
                <a:latin typeface="+mn-lt"/>
                <a:cs typeface="Arial" panose="020B0604020202020204" pitchFamily="34" charset="0"/>
              </a:rPr>
              <a:t> (Stärkung Verfahrensrechte JGG)</a:t>
            </a:r>
            <a:r>
              <a:rPr lang="de-DE" sz="1400" b="0" dirty="0">
                <a:latin typeface="+mn-lt"/>
                <a:cs typeface="Arial" panose="020B0604020202020204" pitchFamily="34" charset="0"/>
              </a:rPr>
              <a:t/>
            </a:r>
            <a:br>
              <a:rPr lang="de-DE" sz="1400" b="0" dirty="0">
                <a:latin typeface="+mn-lt"/>
                <a:cs typeface="Arial" panose="020B0604020202020204" pitchFamily="34" charset="0"/>
              </a:rPr>
            </a:br>
            <a:r>
              <a:rPr lang="de-DE" sz="1400" b="0" dirty="0">
                <a:latin typeface="+mn-lt"/>
                <a:cs typeface="Arial" panose="020B0604020202020204" pitchFamily="34" charset="0"/>
                <a:hlinkClick r:id="rId4"/>
              </a:rPr>
              <a:t>http://</a:t>
            </a:r>
            <a:r>
              <a:rPr lang="de-DE" sz="1400" b="0" dirty="0" smtClean="0">
                <a:latin typeface="+mn-lt"/>
                <a:cs typeface="Arial" panose="020B0604020202020204" pitchFamily="34" charset="0"/>
                <a:hlinkClick r:id="rId4"/>
              </a:rPr>
              <a:t>dipbt.bundestag.de/extrakt/ba/WP19/2517/251736.html</a:t>
            </a:r>
            <a:r>
              <a:rPr lang="de-DE" sz="1400" b="0" dirty="0" smtClean="0">
                <a:latin typeface="+mn-lt"/>
                <a:cs typeface="Arial" panose="020B0604020202020204" pitchFamily="34" charset="0"/>
              </a:rPr>
              <a:t> (Notwendige Verteidigung StPO)</a:t>
            </a:r>
            <a:br>
              <a:rPr lang="de-DE" sz="1400" b="0" dirty="0" smtClean="0">
                <a:latin typeface="+mn-lt"/>
                <a:cs typeface="Arial" panose="020B0604020202020204" pitchFamily="34" charset="0"/>
              </a:rPr>
            </a:br>
            <a:r>
              <a:rPr lang="de-DE" sz="1800" b="0" dirty="0">
                <a:latin typeface="+mn-lt"/>
                <a:cs typeface="Arial" panose="020B0604020202020204" pitchFamily="34" charset="0"/>
              </a:rPr>
              <a:t/>
            </a:r>
            <a:br>
              <a:rPr lang="de-DE" sz="1800" b="0" dirty="0">
                <a:latin typeface="+mn-lt"/>
                <a:cs typeface="Arial" panose="020B0604020202020204" pitchFamily="34" charset="0"/>
              </a:rPr>
            </a:br>
            <a:endParaRPr lang="de-DE" sz="1800" b="0" dirty="0">
              <a:latin typeface="+mn-lt"/>
              <a:cs typeface="Arial" panose="020B0604020202020204" pitchFamily="34" charset="0"/>
            </a:endParaRPr>
          </a:p>
        </p:txBody>
      </p:sp>
      <p:sp>
        <p:nvSpPr>
          <p:cNvPr id="5" name="Textplatzhalter 4"/>
          <p:cNvSpPr>
            <a:spLocks noGrp="1"/>
          </p:cNvSpPr>
          <p:nvPr>
            <p:ph type="body" sz="quarter" idx="10"/>
          </p:nvPr>
        </p:nvSpPr>
        <p:spPr/>
        <p:txBody>
          <a:bodyPr/>
          <a:lstStyle/>
          <a:p>
            <a:pPr lvl="0"/>
            <a:r>
              <a:rPr lang="de-DE" b="1" dirty="0" smtClean="0">
                <a:solidFill>
                  <a:prstClr val="black"/>
                </a:solidFill>
              </a:rPr>
              <a:t>Prof. Dr</a:t>
            </a:r>
            <a:r>
              <a:rPr lang="de-DE" b="1" dirty="0">
                <a:solidFill>
                  <a:prstClr val="black"/>
                </a:solidFill>
              </a:rPr>
              <a:t>. Jan Schady</a:t>
            </a:r>
          </a:p>
          <a:p>
            <a:pPr lvl="0"/>
            <a:r>
              <a:rPr lang="de-DE" dirty="0">
                <a:solidFill>
                  <a:prstClr val="black"/>
                </a:solidFill>
              </a:rPr>
              <a:t>Jan.Schady@jumi.landsh.de</a:t>
            </a:r>
          </a:p>
          <a:p>
            <a:endParaRPr lang="de-DE" dirty="0"/>
          </a:p>
        </p:txBody>
      </p:sp>
    </p:spTree>
    <p:extLst>
      <p:ext uri="{BB962C8B-B14F-4D97-AF65-F5344CB8AC3E}">
        <p14:creationId xmlns:p14="http://schemas.microsoft.com/office/powerpoint/2010/main" val="702286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a:spcBef>
                <a:spcPts val="0"/>
              </a:spcBef>
              <a:buAutoNum type="arabicPeriod"/>
            </a:pPr>
            <a:r>
              <a:rPr lang="de-DE" sz="1800" b="1" dirty="0" smtClean="0">
                <a:latin typeface="+mn-lt"/>
              </a:rPr>
              <a:t>Anwendungsbereich</a:t>
            </a:r>
          </a:p>
          <a:p>
            <a:pPr lvl="0">
              <a:spcBef>
                <a:spcPts val="0"/>
              </a:spcBef>
              <a:buFont typeface="+mj-lt"/>
              <a:buAutoNum type="arabicPeriod" startAt="2"/>
            </a:pPr>
            <a:endParaRPr lang="de-DE" sz="1800" dirty="0" smtClean="0">
              <a:solidFill>
                <a:prstClr val="black"/>
              </a:solidFill>
              <a:latin typeface="+mn-lt"/>
            </a:endParaRPr>
          </a:p>
          <a:p>
            <a:pPr lvl="0">
              <a:spcBef>
                <a:spcPts val="0"/>
              </a:spcBef>
              <a:buFont typeface="+mj-lt"/>
              <a:buAutoNum type="arabicPeriod" startAt="2"/>
            </a:pPr>
            <a:r>
              <a:rPr lang="de-DE" sz="1800" b="1" dirty="0" smtClean="0">
                <a:solidFill>
                  <a:prstClr val="black"/>
                </a:solidFill>
                <a:latin typeface="+mn-lt"/>
              </a:rPr>
              <a:t>Auskunfts- </a:t>
            </a:r>
            <a:r>
              <a:rPr lang="de-DE" sz="1800" b="1" dirty="0">
                <a:solidFill>
                  <a:prstClr val="black"/>
                </a:solidFill>
                <a:latin typeface="+mn-lt"/>
              </a:rPr>
              <a:t>und </a:t>
            </a:r>
            <a:r>
              <a:rPr lang="de-DE" sz="1800" b="1" dirty="0" smtClean="0">
                <a:solidFill>
                  <a:prstClr val="black"/>
                </a:solidFill>
                <a:latin typeface="+mn-lt"/>
              </a:rPr>
              <a:t>Informationsrechte</a:t>
            </a:r>
            <a:r>
              <a:rPr lang="de-DE" sz="1800" dirty="0" smtClean="0">
                <a:solidFill>
                  <a:prstClr val="black"/>
                </a:solidFill>
                <a:latin typeface="+mn-lt"/>
              </a:rPr>
              <a:t> </a:t>
            </a:r>
            <a:r>
              <a:rPr lang="de-DE" sz="1800" b="1" dirty="0" smtClean="0">
                <a:solidFill>
                  <a:prstClr val="black"/>
                </a:solidFill>
                <a:latin typeface="+mn-lt"/>
              </a:rPr>
              <a:t>– Art. 4 und Art. 5 JGG-RL</a:t>
            </a:r>
            <a:endParaRPr lang="de-DE" sz="1800" b="1" dirty="0">
              <a:solidFill>
                <a:prstClr val="black"/>
              </a:solidFill>
              <a:latin typeface="+mn-lt"/>
            </a:endParaRPr>
          </a:p>
          <a:p>
            <a:pPr lvl="0">
              <a:spcBef>
                <a:spcPts val="0"/>
              </a:spcBef>
              <a:buFont typeface="+mj-lt"/>
              <a:buAutoNum type="arabicPeriod" startAt="3"/>
            </a:pPr>
            <a:endParaRPr lang="de-DE" sz="1800" dirty="0" smtClean="0">
              <a:solidFill>
                <a:prstClr val="black"/>
              </a:solidFill>
              <a:latin typeface="+mn-lt"/>
            </a:endParaRPr>
          </a:p>
          <a:p>
            <a:pPr lvl="0">
              <a:spcBef>
                <a:spcPts val="0"/>
              </a:spcBef>
              <a:buFont typeface="+mj-lt"/>
              <a:buAutoNum type="arabicPeriod" startAt="3"/>
            </a:pPr>
            <a:r>
              <a:rPr lang="de-DE" sz="1800" b="1" dirty="0" smtClean="0">
                <a:solidFill>
                  <a:prstClr val="black"/>
                </a:solidFill>
                <a:latin typeface="+mn-lt"/>
              </a:rPr>
              <a:t>Unterstützung </a:t>
            </a:r>
            <a:r>
              <a:rPr lang="de-DE" sz="1800" b="1" dirty="0">
                <a:solidFill>
                  <a:prstClr val="black"/>
                </a:solidFill>
                <a:latin typeface="+mn-lt"/>
              </a:rPr>
              <a:t>durch einen </a:t>
            </a:r>
            <a:r>
              <a:rPr lang="de-DE" sz="1800" b="1" dirty="0" smtClean="0">
                <a:solidFill>
                  <a:prstClr val="black"/>
                </a:solidFill>
                <a:latin typeface="+mn-lt"/>
              </a:rPr>
              <a:t>Rechtsbeistand – Art. 6 JGG-RL</a:t>
            </a:r>
            <a:br>
              <a:rPr lang="de-DE" sz="1800" b="1" dirty="0" smtClean="0">
                <a:solidFill>
                  <a:prstClr val="black"/>
                </a:solidFill>
                <a:latin typeface="+mn-lt"/>
              </a:rPr>
            </a:br>
            <a:r>
              <a:rPr lang="de-DE" sz="1800" b="1" dirty="0" smtClean="0">
                <a:solidFill>
                  <a:prstClr val="black"/>
                </a:solidFill>
                <a:latin typeface="+mn-lt"/>
              </a:rPr>
              <a:t>(ergänzt durch PKH-RL [EU] 2016/1919)</a:t>
            </a:r>
            <a:endParaRPr lang="de-DE" sz="1800" b="1" dirty="0">
              <a:solidFill>
                <a:prstClr val="black"/>
              </a:solidFill>
              <a:latin typeface="+mn-lt"/>
            </a:endParaRPr>
          </a:p>
          <a:p>
            <a:pPr lvl="0">
              <a:spcBef>
                <a:spcPts val="0"/>
              </a:spcBef>
              <a:buFont typeface="+mj-lt"/>
              <a:buAutoNum type="arabicPeriod" startAt="4"/>
            </a:pPr>
            <a:endParaRPr lang="de-DE" sz="1800" dirty="0" smtClean="0">
              <a:solidFill>
                <a:prstClr val="black"/>
              </a:solidFill>
              <a:latin typeface="+mn-lt"/>
            </a:endParaRPr>
          </a:p>
          <a:p>
            <a:pPr lvl="0">
              <a:spcBef>
                <a:spcPts val="0"/>
              </a:spcBef>
              <a:buFont typeface="+mj-lt"/>
              <a:buAutoNum type="arabicPeriod" startAt="4"/>
            </a:pPr>
            <a:r>
              <a:rPr lang="de-DE" sz="1800" b="1" dirty="0" smtClean="0">
                <a:solidFill>
                  <a:prstClr val="black"/>
                </a:solidFill>
                <a:latin typeface="+mn-lt"/>
              </a:rPr>
              <a:t>Recht </a:t>
            </a:r>
            <a:r>
              <a:rPr lang="de-DE" sz="1800" b="1" dirty="0">
                <a:solidFill>
                  <a:prstClr val="black"/>
                </a:solidFill>
                <a:latin typeface="+mn-lt"/>
              </a:rPr>
              <a:t>auf individuelle </a:t>
            </a:r>
            <a:r>
              <a:rPr lang="de-DE" sz="1800" b="1" dirty="0" smtClean="0">
                <a:solidFill>
                  <a:prstClr val="black"/>
                </a:solidFill>
                <a:latin typeface="+mn-lt"/>
              </a:rPr>
              <a:t>Begutachtung – Art. 7 JGG-RL</a:t>
            </a:r>
          </a:p>
          <a:p>
            <a:pPr lvl="0">
              <a:spcBef>
                <a:spcPts val="0"/>
              </a:spcBef>
              <a:buFont typeface="+mj-lt"/>
              <a:buAutoNum type="arabicPeriod" startAt="5"/>
            </a:pPr>
            <a:endParaRPr lang="de-DE" sz="1800" dirty="0" smtClean="0">
              <a:solidFill>
                <a:prstClr val="black"/>
              </a:solidFill>
              <a:latin typeface="+mn-lt"/>
            </a:endParaRPr>
          </a:p>
          <a:p>
            <a:pPr lvl="0">
              <a:spcBef>
                <a:spcPts val="0"/>
              </a:spcBef>
              <a:buFont typeface="+mj-lt"/>
              <a:buAutoNum type="arabicPeriod" startAt="5"/>
            </a:pPr>
            <a:r>
              <a:rPr lang="de-DE" sz="1800" dirty="0" smtClean="0">
                <a:solidFill>
                  <a:prstClr val="black"/>
                </a:solidFill>
                <a:latin typeface="+mn-lt"/>
              </a:rPr>
              <a:t>Rechte/Gewährleistungen </a:t>
            </a:r>
            <a:r>
              <a:rPr lang="de-DE" sz="1800" dirty="0">
                <a:solidFill>
                  <a:prstClr val="black"/>
                </a:solidFill>
                <a:latin typeface="+mn-lt"/>
              </a:rPr>
              <a:t>bei Freiheitsentzug –  </a:t>
            </a:r>
            <a:r>
              <a:rPr lang="de-DE" sz="1800" dirty="0" smtClean="0">
                <a:solidFill>
                  <a:prstClr val="black"/>
                </a:solidFill>
                <a:latin typeface="+mn-lt"/>
              </a:rPr>
              <a:t>Art. 8</a:t>
            </a:r>
            <a:r>
              <a:rPr lang="de-DE" sz="1800" dirty="0">
                <a:solidFill>
                  <a:prstClr val="black"/>
                </a:solidFill>
                <a:latin typeface="+mn-lt"/>
              </a:rPr>
              <a:t>, 10, 11 und </a:t>
            </a:r>
            <a:r>
              <a:rPr lang="de-DE" sz="1800" dirty="0" smtClean="0">
                <a:solidFill>
                  <a:prstClr val="black"/>
                </a:solidFill>
                <a:latin typeface="+mn-lt"/>
              </a:rPr>
              <a:t>12 JGG-RL</a:t>
            </a:r>
          </a:p>
          <a:p>
            <a:pPr lvl="0">
              <a:spcBef>
                <a:spcPts val="0"/>
              </a:spcBef>
              <a:buFont typeface="+mj-lt"/>
              <a:buAutoNum type="arabicPeriod" startAt="5"/>
            </a:pPr>
            <a:endParaRPr lang="de-DE" sz="1800" dirty="0" smtClean="0">
              <a:solidFill>
                <a:prstClr val="black"/>
              </a:solidFill>
              <a:latin typeface="+mn-lt"/>
            </a:endParaRPr>
          </a:p>
          <a:p>
            <a:pPr lvl="0">
              <a:spcBef>
                <a:spcPts val="0"/>
              </a:spcBef>
              <a:buFont typeface="+mj-lt"/>
              <a:buAutoNum type="arabicPeriod" startAt="6"/>
            </a:pPr>
            <a:r>
              <a:rPr lang="de-DE" sz="1800" b="1" dirty="0" smtClean="0">
                <a:solidFill>
                  <a:prstClr val="black"/>
                </a:solidFill>
                <a:latin typeface="+mn-lt"/>
              </a:rPr>
              <a:t>Audiovisuelle </a:t>
            </a:r>
            <a:r>
              <a:rPr lang="de-DE" sz="1800" b="1" dirty="0">
                <a:solidFill>
                  <a:prstClr val="black"/>
                </a:solidFill>
                <a:latin typeface="+mn-lt"/>
              </a:rPr>
              <a:t>Aufzeichnung </a:t>
            </a:r>
            <a:r>
              <a:rPr lang="de-DE" sz="1800" b="1" dirty="0" smtClean="0">
                <a:solidFill>
                  <a:prstClr val="black"/>
                </a:solidFill>
                <a:latin typeface="+mn-lt"/>
              </a:rPr>
              <a:t>der Befragung </a:t>
            </a:r>
            <a:r>
              <a:rPr lang="de-DE" sz="1800" b="1" dirty="0">
                <a:solidFill>
                  <a:prstClr val="black"/>
                </a:solidFill>
                <a:latin typeface="+mn-lt"/>
              </a:rPr>
              <a:t>– Art. </a:t>
            </a:r>
            <a:r>
              <a:rPr lang="de-DE" sz="1800" b="1" dirty="0" smtClean="0">
                <a:solidFill>
                  <a:prstClr val="black"/>
                </a:solidFill>
                <a:latin typeface="+mn-lt"/>
              </a:rPr>
              <a:t>9 JGG-RL</a:t>
            </a:r>
            <a:endParaRPr lang="de-DE" sz="1800" b="1" dirty="0">
              <a:solidFill>
                <a:prstClr val="black"/>
              </a:solidFill>
              <a:latin typeface="+mn-lt"/>
            </a:endParaRPr>
          </a:p>
          <a:p>
            <a:pPr lvl="0">
              <a:spcBef>
                <a:spcPts val="0"/>
              </a:spcBef>
              <a:buFont typeface="+mj-lt"/>
              <a:buAutoNum type="arabicPeriod" startAt="7"/>
            </a:pPr>
            <a:endParaRPr lang="de-DE" sz="1800" dirty="0" smtClean="0">
              <a:solidFill>
                <a:prstClr val="black"/>
              </a:solidFill>
              <a:latin typeface="+mn-lt"/>
            </a:endParaRPr>
          </a:p>
          <a:p>
            <a:pPr lvl="0">
              <a:spcBef>
                <a:spcPts val="0"/>
              </a:spcBef>
              <a:buFont typeface="+mj-lt"/>
              <a:buAutoNum type="arabicPeriod" startAt="7"/>
            </a:pPr>
            <a:r>
              <a:rPr lang="de-DE" sz="1800" dirty="0" smtClean="0">
                <a:solidFill>
                  <a:prstClr val="black"/>
                </a:solidFill>
                <a:latin typeface="+mn-lt"/>
              </a:rPr>
              <a:t>Zügige </a:t>
            </a:r>
            <a:r>
              <a:rPr lang="de-DE" sz="1800" dirty="0">
                <a:solidFill>
                  <a:prstClr val="black"/>
                </a:solidFill>
                <a:latin typeface="+mn-lt"/>
              </a:rPr>
              <a:t>und sorgfältige Bearbeitung der Fälle – Art. </a:t>
            </a:r>
            <a:r>
              <a:rPr lang="de-DE" sz="1800" dirty="0" smtClean="0">
                <a:solidFill>
                  <a:prstClr val="black"/>
                </a:solidFill>
                <a:latin typeface="+mn-lt"/>
              </a:rPr>
              <a:t>13 JGG-RL</a:t>
            </a:r>
            <a:endParaRPr lang="de-DE" sz="1800" dirty="0">
              <a:solidFill>
                <a:prstClr val="black"/>
              </a:solidFill>
              <a:latin typeface="+mn-lt"/>
            </a:endParaRPr>
          </a:p>
          <a:p>
            <a:pPr lvl="0">
              <a:spcBef>
                <a:spcPts val="0"/>
              </a:spcBef>
              <a:buFont typeface="+mj-lt"/>
              <a:buAutoNum type="arabicPeriod" startAt="8"/>
            </a:pPr>
            <a:endParaRPr lang="de-DE" sz="1800" dirty="0" smtClean="0">
              <a:solidFill>
                <a:prstClr val="black"/>
              </a:solidFill>
              <a:latin typeface="+mn-lt"/>
            </a:endParaRPr>
          </a:p>
          <a:p>
            <a:pPr lvl="0">
              <a:spcBef>
                <a:spcPts val="0"/>
              </a:spcBef>
              <a:buFont typeface="+mj-lt"/>
              <a:buAutoNum type="arabicPeriod" startAt="8"/>
            </a:pPr>
            <a:r>
              <a:rPr lang="de-DE" sz="1800" b="1" dirty="0" smtClean="0">
                <a:solidFill>
                  <a:prstClr val="black"/>
                </a:solidFill>
                <a:latin typeface="+mn-lt"/>
              </a:rPr>
              <a:t>Begleitungs- </a:t>
            </a:r>
            <a:r>
              <a:rPr lang="de-DE" sz="1800" b="1" dirty="0">
                <a:solidFill>
                  <a:prstClr val="black"/>
                </a:solidFill>
                <a:latin typeface="+mn-lt"/>
              </a:rPr>
              <a:t>und Anwesenheitsrechte – Art. 15</a:t>
            </a:r>
            <a:r>
              <a:rPr lang="de-DE" sz="1800" i="1" dirty="0">
                <a:solidFill>
                  <a:prstClr val="black"/>
                </a:solidFill>
                <a:latin typeface="+mn-lt"/>
              </a:rPr>
              <a:t> </a:t>
            </a:r>
            <a:r>
              <a:rPr lang="de-DE" sz="1800" dirty="0">
                <a:solidFill>
                  <a:prstClr val="black"/>
                </a:solidFill>
                <a:latin typeface="+mn-lt"/>
              </a:rPr>
              <a:t>und </a:t>
            </a:r>
            <a:r>
              <a:rPr lang="de-DE" sz="1800" dirty="0" smtClean="0">
                <a:solidFill>
                  <a:prstClr val="black"/>
                </a:solidFill>
                <a:latin typeface="+mn-lt"/>
              </a:rPr>
              <a:t>Art. 16 JGG-RL</a:t>
            </a:r>
            <a:endParaRPr lang="de-DE" sz="1800" dirty="0">
              <a:solidFill>
                <a:prstClr val="black"/>
              </a:solidFill>
              <a:latin typeface="+mn-lt"/>
            </a:endParaRPr>
          </a:p>
          <a:p>
            <a:pPr lvl="0">
              <a:spcBef>
                <a:spcPts val="0"/>
              </a:spcBef>
              <a:buFont typeface="+mj-lt"/>
              <a:buAutoNum type="arabicPeriod" startAt="9"/>
            </a:pPr>
            <a:endParaRPr lang="de-DE" sz="1800" dirty="0" smtClean="0">
              <a:solidFill>
                <a:prstClr val="black"/>
              </a:solidFill>
              <a:latin typeface="+mn-lt"/>
            </a:endParaRPr>
          </a:p>
          <a:p>
            <a:pPr lvl="0">
              <a:spcBef>
                <a:spcPts val="0"/>
              </a:spcBef>
              <a:buFont typeface="+mj-lt"/>
              <a:buAutoNum type="arabicPeriod" startAt="9"/>
            </a:pPr>
            <a:r>
              <a:rPr lang="de-DE" sz="1800" dirty="0" smtClean="0">
                <a:solidFill>
                  <a:prstClr val="black"/>
                </a:solidFill>
                <a:latin typeface="+mn-lt"/>
              </a:rPr>
              <a:t>Schulung </a:t>
            </a:r>
            <a:r>
              <a:rPr lang="de-DE" sz="1800" dirty="0">
                <a:solidFill>
                  <a:prstClr val="black"/>
                </a:solidFill>
                <a:latin typeface="+mn-lt"/>
              </a:rPr>
              <a:t>– Art. </a:t>
            </a:r>
            <a:r>
              <a:rPr lang="de-DE" sz="1800" dirty="0" smtClean="0">
                <a:solidFill>
                  <a:prstClr val="black"/>
                </a:solidFill>
                <a:latin typeface="+mn-lt"/>
              </a:rPr>
              <a:t>20</a:t>
            </a:r>
          </a:p>
          <a:p>
            <a:pPr lvl="0">
              <a:spcBef>
                <a:spcPts val="0"/>
              </a:spcBef>
              <a:buFont typeface="+mj-lt"/>
              <a:buAutoNum type="arabicPeriod" startAt="9"/>
            </a:pPr>
            <a:endParaRPr lang="de-DE" sz="1800" dirty="0">
              <a:solidFill>
                <a:prstClr val="black"/>
              </a:solidFill>
              <a:latin typeface="+mn-lt"/>
            </a:endParaRPr>
          </a:p>
          <a:p>
            <a:pPr marL="0" lvl="0" indent="0">
              <a:spcBef>
                <a:spcPts val="0"/>
              </a:spcBef>
              <a:buNone/>
            </a:pPr>
            <a:r>
              <a:rPr lang="de-DE" sz="1400" dirty="0" smtClean="0">
                <a:solidFill>
                  <a:prstClr val="black"/>
                </a:solidFill>
                <a:latin typeface="+mn-lt"/>
              </a:rPr>
              <a:t>* Gegenstände der Handlungsanweisung (HA-JGG) </a:t>
            </a:r>
            <a:r>
              <a:rPr lang="de-DE" sz="1400" b="1" dirty="0" smtClean="0">
                <a:solidFill>
                  <a:prstClr val="black"/>
                </a:solidFill>
                <a:latin typeface="+mn-lt"/>
              </a:rPr>
              <a:t>gefettet</a:t>
            </a:r>
            <a:r>
              <a:rPr lang="de-DE" sz="1400" dirty="0" smtClean="0">
                <a:solidFill>
                  <a:prstClr val="black"/>
                </a:solidFill>
                <a:latin typeface="+mn-lt"/>
              </a:rPr>
              <a:t>, dazu unter IV.</a:t>
            </a:r>
            <a:endParaRPr lang="de-DE" sz="1400" dirty="0">
              <a:solidFill>
                <a:prstClr val="black"/>
              </a:solidFill>
              <a:latin typeface="+mn-lt"/>
            </a:endParaRPr>
          </a:p>
          <a:p>
            <a:pPr marL="0" indent="0">
              <a:spcBef>
                <a:spcPts val="0"/>
              </a:spcBef>
              <a:buNone/>
            </a:pPr>
            <a:endParaRPr lang="de-DE" sz="1800" dirty="0">
              <a:latin typeface="+mn-lt"/>
            </a:endParaRPr>
          </a:p>
          <a:p>
            <a:pPr marL="0" indent="0">
              <a:spcBef>
                <a:spcPts val="0"/>
              </a:spcBef>
              <a:buNone/>
            </a:pPr>
            <a:endParaRPr lang="de-DE" sz="1800" dirty="0" smtClean="0">
              <a:latin typeface="+mn-lt"/>
            </a:endParaRPr>
          </a:p>
          <a:p>
            <a:pPr marL="0">
              <a:spcBef>
                <a:spcPts val="0"/>
              </a:spcBef>
              <a:buAutoNum type="arabicPeriod"/>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r>
              <a:rPr lang="de-DE" sz="2600" dirty="0" smtClean="0">
                <a:solidFill>
                  <a:srgbClr val="009647"/>
                </a:solidFill>
                <a:latin typeface="Calibri"/>
              </a:rPr>
              <a:t/>
            </a:r>
            <a:br>
              <a:rPr lang="de-DE" sz="2600" dirty="0" smtClean="0">
                <a:solidFill>
                  <a:srgbClr val="009647"/>
                </a:solidFill>
                <a:latin typeface="Calibri"/>
              </a:rPr>
            </a:br>
            <a:r>
              <a:rPr lang="de-DE" sz="2000" dirty="0" smtClean="0">
                <a:solidFill>
                  <a:prstClr val="black"/>
                </a:solidFill>
                <a:latin typeface="+mn-lt"/>
              </a:rPr>
              <a:t>II. </a:t>
            </a:r>
            <a:r>
              <a:rPr lang="de-DE" sz="2000" dirty="0">
                <a:solidFill>
                  <a:prstClr val="black"/>
                </a:solidFill>
                <a:latin typeface="+mn-lt"/>
              </a:rPr>
              <a:t>Anwendungsbereich und </a:t>
            </a:r>
            <a:r>
              <a:rPr lang="de-DE" sz="2000" dirty="0" smtClean="0">
                <a:solidFill>
                  <a:prstClr val="black"/>
                </a:solidFill>
                <a:latin typeface="+mn-lt"/>
              </a:rPr>
              <a:t>Regelungsgegenstände</a:t>
            </a:r>
            <a:endParaRPr lang="de-DE" sz="2000" dirty="0">
              <a:latin typeface="+mn-lt"/>
            </a:endParaRPr>
          </a:p>
        </p:txBody>
      </p:sp>
    </p:spTree>
    <p:extLst>
      <p:ext uri="{BB962C8B-B14F-4D97-AF65-F5344CB8AC3E}">
        <p14:creationId xmlns:p14="http://schemas.microsoft.com/office/powerpoint/2010/main" val="3766191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a:spcBef>
                <a:spcPts val="0"/>
              </a:spcBef>
              <a:buAutoNum type="arabicPeriod"/>
            </a:pPr>
            <a:r>
              <a:rPr lang="de-DE" sz="1800" b="1" dirty="0" smtClean="0">
                <a:latin typeface="+mn-lt"/>
              </a:rPr>
              <a:t>Sachlicher Anwendungsbereich</a:t>
            </a:r>
          </a:p>
          <a:p>
            <a:pPr marL="0" indent="0">
              <a:spcBef>
                <a:spcPts val="0"/>
              </a:spcBef>
              <a:buNone/>
            </a:pPr>
            <a:endParaRPr lang="de-DE" sz="1800" dirty="0">
              <a:latin typeface="+mn-lt"/>
            </a:endParaRPr>
          </a:p>
          <a:p>
            <a:pPr marL="0" indent="0">
              <a:spcBef>
                <a:spcPts val="0"/>
              </a:spcBef>
              <a:buNone/>
            </a:pPr>
            <a:r>
              <a:rPr lang="de-DE" sz="1800" dirty="0" smtClean="0">
                <a:latin typeface="+mn-lt"/>
              </a:rPr>
              <a:t>Die Richtlinien gelten für Verdächtige </a:t>
            </a:r>
            <a:r>
              <a:rPr lang="de-DE" sz="1800" dirty="0">
                <a:latin typeface="+mn-lt"/>
              </a:rPr>
              <a:t>oder beschuldigte Personen </a:t>
            </a:r>
            <a:r>
              <a:rPr lang="de-DE" sz="1800" dirty="0" smtClean="0">
                <a:latin typeface="+mn-lt"/>
              </a:rPr>
              <a:t>(JGG-RL: „Kinder“) in </a:t>
            </a:r>
            <a:r>
              <a:rPr lang="de-DE" sz="1800" dirty="0">
                <a:latin typeface="+mn-lt"/>
              </a:rPr>
              <a:t>einem </a:t>
            </a:r>
            <a:r>
              <a:rPr lang="de-DE" sz="1800" b="1" dirty="0" smtClean="0">
                <a:latin typeface="+mn-lt"/>
              </a:rPr>
              <a:t>Strafverfahren</a:t>
            </a:r>
            <a:r>
              <a:rPr lang="de-DE" sz="1800" dirty="0" smtClean="0">
                <a:latin typeface="+mn-lt"/>
              </a:rPr>
              <a:t> (Art</a:t>
            </a:r>
            <a:r>
              <a:rPr lang="de-DE" sz="1800" dirty="0">
                <a:latin typeface="+mn-lt"/>
              </a:rPr>
              <a:t>. 2 Abs. 1 und Abs. 6 JGG-RL / Art. 2 Abs. 1 </a:t>
            </a:r>
            <a:r>
              <a:rPr lang="de-DE" sz="1800" dirty="0" smtClean="0">
                <a:latin typeface="+mn-lt"/>
              </a:rPr>
              <a:t>PKH-RL).</a:t>
            </a:r>
            <a:endParaRPr lang="de-DE" sz="1800" dirty="0">
              <a:latin typeface="+mn-lt"/>
            </a:endParaRPr>
          </a:p>
          <a:p>
            <a:pPr marL="0">
              <a:spcBef>
                <a:spcPts val="0"/>
              </a:spcBef>
            </a:pPr>
            <a:endParaRPr lang="de-DE" sz="1800" dirty="0">
              <a:latin typeface="+mn-lt"/>
            </a:endParaRPr>
          </a:p>
          <a:p>
            <a:pPr marL="284163" indent="-284163">
              <a:spcBef>
                <a:spcPts val="0"/>
              </a:spcBef>
              <a:buFont typeface="Wingdings" panose="05000000000000000000" pitchFamily="2" charset="2"/>
              <a:buChar char="Ø"/>
            </a:pPr>
            <a:r>
              <a:rPr lang="de-DE" sz="1800" dirty="0" smtClean="0">
                <a:latin typeface="+mn-lt"/>
              </a:rPr>
              <a:t>Anwendung </a:t>
            </a:r>
            <a:r>
              <a:rPr lang="de-DE" sz="1800" b="1" dirty="0">
                <a:latin typeface="+mn-lt"/>
              </a:rPr>
              <a:t>nur </a:t>
            </a:r>
            <a:r>
              <a:rPr lang="de-DE" sz="1800" b="1" dirty="0" smtClean="0">
                <a:latin typeface="+mn-lt"/>
              </a:rPr>
              <a:t>im Erkenntnisverfahren</a:t>
            </a:r>
            <a:r>
              <a:rPr lang="de-DE" sz="1800" dirty="0" smtClean="0">
                <a:latin typeface="+mn-lt"/>
              </a:rPr>
              <a:t>, bis Eintritt der Rechtskraft</a:t>
            </a:r>
            <a:br>
              <a:rPr lang="de-DE" sz="1800" dirty="0" smtClean="0">
                <a:latin typeface="+mn-lt"/>
              </a:rPr>
            </a:br>
            <a:endParaRPr lang="de-DE" sz="1800" dirty="0">
              <a:latin typeface="+mn-lt"/>
            </a:endParaRPr>
          </a:p>
          <a:p>
            <a:pPr marL="719138">
              <a:spcBef>
                <a:spcPts val="0"/>
              </a:spcBef>
              <a:buFont typeface="Symbol" panose="05050102010706020507" pitchFamily="18" charset="2"/>
              <a:buChar char="-"/>
            </a:pPr>
            <a:r>
              <a:rPr lang="de-DE" sz="1800" dirty="0">
                <a:latin typeface="+mn-lt"/>
              </a:rPr>
              <a:t>k</a:t>
            </a:r>
            <a:r>
              <a:rPr lang="de-DE" sz="1800" dirty="0" smtClean="0">
                <a:latin typeface="+mn-lt"/>
              </a:rPr>
              <a:t>eine </a:t>
            </a:r>
            <a:r>
              <a:rPr lang="de-DE" sz="1800" dirty="0">
                <a:latin typeface="+mn-lt"/>
              </a:rPr>
              <a:t>Erstreckung auf </a:t>
            </a:r>
            <a:r>
              <a:rPr lang="de-DE" sz="1800" dirty="0" smtClean="0">
                <a:latin typeface="+mn-lt"/>
              </a:rPr>
              <a:t>die Strafvollstreckung </a:t>
            </a:r>
            <a:r>
              <a:rPr lang="de-DE" sz="1800" dirty="0">
                <a:latin typeface="+mn-lt"/>
              </a:rPr>
              <a:t>bzw. den </a:t>
            </a:r>
            <a:r>
              <a:rPr lang="de-DE" sz="1800" dirty="0" smtClean="0">
                <a:latin typeface="+mn-lt"/>
              </a:rPr>
              <a:t>Strafvollzug</a:t>
            </a:r>
            <a:endParaRPr lang="de-DE" sz="1800" dirty="0">
              <a:latin typeface="+mn-lt"/>
            </a:endParaRPr>
          </a:p>
          <a:p>
            <a:pPr marL="719138">
              <a:spcBef>
                <a:spcPts val="0"/>
              </a:spcBef>
              <a:buFont typeface="Symbol" panose="05050102010706020507" pitchFamily="18" charset="2"/>
              <a:buChar char="-"/>
            </a:pPr>
            <a:r>
              <a:rPr lang="de-DE" sz="1800" dirty="0" smtClean="0">
                <a:latin typeface="+mn-lt"/>
                <a:sym typeface="Wingdings" panose="05000000000000000000" pitchFamily="2" charset="2"/>
              </a:rPr>
              <a:t>Rechte bei Freiheitsentziehung (Art. 8 und 10 – 12 JGG-RL) betreffen U-Haft, vorl. Unterbringung (§ 126a StPO) und Polizeigewahrsam</a:t>
            </a:r>
            <a:endParaRPr lang="de-DE" sz="1800" dirty="0">
              <a:latin typeface="+mn-lt"/>
            </a:endParaRPr>
          </a:p>
          <a:p>
            <a:pPr marL="284163" indent="-284163">
              <a:spcBef>
                <a:spcPts val="0"/>
              </a:spcBef>
            </a:pPr>
            <a:endParaRPr lang="de-DE" sz="1800" dirty="0">
              <a:latin typeface="+mn-lt"/>
            </a:endParaRPr>
          </a:p>
          <a:p>
            <a:pPr marL="284163" indent="-284163">
              <a:spcBef>
                <a:spcPts val="0"/>
              </a:spcBef>
              <a:buFont typeface="Wingdings" panose="05000000000000000000" pitchFamily="2" charset="2"/>
              <a:buChar char="Ø"/>
            </a:pPr>
            <a:r>
              <a:rPr lang="de-DE" sz="1800" dirty="0" err="1" smtClean="0">
                <a:latin typeface="+mn-lt"/>
              </a:rPr>
              <a:t>Grsl</a:t>
            </a:r>
            <a:r>
              <a:rPr lang="de-DE" sz="1800" dirty="0" smtClean="0">
                <a:latin typeface="+mn-lt"/>
              </a:rPr>
              <a:t>. </a:t>
            </a:r>
            <a:r>
              <a:rPr lang="de-DE" sz="1800" b="1" dirty="0">
                <a:latin typeface="+mn-lt"/>
              </a:rPr>
              <a:t>keine </a:t>
            </a:r>
            <a:r>
              <a:rPr lang="de-DE" sz="1800" dirty="0">
                <a:latin typeface="+mn-lt"/>
              </a:rPr>
              <a:t>Anwendung auf sog. „</a:t>
            </a:r>
            <a:r>
              <a:rPr lang="de-DE" sz="1800" b="1" dirty="0">
                <a:latin typeface="+mn-lt"/>
              </a:rPr>
              <a:t>geringfügige Zuwiderhandlungen</a:t>
            </a:r>
            <a:r>
              <a:rPr lang="de-DE" sz="1800" dirty="0">
                <a:latin typeface="+mn-lt"/>
              </a:rPr>
              <a:t>“ </a:t>
            </a:r>
            <a:r>
              <a:rPr lang="de-DE" sz="1800" dirty="0" smtClean="0">
                <a:latin typeface="+mn-lt"/>
              </a:rPr>
              <a:t>(Abs. 6)</a:t>
            </a:r>
          </a:p>
          <a:p>
            <a:pPr>
              <a:spcBef>
                <a:spcPts val="0"/>
              </a:spcBef>
              <a:buFont typeface="Symbol" panose="05050102010706020507" pitchFamily="18" charset="2"/>
              <a:buChar char="-"/>
            </a:pPr>
            <a:endParaRPr lang="de-DE" sz="1800" dirty="0" smtClean="0">
              <a:latin typeface="+mn-lt"/>
            </a:endParaRPr>
          </a:p>
          <a:p>
            <a:pPr marL="719138">
              <a:spcBef>
                <a:spcPts val="0"/>
              </a:spcBef>
              <a:buFont typeface="Symbol" panose="05050102010706020507" pitchFamily="18" charset="2"/>
              <a:buChar char="-"/>
            </a:pPr>
            <a:r>
              <a:rPr lang="de-DE" sz="1800" dirty="0" smtClean="0">
                <a:latin typeface="+mn-lt"/>
              </a:rPr>
              <a:t>nach </a:t>
            </a:r>
            <a:r>
              <a:rPr lang="de-DE" sz="1800" dirty="0">
                <a:latin typeface="+mn-lt"/>
              </a:rPr>
              <a:t>dt. Begriffsverständnis → </a:t>
            </a:r>
            <a:r>
              <a:rPr lang="de-DE" sz="1800" b="1" dirty="0" smtClean="0">
                <a:latin typeface="+mn-lt"/>
              </a:rPr>
              <a:t>Ordnungswidrigkeiten</a:t>
            </a:r>
            <a:r>
              <a:rPr lang="de-DE" sz="1800" dirty="0" smtClean="0">
                <a:latin typeface="+mn-lt"/>
              </a:rPr>
              <a:t/>
            </a:r>
            <a:br>
              <a:rPr lang="de-DE" sz="1800" dirty="0" smtClean="0">
                <a:latin typeface="+mn-lt"/>
              </a:rPr>
            </a:br>
            <a:r>
              <a:rPr lang="de-DE" sz="1800" dirty="0" smtClean="0">
                <a:latin typeface="+mn-lt"/>
              </a:rPr>
              <a:t>(s. auch EG 12 zu RL 2016/1919 „PKH“)</a:t>
            </a:r>
          </a:p>
          <a:p>
            <a:pPr marL="719138">
              <a:spcBef>
                <a:spcPts val="0"/>
              </a:spcBef>
              <a:buFont typeface="Symbol" panose="05050102010706020507" pitchFamily="18" charset="2"/>
              <a:buChar char="-"/>
            </a:pPr>
            <a:r>
              <a:rPr lang="de-DE" sz="1800" dirty="0" smtClean="0">
                <a:latin typeface="+mn-lt"/>
              </a:rPr>
              <a:t>zwei (Rück-) </a:t>
            </a:r>
            <a:r>
              <a:rPr lang="de-DE" sz="1800" b="1" dirty="0" smtClean="0">
                <a:latin typeface="+mn-lt"/>
              </a:rPr>
              <a:t>Ausnahmen</a:t>
            </a:r>
            <a:r>
              <a:rPr lang="de-DE" sz="1800" dirty="0" smtClean="0">
                <a:latin typeface="+mn-lt"/>
              </a:rPr>
              <a:t>: gerichtliches Verfahren, Freiheitsentziehung</a:t>
            </a:r>
          </a:p>
          <a:p>
            <a:pPr marL="284163" indent="-284163">
              <a:spcBef>
                <a:spcPts val="0"/>
              </a:spcBef>
              <a:buFont typeface="Wingdings" panose="05000000000000000000" pitchFamily="2" charset="2"/>
              <a:buChar char="Ø"/>
            </a:pPr>
            <a:endParaRPr lang="de-DE" sz="1800" dirty="0">
              <a:latin typeface="+mn-lt"/>
            </a:endParaRPr>
          </a:p>
          <a:p>
            <a:pPr marL="284163" indent="-284163">
              <a:spcBef>
                <a:spcPts val="0"/>
              </a:spcBef>
              <a:buFont typeface="Wingdings" panose="05000000000000000000" pitchFamily="2" charset="2"/>
              <a:buChar char="Ø"/>
            </a:pPr>
            <a:endParaRPr lang="de-DE" sz="1800" dirty="0">
              <a:latin typeface="+mn-lt"/>
            </a:endParaRPr>
          </a:p>
          <a:p>
            <a:pPr marL="0" indent="0">
              <a:spcBef>
                <a:spcPts val="0"/>
              </a:spcBef>
              <a:buNone/>
            </a:pPr>
            <a:endParaRPr lang="de-DE" sz="1800" dirty="0" smtClean="0">
              <a:latin typeface="+mn-lt"/>
            </a:endParaRPr>
          </a:p>
          <a:p>
            <a:pPr marL="0">
              <a:spcBef>
                <a:spcPts val="0"/>
              </a:spcBef>
              <a:buAutoNum type="arabicPeriod"/>
            </a:pPr>
            <a:endParaRPr lang="de-DE" sz="1800" dirty="0" smtClean="0">
              <a:latin typeface="+mn-lt"/>
            </a:endParaRPr>
          </a:p>
          <a:p>
            <a:pPr marL="0" indent="0">
              <a:spcBef>
                <a:spcPts val="0"/>
              </a:spcBef>
              <a:buNone/>
            </a:pPr>
            <a:endParaRPr lang="de-DE" sz="1800" dirty="0">
              <a:latin typeface="+mn-lt"/>
            </a:endParaRPr>
          </a:p>
          <a:p>
            <a:pPr marL="0" indent="0">
              <a:buNone/>
            </a:pPr>
            <a:endParaRPr lang="de-DE" sz="1800" dirty="0">
              <a:latin typeface="+mn-lt"/>
            </a:endParaRPr>
          </a:p>
        </p:txBody>
      </p:sp>
      <p:sp>
        <p:nvSpPr>
          <p:cNvPr id="3" name="Titel 2"/>
          <p:cNvSpPr>
            <a:spLocks noGrp="1"/>
          </p:cNvSpPr>
          <p:nvPr>
            <p:ph type="title"/>
          </p:nvPr>
        </p:nvSpPr>
        <p:spPr/>
        <p:txBody>
          <a:bodyPr/>
          <a:lstStyle/>
          <a:p>
            <a:pPr>
              <a:lnSpc>
                <a:spcPts val="3400"/>
              </a:lnSpc>
            </a:pPr>
            <a:r>
              <a:rPr lang="de-DE" sz="2600" dirty="0">
                <a:solidFill>
                  <a:srgbClr val="009647"/>
                </a:solidFill>
                <a:latin typeface="Calibri"/>
              </a:rPr>
              <a:t>Umsetzung der EU-Richtlinie 2016/800 </a:t>
            </a:r>
            <a:br>
              <a:rPr lang="de-DE" sz="2600" dirty="0">
                <a:solidFill>
                  <a:srgbClr val="009647"/>
                </a:solidFill>
                <a:latin typeface="Calibri"/>
              </a:rPr>
            </a:br>
            <a:r>
              <a:rPr lang="de-DE" sz="2000" dirty="0" smtClean="0">
                <a:solidFill>
                  <a:prstClr val="black"/>
                </a:solidFill>
                <a:latin typeface="Calibri"/>
              </a:rPr>
              <a:t>II</a:t>
            </a:r>
            <a:r>
              <a:rPr lang="de-DE" sz="2000" dirty="0">
                <a:solidFill>
                  <a:prstClr val="black"/>
                </a:solidFill>
                <a:latin typeface="Calibri"/>
              </a:rPr>
              <a:t>. Anwendungsbereich und Regelungsgegenstände</a:t>
            </a:r>
            <a:endParaRPr lang="de-DE" sz="1800" dirty="0"/>
          </a:p>
        </p:txBody>
      </p:sp>
    </p:spTree>
    <p:extLst>
      <p:ext uri="{BB962C8B-B14F-4D97-AF65-F5344CB8AC3E}">
        <p14:creationId xmlns:p14="http://schemas.microsoft.com/office/powerpoint/2010/main" val="801398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12424</Words>
  <Application>Microsoft Office PowerPoint</Application>
  <PresentationFormat>Bildschirmpräsentation (4:3)</PresentationFormat>
  <Paragraphs>1580</Paragraphs>
  <Slides>73</Slides>
  <Notes>73</Notes>
  <HiddenSlides>0</HiddenSlides>
  <MMClips>0</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73</vt:i4>
      </vt:variant>
    </vt:vector>
  </HeadingPairs>
  <TitlesOfParts>
    <vt:vector size="80" baseType="lpstr">
      <vt:lpstr>Arial</vt:lpstr>
      <vt:lpstr>Calibri</vt:lpstr>
      <vt:lpstr>Symbol</vt:lpstr>
      <vt:lpstr>Wingdings</vt:lpstr>
      <vt:lpstr>Larissa-Design</vt:lpstr>
      <vt:lpstr>1_Larissa-Design</vt:lpstr>
      <vt:lpstr>2_Larissa-Design</vt:lpstr>
      <vt:lpstr>PowerPoint-Präsentation</vt:lpstr>
      <vt:lpstr>Umsetzung der EU-Richtlinie 2016/800  Gliederung</vt:lpstr>
      <vt:lpstr>Umsetzung der EU-Richtlinie 2016/800  I. Entstehung der Richtlinie und Umsetzungsprozess</vt:lpstr>
      <vt:lpstr>Umsetzung der EU-Richtlinie 2016/800  I. Entstehung der Richtlinie und Umsetzungsprozess</vt:lpstr>
      <vt:lpstr>Umsetzung der EU-Richtlinie 2016/800  I. Entstehung der Richtlinie und Umsetzungsprozess</vt:lpstr>
      <vt:lpstr>Umsetzung der EU-Richtlinie 2016/800  I. Entstehung der Richtlinie und Umsetzungsprozess</vt:lpstr>
      <vt:lpstr>Umsetzung der EU-Richtlinie 2016/800  I. Entstehung der Richtlinie und Umsetzungsprozess</vt:lpstr>
      <vt:lpstr>Umsetzung der EU-Richtlinie 2016/800  II. Anwendungsbereich und Regelungsgegenstände</vt:lpstr>
      <vt:lpstr>Umsetzung der EU-Richtlinie 2016/800  II. Anwendungsbereich und Regelungsgegenstände</vt:lpstr>
      <vt:lpstr>Umsetzung der EU-Richtlinie 2016/800  II. Anwendungsbereich und Regelungsgegenstände</vt:lpstr>
      <vt:lpstr>Umsetzung der EU-Richtlinie 2016/800  II. Anwendungsbereich und Regelungsgegenstände</vt:lpstr>
      <vt:lpstr>Umsetzung der EU-Richtlinie 2016/800  II. Anwendungsbereich und Regelungsgegenstände</vt:lpstr>
      <vt:lpstr>Umsetzung der EU-Richtlinie 2016/800  II. Anwendungsbereich und Regelungsgegenstände</vt:lpstr>
      <vt:lpstr>Umsetzung der EU-Richtlinie 2016/800  II. Anwendungsbereich und Regelungsgegenstände</vt:lpstr>
      <vt:lpstr>Umsetzung der EU-Richtlinie 2016/800  II. Anwendungsbereich und Regelungsgegenstände</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 </vt:lpstr>
      <vt:lpstr>Umsetzung der EU-Richtlinie 2016/800  III. Schwerpunkte der Richtlinie und ihre Umsetzung</vt:lpstr>
      <vt:lpstr>Literatur: Sommerfeld ZJJ 2017, S. 165-175 Sommerfeld ZJJ 2018, S. 296-311 Gesetzesmaterialien: http://dipbt.bundestag.de/extrakt/ba/WP19/2517/251767.html (Stärkung Verfahrensrechte JGG) http://dipbt.bundestag.de/extrakt/ba/WP19/2517/251736.html (Notwendige Verteidigung StPO)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Zähringer</dc:creator>
  <cp:lastModifiedBy>Schady, Prof. Dr. Jan (MJEVG)</cp:lastModifiedBy>
  <cp:revision>1085</cp:revision>
  <cp:lastPrinted>2019-12-04T07:49:23Z</cp:lastPrinted>
  <dcterms:created xsi:type="dcterms:W3CDTF">2011-05-24T11:37:47Z</dcterms:created>
  <dcterms:modified xsi:type="dcterms:W3CDTF">2019-12-10T19:39:33Z</dcterms:modified>
</cp:coreProperties>
</file>